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0.xml"/>
  <Override ContentType="application/vnd.openxmlformats-officedocument.presentationml.slide+xml" PartName="/ppt/slides/slide41.xml"/>
  <Override ContentType="application/vnd.openxmlformats-officedocument.presentationml.slide+xml" PartName="/ppt/slides/slide42.xml"/>
  <Override ContentType="application/vnd.openxmlformats-officedocument.presentationml.slide+xml" PartName="/ppt/slides/slide43.xml"/>
  <Override ContentType="application/vnd.openxmlformats-officedocument.presentationml.slide+xml" PartName="/ppt/slides/slide44.xml"/>
  <Override ContentType="application/vnd.openxmlformats-officedocument.presentationml.slide+xml" PartName="/ppt/slides/slide45.xml"/>
  <Override ContentType="application/vnd.openxmlformats-officedocument.presentationml.slide+xml" PartName="/ppt/slides/slide46.xml"/>
  <Override ContentType="application/vnd.openxmlformats-officedocument.presentationml.slide+xml" PartName="/ppt/slides/slide47.xml"/>
  <Override ContentType="application/vnd.openxmlformats-officedocument.presentationml.slide+xml" PartName="/ppt/slides/slide48.xml"/>
  <Override ContentType="application/vnd.openxmlformats-officedocument.presentationml.slide+xml" PartName="/ppt/slides/slide49.xml"/>
  <Override ContentType="application/vnd.openxmlformats-officedocument.presentationml.slide+xml" PartName="/ppt/slides/slide50.xml"/>
  <Override ContentType="application/vnd.openxmlformats-officedocument.presentationml.slide+xml" PartName="/ppt/slides/slide51.xml"/>
  <Override ContentType="application/vnd.openxmlformats-officedocument.presentationml.slide+xml" PartName="/ppt/slides/slide52.xml"/>
  <Override ContentType="application/vnd.openxmlformats-officedocument.presentationml.slide+xml" PartName="/ppt/slides/slide53.xml"/>
  <Override ContentType="application/vnd.openxmlformats-officedocument.presentationml.slide+xml" PartName="/ppt/slides/slide54.xml"/>
  <Override ContentType="application/vnd.openxmlformats-officedocument.presentationml.slide+xml" PartName="/ppt/slides/slide55.xml"/>
  <Override ContentType="application/vnd.openxmlformats-officedocument.presentationml.slide+xml" PartName="/ppt/slides/slide56.xml"/>
  <Override ContentType="application/vnd.openxmlformats-officedocument.presentationml.slide+xml" PartName="/ppt/slides/slide57.xml"/>
  <Override ContentType="application/vnd.openxmlformats-officedocument.presentationml.slide+xml" PartName="/ppt/slides/slide58.xml"/>
  <Override ContentType="application/vnd.openxmlformats-officedocument.presentationml.slide+xml" PartName="/ppt/slides/slide59.xml"/>
  <Override ContentType="application/vnd.openxmlformats-officedocument.presentationml.slide+xml" PartName="/ppt/slides/slide60.xml"/>
  <Override ContentType="application/vnd.openxmlformats-officedocument.presentationml.slide+xml" PartName="/ppt/slides/slide61.xml"/>
  <Override ContentType="application/vnd.openxmlformats-officedocument.presentationml.slide+xml" PartName="/ppt/slides/slide62.xml"/>
  <Override ContentType="application/vnd.openxmlformats-officedocument.presentationml.slide+xml" PartName="/ppt/slides/slide63.xml"/>
  <Override ContentType="application/vnd.openxmlformats-officedocument.presentationml.slide+xml" PartName="/ppt/slides/slide64.xml"/>
  <Override ContentType="application/vnd.openxmlformats-officedocument.presentationml.slide+xml" PartName="/ppt/slides/slide65.xml"/>
  <Override ContentType="application/vnd.openxmlformats-officedocument.presentationml.slide+xml" PartName="/ppt/slides/slide66.xml"/>
  <Override ContentType="application/vnd.openxmlformats-officedocument.presentationml.slide+xml" PartName="/ppt/slides/slide67.xml"/>
  <Override ContentType="application/vnd.openxmlformats-officedocument.presentationml.slide+xml" PartName="/ppt/slides/slide68.xml"/>
  <Override ContentType="application/vnd.openxmlformats-officedocument.presentationml.slide+xml" PartName="/ppt/slides/slide69.xml"/>
  <Override ContentType="application/vnd.openxmlformats-officedocument.presentationml.slide+xml" PartName="/ppt/slides/slide70.xml"/>
  <Override ContentType="application/vnd.openxmlformats-officedocument.presentationml.slide+xml" PartName="/ppt/slides/slide71.xml"/>
  <Override ContentType="application/vnd.openxmlformats-officedocument.presentationml.slide+xml" PartName="/ppt/slides/slide72.xml"/>
  <Override ContentType="application/vnd.openxmlformats-officedocument.presentationml.slide+xml" PartName="/ppt/slides/slide73.xml"/>
  <Override ContentType="application/vnd.openxmlformats-officedocument.presentationml.slide+xml" PartName="/ppt/slides/slide74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77.xml"/>
  <Override ContentType="application/vnd.openxmlformats-officedocument.presentationml.slide+xml" PartName="/ppt/slides/slide78.xml"/>
  <Override ContentType="application/vnd.openxmlformats-officedocument.presentationml.slide+xml" PartName="/ppt/slides/slide79.xml"/>
  <Override ContentType="application/vnd.openxmlformats-officedocument.presentationml.slide+xml" PartName="/ppt/slides/slide80.xml"/>
  <Override ContentType="application/vnd.openxmlformats-officedocument.presentationml.slide+xml" PartName="/ppt/slides/slide81.xml"/>
  <Override ContentType="application/vnd.openxmlformats-officedocument.presentationml.slide+xml" PartName="/ppt/slides/slide82.xml"/>
  <Override ContentType="application/vnd.openxmlformats-officedocument.presentationml.slide+xml" PartName="/ppt/slides/slide83.xml"/>
  <Override ContentType="application/vnd.openxmlformats-officedocument.presentationml.slide+xml" PartName="/ppt/slides/slide84.xml"/>
  <Override ContentType="application/vnd.openxmlformats-officedocument.presentationml.slide+xml" PartName="/ppt/slides/slide85.xml"/>
  <Override ContentType="application/vnd.openxmlformats-officedocument.presentationml.slide+xml" PartName="/ppt/slides/slide86.xml"/>
  <Override ContentType="application/vnd.openxmlformats-officedocument.presentationml.slide+xml" PartName="/ppt/slides/slide87.xml"/>
  <Override ContentType="application/vnd.openxmlformats-officedocument.presentationml.slide+xml" PartName="/ppt/slides/slide88.xml"/>
  <Override ContentType="application/vnd.openxmlformats-officedocument.presentationml.slide+xml" PartName="/ppt/slides/slide89.xml"/>
  <Override ContentType="application/vnd.openxmlformats-officedocument.presentationml.slide+xml" PartName="/ppt/slides/slide90.xml"/>
  <Override ContentType="application/vnd.openxmlformats-officedocument.presentationml.slide+xml" PartName="/ppt/slides/slide91.xml"/>
  <Override ContentType="application/vnd.openxmlformats-officedocument.presentationml.slide+xml" PartName="/ppt/slides/slide92.xml"/>
  <Override ContentType="application/vnd.openxmlformats-officedocument.presentationml.slide+xml" PartName="/ppt/slides/slide93.xml"/>
  <Override ContentType="application/vnd.openxmlformats-officedocument.presentationml.slide+xml" PartName="/ppt/slides/slide94.xml"/>
  <Override ContentType="application/vnd.openxmlformats-officedocument.presentationml.slide+xml" PartName="/ppt/slides/slide95.xml"/>
  <Override ContentType="application/vnd.openxmlformats-officedocument.presentationml.slide+xml" PartName="/ppt/slides/slide96.xml"/>
  <Override ContentType="application/vnd.openxmlformats-officedocument.presentationml.slide+xml" PartName="/ppt/slides/slide97.xml"/>
  <Override ContentType="application/vnd.openxmlformats-officedocument.presentationml.slide+xml" PartName="/ppt/slides/slide98.xml"/>
  <Override ContentType="application/vnd.openxmlformats-officedocument.presentationml.slide+xml" PartName="/ppt/slides/slide99.xml"/>
  <Override ContentType="application/vnd.openxmlformats-officedocument.presentationml.slide+xml" PartName="/ppt/slides/slide100.xml"/>
  <Override ContentType="application/vnd.openxmlformats-officedocument.presentationml.slide+xml" PartName="/ppt/slides/slide101.xml"/>
  <Override ContentType="application/vnd.openxmlformats-officedocument.presentationml.slide+xml" PartName="/ppt/slides/slide102.xml"/>
  <Override ContentType="application/vnd.openxmlformats-officedocument.presentationml.slide+xml" PartName="/ppt/slides/slide103.xml"/>
  <Override ContentType="application/vnd.openxmlformats-officedocument.presentationml.slide+xml" PartName="/ppt/slides/slide104.xml"/>
  <Override ContentType="application/vnd.openxmlformats-officedocument.presentationml.slide+xml" PartName="/ppt/slides/slide105.xml"/>
  <Override ContentType="application/vnd.openxmlformats-officedocument.presentationml.slide+xml" PartName="/ppt/slides/slide106.xml"/>
  <Override ContentType="application/vnd.openxmlformats-officedocument.presentationml.slide+xml" PartName="/ppt/slides/slide107.xml"/>
  <Override ContentType="application/vnd.openxmlformats-officedocument.presentationml.slide+xml" PartName="/ppt/slides/slide108.xml"/>
  <Override ContentType="application/vnd.openxmlformats-officedocument.presentationml.slide+xml" PartName="/ppt/slides/slide109.xml"/>
  <Override ContentType="application/vnd.openxmlformats-officedocument.presentationml.slide+xml" PartName="/ppt/slides/slide110.xml"/>
  <Override ContentType="application/vnd.openxmlformats-officedocument.presentationml.slide+xml" PartName="/ppt/slides/slide111.xml"/>
  <Override ContentType="application/vnd.openxmlformats-officedocument.presentationml.slide+xml" PartName="/ppt/slides/slide112.xml"/>
  <Override ContentType="application/vnd.openxmlformats-officedocument.presentationml.slide+xml" PartName="/ppt/slides/slide113.xml"/>
  <Override ContentType="application/vnd.openxmlformats-officedocument.presentationml.slide+xml" PartName="/ppt/slides/slide114.xml"/>
  <Override ContentType="application/vnd.openxmlformats-officedocument.presentationml.slide+xml" PartName="/ppt/slides/slide115.xml"/>
  <Override ContentType="application/vnd.openxmlformats-officedocument.presentationml.slide+xml" PartName="/ppt/slides/slide116.xml"/>
  <Override ContentType="application/vnd.openxmlformats-officedocument.presentationml.slide+xml" PartName="/ppt/slides/slide117.xml"/>
  <Override ContentType="application/vnd.openxmlformats-officedocument.presentationml.slide+xml" PartName="/ppt/slides/slide118.xml"/>
  <Override ContentType="application/vnd.openxmlformats-officedocument.presentationml.slide+xml" PartName="/ppt/slides/slide119.xml"/>
  <Override ContentType="application/vnd.openxmlformats-officedocument.presentationml.slide+xml" PartName="/ppt/slides/slide120.xml"/>
  <Override ContentType="application/vnd.openxmlformats-officedocument.presentationml.slide+xml" PartName="/ppt/slides/slide121.xml"/>
  <Override ContentType="application/vnd.openxmlformats-officedocument.presentationml.slide+xml" PartName="/ppt/slides/slide122.xml"/>
  <Override ContentType="application/vnd.openxmlformats-officedocument.presentationml.slide+xml" PartName="/ppt/slides/slide123.xml"/>
  <Override ContentType="application/vnd.openxmlformats-officedocument.presentationml.slide+xml" PartName="/ppt/slides/slide124.xml"/>
  <Override ContentType="application/vnd.openxmlformats-officedocument.presentationml.slide+xml" PartName="/ppt/slides/slide125.xml"/>
  <Override ContentType="application/vnd.openxmlformats-officedocument.presentationml.slide+xml" PartName="/ppt/slides/slide126.xml"/>
  <Override ContentType="application/vnd.openxmlformats-officedocument.presentationml.slide+xml" PartName="/ppt/slides/slide127.xml"/>
  <Override ContentType="application/vnd.openxmlformats-officedocument.presentationml.slide+xml" PartName="/ppt/slides/slide128.xml"/>
  <Override ContentType="application/vnd.openxmlformats-officedocument.presentationml.slide+xml" PartName="/ppt/slides/slide129.xml"/>
  <Override ContentType="application/vnd.openxmlformats-officedocument.presentationml.slide+xml" PartName="/ppt/slides/slide130.xml"/>
  <Override ContentType="application/vnd.openxmlformats-officedocument.presentationml.slide+xml" PartName="/ppt/slides/slide131.xml"/>
  <Override ContentType="application/vnd.openxmlformats-officedocument.presentationml.slide+xml" PartName="/ppt/slides/slide132.xml"/>
  <Override ContentType="application/vnd.openxmlformats-officedocument.presentationml.slide+xml" PartName="/ppt/slides/slide133.xml"/>
  <Override ContentType="application/vnd.openxmlformats-officedocument.presentationml.slide+xml" PartName="/ppt/slides/slide134.xml"/>
  <Override ContentType="application/vnd.openxmlformats-officedocument.presentationml.slide+xml" PartName="/ppt/slides/slide135.xml"/>
  <Override ContentType="application/vnd.openxmlformats-officedocument.presentationml.slide+xml" PartName="/ppt/slides/slide136.xml"/>
  <Override ContentType="application/vnd.openxmlformats-officedocument.presentationml.slide+xml" PartName="/ppt/slides/slide137.xml"/>
  <Override ContentType="application/vnd.openxmlformats-officedocument.presentationml.slide+xml" PartName="/ppt/slides/slide138.xml"/>
  <Override ContentType="application/vnd.openxmlformats-officedocument.presentationml.slide+xml" PartName="/ppt/slides/slide139.xml"/>
  <Override ContentType="application/vnd.openxmlformats-officedocument.presentationml.slide+xml" PartName="/ppt/slides/slide140.xml"/>
  <Override ContentType="application/vnd.openxmlformats-officedocument.presentationml.slide+xml" PartName="/ppt/slides/slide141.xml"/>
  <Override ContentType="application/vnd.openxmlformats-officedocument.presentationml.slide+xml" PartName="/ppt/slides/slide142.xml"/>
  <Override ContentType="application/vnd.openxmlformats-officedocument.presentationml.slide+xml" PartName="/ppt/slides/slide143.xml"/>
  <Override ContentType="application/vnd.openxmlformats-officedocument.presentationml.slide+xml" PartName="/ppt/slides/slide144.xml"/>
  <Override ContentType="application/vnd.openxmlformats-officedocument.presentationml.slide+xml" PartName="/ppt/slides/slide145.xml"/>
  <Override ContentType="application/vnd.openxmlformats-officedocument.presentationml.slide+xml" PartName="/ppt/slides/slide146.xml"/>
  <Override ContentType="application/vnd.openxmlformats-officedocument.presentationml.slide+xml" PartName="/ppt/slides/slide147.xml"/>
  <Override ContentType="application/vnd.openxmlformats-officedocument.presentationml.slide+xml" PartName="/ppt/slides/slide148.xml"/>
  <Override ContentType="application/vnd.openxmlformats-officedocument.presentationml.slide+xml" PartName="/ppt/slides/slide149.xml"/>
  <Override ContentType="application/vnd.openxmlformats-officedocument.presentationml.slide+xml" PartName="/ppt/slides/slide150.xml"/>
  <Override ContentType="application/vnd.openxmlformats-officedocument.presentationml.slide+xml" PartName="/ppt/slides/slide151.xml"/>
  <Override ContentType="application/vnd.openxmlformats-officedocument.presentationml.slide+xml" PartName="/ppt/slides/slide152.xml"/>
  <Override ContentType="application/vnd.openxmlformats-officedocument.presentationml.slide+xml" PartName="/ppt/slides/slide153.xml"/>
  <Override ContentType="application/vnd.openxmlformats-officedocument.presentationml.slide+xml" PartName="/ppt/slides/slide15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  <p:sldId id="354" r:id="rId104"/>
    <p:sldId id="355" r:id="rId105"/>
    <p:sldId id="356" r:id="rId106"/>
    <p:sldId id="357" r:id="rId107"/>
    <p:sldId id="358" r:id="rId108"/>
    <p:sldId id="359" r:id="rId109"/>
    <p:sldId id="360" r:id="rId110"/>
    <p:sldId id="361" r:id="rId111"/>
    <p:sldId id="362" r:id="rId112"/>
    <p:sldId id="363" r:id="rId113"/>
    <p:sldId id="364" r:id="rId114"/>
    <p:sldId id="365" r:id="rId115"/>
    <p:sldId id="366" r:id="rId116"/>
    <p:sldId id="367" r:id="rId117"/>
    <p:sldId id="368" r:id="rId118"/>
    <p:sldId id="369" r:id="rId119"/>
    <p:sldId id="370" r:id="rId120"/>
    <p:sldId id="371" r:id="rId121"/>
    <p:sldId id="372" r:id="rId122"/>
    <p:sldId id="373" r:id="rId123"/>
    <p:sldId id="374" r:id="rId124"/>
    <p:sldId id="375" r:id="rId125"/>
    <p:sldId id="376" r:id="rId126"/>
    <p:sldId id="377" r:id="rId127"/>
    <p:sldId id="378" r:id="rId128"/>
    <p:sldId id="379" r:id="rId129"/>
    <p:sldId id="380" r:id="rId130"/>
    <p:sldId id="381" r:id="rId131"/>
    <p:sldId id="382" r:id="rId132"/>
    <p:sldId id="383" r:id="rId133"/>
    <p:sldId id="384" r:id="rId134"/>
    <p:sldId id="385" r:id="rId135"/>
    <p:sldId id="386" r:id="rId136"/>
    <p:sldId id="387" r:id="rId137"/>
    <p:sldId id="388" r:id="rId138"/>
    <p:sldId id="389" r:id="rId139"/>
    <p:sldId id="390" r:id="rId140"/>
    <p:sldId id="391" r:id="rId141"/>
    <p:sldId id="392" r:id="rId142"/>
    <p:sldId id="393" r:id="rId143"/>
    <p:sldId id="394" r:id="rId144"/>
    <p:sldId id="395" r:id="rId145"/>
    <p:sldId id="396" r:id="rId146"/>
    <p:sldId id="397" r:id="rId147"/>
    <p:sldId id="398" r:id="rId148"/>
    <p:sldId id="399" r:id="rId149"/>
    <p:sldId id="400" r:id="rId150"/>
    <p:sldId id="401" r:id="rId151"/>
    <p:sldId id="402" r:id="rId152"/>
    <p:sldId id="403" r:id="rId153"/>
    <p:sldId id="404" r:id="rId154"/>
    <p:sldId id="405" r:id="rId155"/>
    <p:sldId id="406" r:id="rId156"/>
    <p:sldId id="407" r:id="rId157"/>
    <p:sldId id="408" r:id="rId158"/>
    <p:sldId id="409" r:id="rId159"/>
  </p:sldIdLst>
  <p:sldSz cx="18288000" cy="10287000"/>
  <p:notesSz cx="6858000" cy="9144000"/>
  <p:embeddedFontLst>
    <p:embeddedFont>
      <p:font typeface="More Sugar" charset="1" panose="00000000000000000000"/>
      <p:regular r:id="rId160"/>
    </p:embeddedFont>
    <p:embeddedFont>
      <p:font typeface="Comic Sans" charset="1" panose="03000702030302020204"/>
      <p:regular r:id="rId161"/>
    </p:embeddedFont>
    <p:embeddedFont>
      <p:font typeface="Comic Sans Bold" charset="1" panose="03000902030302020204"/>
      <p:regular r:id="rId162"/>
    </p:embeddedFont>
    <p:embeddedFont>
      <p:font typeface="Arimo" charset="1" panose="020B0604020202020204"/>
      <p:regular r:id="rId163"/>
    </p:embeddedFont>
    <p:embeddedFont>
      <p:font typeface="IBM Plex Sans" charset="1" panose="020B0503050203000203"/>
      <p:regular r:id="rId164"/>
    </p:embeddedFont>
    <p:embeddedFont>
      <p:font typeface="Montserrat Bold" charset="1" panose="00000600000000000000"/>
      <p:regular r:id="rId165"/>
    </p:embeddedFont>
    <p:embeddedFont>
      <p:font typeface="Open Sans" charset="1" panose="020B0606030504020204"/>
      <p:regular r:id="rId166"/>
    </p:embeddedFont>
    <p:embeddedFont>
      <p:font typeface="Comic Sans Bold Italics" charset="1" panose="03000902030302060204"/>
      <p:regular r:id="rId167"/>
    </p:embeddedFont>
    <p:embeddedFont>
      <p:font typeface="Comic Sans Italics" charset="1" panose="03000702030302060204"/>
      <p:regular r:id="rId168"/>
    </p:embeddedFont>
    <p:embeddedFont>
      <p:font typeface="Canva Sans" charset="1" panose="020B0503030501040103"/>
      <p:regular r:id="rId169"/>
    </p:embeddedFont>
    <p:embeddedFont>
      <p:font typeface="Montserrat" charset="1" panose="00000500000000000000"/>
      <p:regular r:id="rId17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00" Target="slides/slide95.xml" Type="http://schemas.openxmlformats.org/officeDocument/2006/relationships/slide"/><Relationship Id="rId101" Target="slides/slide96.xml" Type="http://schemas.openxmlformats.org/officeDocument/2006/relationships/slide"/><Relationship Id="rId102" Target="slides/slide97.xml" Type="http://schemas.openxmlformats.org/officeDocument/2006/relationships/slide"/><Relationship Id="rId103" Target="slides/slide98.xml" Type="http://schemas.openxmlformats.org/officeDocument/2006/relationships/slide"/><Relationship Id="rId104" Target="slides/slide99.xml" Type="http://schemas.openxmlformats.org/officeDocument/2006/relationships/slide"/><Relationship Id="rId105" Target="slides/slide100.xml" Type="http://schemas.openxmlformats.org/officeDocument/2006/relationships/slide"/><Relationship Id="rId106" Target="slides/slide101.xml" Type="http://schemas.openxmlformats.org/officeDocument/2006/relationships/slide"/><Relationship Id="rId107" Target="slides/slide102.xml" Type="http://schemas.openxmlformats.org/officeDocument/2006/relationships/slide"/><Relationship Id="rId108" Target="slides/slide103.xml" Type="http://schemas.openxmlformats.org/officeDocument/2006/relationships/slide"/><Relationship Id="rId109" Target="slides/slide104.xml" Type="http://schemas.openxmlformats.org/officeDocument/2006/relationships/slide"/><Relationship Id="rId11" Target="slides/slide6.xml" Type="http://schemas.openxmlformats.org/officeDocument/2006/relationships/slide"/><Relationship Id="rId110" Target="slides/slide105.xml" Type="http://schemas.openxmlformats.org/officeDocument/2006/relationships/slide"/><Relationship Id="rId111" Target="slides/slide106.xml" Type="http://schemas.openxmlformats.org/officeDocument/2006/relationships/slide"/><Relationship Id="rId112" Target="slides/slide107.xml" Type="http://schemas.openxmlformats.org/officeDocument/2006/relationships/slide"/><Relationship Id="rId113" Target="slides/slide108.xml" Type="http://schemas.openxmlformats.org/officeDocument/2006/relationships/slide"/><Relationship Id="rId114" Target="slides/slide109.xml" Type="http://schemas.openxmlformats.org/officeDocument/2006/relationships/slide"/><Relationship Id="rId115" Target="slides/slide110.xml" Type="http://schemas.openxmlformats.org/officeDocument/2006/relationships/slide"/><Relationship Id="rId116" Target="slides/slide111.xml" Type="http://schemas.openxmlformats.org/officeDocument/2006/relationships/slide"/><Relationship Id="rId117" Target="slides/slide112.xml" Type="http://schemas.openxmlformats.org/officeDocument/2006/relationships/slide"/><Relationship Id="rId118" Target="slides/slide113.xml" Type="http://schemas.openxmlformats.org/officeDocument/2006/relationships/slide"/><Relationship Id="rId119" Target="slides/slide114.xml" Type="http://schemas.openxmlformats.org/officeDocument/2006/relationships/slide"/><Relationship Id="rId12" Target="slides/slide7.xml" Type="http://schemas.openxmlformats.org/officeDocument/2006/relationships/slide"/><Relationship Id="rId120" Target="slides/slide115.xml" Type="http://schemas.openxmlformats.org/officeDocument/2006/relationships/slide"/><Relationship Id="rId121" Target="slides/slide116.xml" Type="http://schemas.openxmlformats.org/officeDocument/2006/relationships/slide"/><Relationship Id="rId122" Target="slides/slide117.xml" Type="http://schemas.openxmlformats.org/officeDocument/2006/relationships/slide"/><Relationship Id="rId123" Target="slides/slide118.xml" Type="http://schemas.openxmlformats.org/officeDocument/2006/relationships/slide"/><Relationship Id="rId124" Target="slides/slide119.xml" Type="http://schemas.openxmlformats.org/officeDocument/2006/relationships/slide"/><Relationship Id="rId125" Target="slides/slide120.xml" Type="http://schemas.openxmlformats.org/officeDocument/2006/relationships/slide"/><Relationship Id="rId126" Target="slides/slide121.xml" Type="http://schemas.openxmlformats.org/officeDocument/2006/relationships/slide"/><Relationship Id="rId127" Target="slides/slide122.xml" Type="http://schemas.openxmlformats.org/officeDocument/2006/relationships/slide"/><Relationship Id="rId128" Target="slides/slide123.xml" Type="http://schemas.openxmlformats.org/officeDocument/2006/relationships/slide"/><Relationship Id="rId129" Target="slides/slide124.xml" Type="http://schemas.openxmlformats.org/officeDocument/2006/relationships/slide"/><Relationship Id="rId13" Target="slides/slide8.xml" Type="http://schemas.openxmlformats.org/officeDocument/2006/relationships/slide"/><Relationship Id="rId130" Target="slides/slide125.xml" Type="http://schemas.openxmlformats.org/officeDocument/2006/relationships/slide"/><Relationship Id="rId131" Target="slides/slide126.xml" Type="http://schemas.openxmlformats.org/officeDocument/2006/relationships/slide"/><Relationship Id="rId132" Target="slides/slide127.xml" Type="http://schemas.openxmlformats.org/officeDocument/2006/relationships/slide"/><Relationship Id="rId133" Target="slides/slide128.xml" Type="http://schemas.openxmlformats.org/officeDocument/2006/relationships/slide"/><Relationship Id="rId134" Target="slides/slide129.xml" Type="http://schemas.openxmlformats.org/officeDocument/2006/relationships/slide"/><Relationship Id="rId135" Target="slides/slide130.xml" Type="http://schemas.openxmlformats.org/officeDocument/2006/relationships/slide"/><Relationship Id="rId136" Target="slides/slide131.xml" Type="http://schemas.openxmlformats.org/officeDocument/2006/relationships/slide"/><Relationship Id="rId137" Target="slides/slide132.xml" Type="http://schemas.openxmlformats.org/officeDocument/2006/relationships/slide"/><Relationship Id="rId138" Target="slides/slide133.xml" Type="http://schemas.openxmlformats.org/officeDocument/2006/relationships/slide"/><Relationship Id="rId139" Target="slides/slide134.xml" Type="http://schemas.openxmlformats.org/officeDocument/2006/relationships/slide"/><Relationship Id="rId14" Target="slides/slide9.xml" Type="http://schemas.openxmlformats.org/officeDocument/2006/relationships/slide"/><Relationship Id="rId140" Target="slides/slide135.xml" Type="http://schemas.openxmlformats.org/officeDocument/2006/relationships/slide"/><Relationship Id="rId141" Target="slides/slide136.xml" Type="http://schemas.openxmlformats.org/officeDocument/2006/relationships/slide"/><Relationship Id="rId142" Target="slides/slide137.xml" Type="http://schemas.openxmlformats.org/officeDocument/2006/relationships/slide"/><Relationship Id="rId143" Target="slides/slide138.xml" Type="http://schemas.openxmlformats.org/officeDocument/2006/relationships/slide"/><Relationship Id="rId144" Target="slides/slide139.xml" Type="http://schemas.openxmlformats.org/officeDocument/2006/relationships/slide"/><Relationship Id="rId145" Target="slides/slide140.xml" Type="http://schemas.openxmlformats.org/officeDocument/2006/relationships/slide"/><Relationship Id="rId146" Target="slides/slide141.xml" Type="http://schemas.openxmlformats.org/officeDocument/2006/relationships/slide"/><Relationship Id="rId147" Target="slides/slide142.xml" Type="http://schemas.openxmlformats.org/officeDocument/2006/relationships/slide"/><Relationship Id="rId148" Target="slides/slide143.xml" Type="http://schemas.openxmlformats.org/officeDocument/2006/relationships/slide"/><Relationship Id="rId149" Target="slides/slide144.xml" Type="http://schemas.openxmlformats.org/officeDocument/2006/relationships/slide"/><Relationship Id="rId15" Target="slides/slide10.xml" Type="http://schemas.openxmlformats.org/officeDocument/2006/relationships/slide"/><Relationship Id="rId150" Target="slides/slide145.xml" Type="http://schemas.openxmlformats.org/officeDocument/2006/relationships/slide"/><Relationship Id="rId151" Target="slides/slide146.xml" Type="http://schemas.openxmlformats.org/officeDocument/2006/relationships/slide"/><Relationship Id="rId152" Target="slides/slide147.xml" Type="http://schemas.openxmlformats.org/officeDocument/2006/relationships/slide"/><Relationship Id="rId153" Target="slides/slide148.xml" Type="http://schemas.openxmlformats.org/officeDocument/2006/relationships/slide"/><Relationship Id="rId154" Target="slides/slide149.xml" Type="http://schemas.openxmlformats.org/officeDocument/2006/relationships/slide"/><Relationship Id="rId155" Target="slides/slide150.xml" Type="http://schemas.openxmlformats.org/officeDocument/2006/relationships/slide"/><Relationship Id="rId156" Target="slides/slide151.xml" Type="http://schemas.openxmlformats.org/officeDocument/2006/relationships/slide"/><Relationship Id="rId157" Target="slides/slide152.xml" Type="http://schemas.openxmlformats.org/officeDocument/2006/relationships/slide"/><Relationship Id="rId158" Target="slides/slide153.xml" Type="http://schemas.openxmlformats.org/officeDocument/2006/relationships/slide"/><Relationship Id="rId159" Target="slides/slide154.xml" Type="http://schemas.openxmlformats.org/officeDocument/2006/relationships/slide"/><Relationship Id="rId16" Target="slides/slide11.xml" Type="http://schemas.openxmlformats.org/officeDocument/2006/relationships/slide"/><Relationship Id="rId160" Target="fonts/font160.fntdata" Type="http://schemas.openxmlformats.org/officeDocument/2006/relationships/font"/><Relationship Id="rId161" Target="fonts/font161.fntdata" Type="http://schemas.openxmlformats.org/officeDocument/2006/relationships/font"/><Relationship Id="rId162" Target="fonts/font162.fntdata" Type="http://schemas.openxmlformats.org/officeDocument/2006/relationships/font"/><Relationship Id="rId163" Target="fonts/font163.fntdata" Type="http://schemas.openxmlformats.org/officeDocument/2006/relationships/font"/><Relationship Id="rId164" Target="fonts/font164.fntdata" Type="http://schemas.openxmlformats.org/officeDocument/2006/relationships/font"/><Relationship Id="rId165" Target="fonts/font165.fntdata" Type="http://schemas.openxmlformats.org/officeDocument/2006/relationships/font"/><Relationship Id="rId166" Target="fonts/font166.fntdata" Type="http://schemas.openxmlformats.org/officeDocument/2006/relationships/font"/><Relationship Id="rId167" Target="fonts/font167.fntdata" Type="http://schemas.openxmlformats.org/officeDocument/2006/relationships/font"/><Relationship Id="rId168" Target="fonts/font168.fntdata" Type="http://schemas.openxmlformats.org/officeDocument/2006/relationships/font"/><Relationship Id="rId169" Target="fonts/font169.fntdata" Type="http://schemas.openxmlformats.org/officeDocument/2006/relationships/font"/><Relationship Id="rId17" Target="slides/slide12.xml" Type="http://schemas.openxmlformats.org/officeDocument/2006/relationships/slide"/><Relationship Id="rId170" Target="fonts/font170.fntdata" Type="http://schemas.openxmlformats.org/officeDocument/2006/relationships/font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slides/slide34.xml" Type="http://schemas.openxmlformats.org/officeDocument/2006/relationships/slide"/><Relationship Id="rId4" Target="theme/theme1.xml" Type="http://schemas.openxmlformats.org/officeDocument/2006/relationships/theme"/><Relationship Id="rId40" Target="slides/slide35.xml" Type="http://schemas.openxmlformats.org/officeDocument/2006/relationships/slide"/><Relationship Id="rId41" Target="slides/slide36.xml" Type="http://schemas.openxmlformats.org/officeDocument/2006/relationships/slide"/><Relationship Id="rId42" Target="slides/slide37.xml" Type="http://schemas.openxmlformats.org/officeDocument/2006/relationships/slide"/><Relationship Id="rId43" Target="slides/slide38.xml" Type="http://schemas.openxmlformats.org/officeDocument/2006/relationships/slide"/><Relationship Id="rId44" Target="slides/slide39.xml" Type="http://schemas.openxmlformats.org/officeDocument/2006/relationships/slide"/><Relationship Id="rId45" Target="slides/slide40.xml" Type="http://schemas.openxmlformats.org/officeDocument/2006/relationships/slide"/><Relationship Id="rId46" Target="slides/slide41.xml" Type="http://schemas.openxmlformats.org/officeDocument/2006/relationships/slide"/><Relationship Id="rId47" Target="slides/slide42.xml" Type="http://schemas.openxmlformats.org/officeDocument/2006/relationships/slide"/><Relationship Id="rId48" Target="slides/slide43.xml" Type="http://schemas.openxmlformats.org/officeDocument/2006/relationships/slide"/><Relationship Id="rId49" Target="slides/slide44.xml" Type="http://schemas.openxmlformats.org/officeDocument/2006/relationships/slide"/><Relationship Id="rId5" Target="tableStyles.xml" Type="http://schemas.openxmlformats.org/officeDocument/2006/relationships/tableStyles"/><Relationship Id="rId50" Target="slides/slide45.xml" Type="http://schemas.openxmlformats.org/officeDocument/2006/relationships/slide"/><Relationship Id="rId51" Target="slides/slide46.xml" Type="http://schemas.openxmlformats.org/officeDocument/2006/relationships/slide"/><Relationship Id="rId52" Target="slides/slide47.xml" Type="http://schemas.openxmlformats.org/officeDocument/2006/relationships/slide"/><Relationship Id="rId53" Target="slides/slide48.xml" Type="http://schemas.openxmlformats.org/officeDocument/2006/relationships/slide"/><Relationship Id="rId54" Target="slides/slide49.xml" Type="http://schemas.openxmlformats.org/officeDocument/2006/relationships/slide"/><Relationship Id="rId55" Target="slides/slide50.xml" Type="http://schemas.openxmlformats.org/officeDocument/2006/relationships/slide"/><Relationship Id="rId56" Target="slides/slide51.xml" Type="http://schemas.openxmlformats.org/officeDocument/2006/relationships/slide"/><Relationship Id="rId57" Target="slides/slide52.xml" Type="http://schemas.openxmlformats.org/officeDocument/2006/relationships/slide"/><Relationship Id="rId58" Target="slides/slide53.xml" Type="http://schemas.openxmlformats.org/officeDocument/2006/relationships/slide"/><Relationship Id="rId59" Target="slides/slide54.xml" Type="http://schemas.openxmlformats.org/officeDocument/2006/relationships/slide"/><Relationship Id="rId6" Target="slides/slide1.xml" Type="http://schemas.openxmlformats.org/officeDocument/2006/relationships/slide"/><Relationship Id="rId60" Target="slides/slide55.xml" Type="http://schemas.openxmlformats.org/officeDocument/2006/relationships/slide"/><Relationship Id="rId61" Target="slides/slide56.xml" Type="http://schemas.openxmlformats.org/officeDocument/2006/relationships/slide"/><Relationship Id="rId62" Target="slides/slide57.xml" Type="http://schemas.openxmlformats.org/officeDocument/2006/relationships/slide"/><Relationship Id="rId63" Target="slides/slide58.xml" Type="http://schemas.openxmlformats.org/officeDocument/2006/relationships/slide"/><Relationship Id="rId64" Target="slides/slide59.xml" Type="http://schemas.openxmlformats.org/officeDocument/2006/relationships/slide"/><Relationship Id="rId65" Target="slides/slide60.xml" Type="http://schemas.openxmlformats.org/officeDocument/2006/relationships/slide"/><Relationship Id="rId66" Target="slides/slide61.xml" Type="http://schemas.openxmlformats.org/officeDocument/2006/relationships/slide"/><Relationship Id="rId67" Target="slides/slide62.xml" Type="http://schemas.openxmlformats.org/officeDocument/2006/relationships/slide"/><Relationship Id="rId68" Target="slides/slide63.xml" Type="http://schemas.openxmlformats.org/officeDocument/2006/relationships/slide"/><Relationship Id="rId69" Target="slides/slide64.xml" Type="http://schemas.openxmlformats.org/officeDocument/2006/relationships/slide"/><Relationship Id="rId7" Target="slides/slide2.xml" Type="http://schemas.openxmlformats.org/officeDocument/2006/relationships/slide"/><Relationship Id="rId70" Target="slides/slide65.xml" Type="http://schemas.openxmlformats.org/officeDocument/2006/relationships/slide"/><Relationship Id="rId71" Target="slides/slide66.xml" Type="http://schemas.openxmlformats.org/officeDocument/2006/relationships/slide"/><Relationship Id="rId72" Target="slides/slide67.xml" Type="http://schemas.openxmlformats.org/officeDocument/2006/relationships/slide"/><Relationship Id="rId73" Target="slides/slide68.xml" Type="http://schemas.openxmlformats.org/officeDocument/2006/relationships/slide"/><Relationship Id="rId74" Target="slides/slide69.xml" Type="http://schemas.openxmlformats.org/officeDocument/2006/relationships/slide"/><Relationship Id="rId75" Target="slides/slide70.xml" Type="http://schemas.openxmlformats.org/officeDocument/2006/relationships/slide"/><Relationship Id="rId76" Target="slides/slide71.xml" Type="http://schemas.openxmlformats.org/officeDocument/2006/relationships/slide"/><Relationship Id="rId77" Target="slides/slide72.xml" Type="http://schemas.openxmlformats.org/officeDocument/2006/relationships/slide"/><Relationship Id="rId78" Target="slides/slide73.xml" Type="http://schemas.openxmlformats.org/officeDocument/2006/relationships/slide"/><Relationship Id="rId79" Target="slides/slide74.xml" Type="http://schemas.openxmlformats.org/officeDocument/2006/relationships/slide"/><Relationship Id="rId8" Target="slides/slide3.xml" Type="http://schemas.openxmlformats.org/officeDocument/2006/relationships/slide"/><Relationship Id="rId80" Target="slides/slide75.xml" Type="http://schemas.openxmlformats.org/officeDocument/2006/relationships/slide"/><Relationship Id="rId81" Target="slides/slide76.xml" Type="http://schemas.openxmlformats.org/officeDocument/2006/relationships/slide"/><Relationship Id="rId82" Target="slides/slide77.xml" Type="http://schemas.openxmlformats.org/officeDocument/2006/relationships/slide"/><Relationship Id="rId83" Target="slides/slide78.xml" Type="http://schemas.openxmlformats.org/officeDocument/2006/relationships/slide"/><Relationship Id="rId84" Target="slides/slide79.xml" Type="http://schemas.openxmlformats.org/officeDocument/2006/relationships/slide"/><Relationship Id="rId85" Target="slides/slide80.xml" Type="http://schemas.openxmlformats.org/officeDocument/2006/relationships/slide"/><Relationship Id="rId86" Target="slides/slide81.xml" Type="http://schemas.openxmlformats.org/officeDocument/2006/relationships/slide"/><Relationship Id="rId87" Target="slides/slide82.xml" Type="http://schemas.openxmlformats.org/officeDocument/2006/relationships/slide"/><Relationship Id="rId88" Target="slides/slide83.xml" Type="http://schemas.openxmlformats.org/officeDocument/2006/relationships/slide"/><Relationship Id="rId89" Target="slides/slide84.xml" Type="http://schemas.openxmlformats.org/officeDocument/2006/relationships/slide"/><Relationship Id="rId9" Target="slides/slide4.xml" Type="http://schemas.openxmlformats.org/officeDocument/2006/relationships/slide"/><Relationship Id="rId90" Target="slides/slide85.xml" Type="http://schemas.openxmlformats.org/officeDocument/2006/relationships/slide"/><Relationship Id="rId91" Target="slides/slide86.xml" Type="http://schemas.openxmlformats.org/officeDocument/2006/relationships/slide"/><Relationship Id="rId92" Target="slides/slide87.xml" Type="http://schemas.openxmlformats.org/officeDocument/2006/relationships/slide"/><Relationship Id="rId93" Target="slides/slide88.xml" Type="http://schemas.openxmlformats.org/officeDocument/2006/relationships/slide"/><Relationship Id="rId94" Target="slides/slide89.xml" Type="http://schemas.openxmlformats.org/officeDocument/2006/relationships/slide"/><Relationship Id="rId95" Target="slides/slide90.xml" Type="http://schemas.openxmlformats.org/officeDocument/2006/relationships/slide"/><Relationship Id="rId96" Target="slides/slide91.xml" Type="http://schemas.openxmlformats.org/officeDocument/2006/relationships/slide"/><Relationship Id="rId97" Target="slides/slide92.xml" Type="http://schemas.openxmlformats.org/officeDocument/2006/relationships/slide"/><Relationship Id="rId98" Target="slides/slide93.xml" Type="http://schemas.openxmlformats.org/officeDocument/2006/relationships/slide"/><Relationship Id="rId99" Target="slides/slide9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26.png" Type="http://schemas.openxmlformats.org/officeDocument/2006/relationships/image"/><Relationship Id="rId4" Target="../media/image27.svg" Type="http://schemas.openxmlformats.org/officeDocument/2006/relationships/image"/><Relationship Id="rId5" Target="../media/image28.png" Type="http://schemas.openxmlformats.org/officeDocument/2006/relationships/image"/><Relationship Id="rId6" Target="../media/image29.png" Type="http://schemas.openxmlformats.org/officeDocument/2006/relationships/image"/><Relationship Id="rId7" Target="../media/image30.svg" Type="http://schemas.openxmlformats.org/officeDocument/2006/relationships/image"/><Relationship Id="rId8" Target="../media/image31.png" Type="http://schemas.openxmlformats.org/officeDocument/2006/relationships/image"/></Relationships>
</file>

<file path=ppt/slides/_rels/slide10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58.svg" Type="http://schemas.openxmlformats.org/officeDocument/2006/relationships/image"/><Relationship Id="rId11" Target="../media/image205.png" Type="http://schemas.openxmlformats.org/officeDocument/2006/relationships/image"/><Relationship Id="rId12" Target="../media/image206.svg" Type="http://schemas.openxmlformats.org/officeDocument/2006/relationships/image"/><Relationship Id="rId2" Target="../media/image230.png" Type="http://schemas.openxmlformats.org/officeDocument/2006/relationships/image"/><Relationship Id="rId3" Target="../media/image235.png" Type="http://schemas.openxmlformats.org/officeDocument/2006/relationships/image"/><Relationship Id="rId4" Target="../media/image236.svg" Type="http://schemas.openxmlformats.org/officeDocument/2006/relationships/image"/><Relationship Id="rId5" Target="../media/image237.png" Type="http://schemas.openxmlformats.org/officeDocument/2006/relationships/image"/><Relationship Id="rId6" Target="../media/image238.svg" Type="http://schemas.openxmlformats.org/officeDocument/2006/relationships/image"/><Relationship Id="rId7" Target="../media/image239.png" Type="http://schemas.openxmlformats.org/officeDocument/2006/relationships/image"/><Relationship Id="rId8" Target="../media/image240.svg" Type="http://schemas.openxmlformats.org/officeDocument/2006/relationships/image"/><Relationship Id="rId9" Target="../media/image251.png" Type="http://schemas.openxmlformats.org/officeDocument/2006/relationships/image"/></Relationships>
</file>

<file path=ppt/slides/_rels/slide10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3.png" Type="http://schemas.openxmlformats.org/officeDocument/2006/relationships/image"/><Relationship Id="rId3" Target="../media/image244.svg" Type="http://schemas.openxmlformats.org/officeDocument/2006/relationships/image"/></Relationships>
</file>

<file path=ppt/slides/_rels/slide10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9.png" Type="http://schemas.openxmlformats.org/officeDocument/2006/relationships/image"/><Relationship Id="rId3" Target="../media/image260.svg" Type="http://schemas.openxmlformats.org/officeDocument/2006/relationships/image"/><Relationship Id="rId4" Target="../media/image230.png" Type="http://schemas.openxmlformats.org/officeDocument/2006/relationships/image"/><Relationship Id="rId5" Target="../media/image245.png" Type="http://schemas.openxmlformats.org/officeDocument/2006/relationships/image"/><Relationship Id="rId6" Target="../media/image246.svg" Type="http://schemas.openxmlformats.org/officeDocument/2006/relationships/image"/></Relationships>
</file>

<file path=ppt/slides/_rels/slide10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0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1.png" Type="http://schemas.openxmlformats.org/officeDocument/2006/relationships/image"/><Relationship Id="rId3" Target="../media/image262.svg" Type="http://schemas.openxmlformats.org/officeDocument/2006/relationships/image"/><Relationship Id="rId4" Target="../media/image263.png" Type="http://schemas.openxmlformats.org/officeDocument/2006/relationships/image"/><Relationship Id="rId5" Target="../media/image264.svg" Type="http://schemas.openxmlformats.org/officeDocument/2006/relationships/image"/><Relationship Id="rId6" Target="../media/image265.png" Type="http://schemas.openxmlformats.org/officeDocument/2006/relationships/image"/><Relationship Id="rId7" Target="../media/image266.svg" Type="http://schemas.openxmlformats.org/officeDocument/2006/relationships/image"/></Relationships>
</file>

<file path=ppt/slides/_rels/slide10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1.png" Type="http://schemas.openxmlformats.org/officeDocument/2006/relationships/image"/><Relationship Id="rId3" Target="../media/image262.svg" Type="http://schemas.openxmlformats.org/officeDocument/2006/relationships/image"/><Relationship Id="rId4" Target="../media/image267.png" Type="http://schemas.openxmlformats.org/officeDocument/2006/relationships/image"/><Relationship Id="rId5" Target="../media/image268.svg" Type="http://schemas.openxmlformats.org/officeDocument/2006/relationships/image"/><Relationship Id="rId6" Target="../media/image269.png" Type="http://schemas.openxmlformats.org/officeDocument/2006/relationships/image"/><Relationship Id="rId7" Target="../media/image270.svg" Type="http://schemas.openxmlformats.org/officeDocument/2006/relationships/image"/></Relationships>
</file>

<file path=ppt/slides/_rels/slide10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1.png" Type="http://schemas.openxmlformats.org/officeDocument/2006/relationships/image"/><Relationship Id="rId3" Target="../media/image272.svg" Type="http://schemas.openxmlformats.org/officeDocument/2006/relationships/image"/><Relationship Id="rId4" Target="../media/image273.png" Type="http://schemas.openxmlformats.org/officeDocument/2006/relationships/image"/><Relationship Id="rId5" Target="../media/image274.jpeg" Type="http://schemas.openxmlformats.org/officeDocument/2006/relationships/image"/></Relationships>
</file>

<file path=ppt/slides/_rels/slide10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5.png" Type="http://schemas.openxmlformats.org/officeDocument/2006/relationships/image"/><Relationship Id="rId3" Target="../media/image276.svg" Type="http://schemas.openxmlformats.org/officeDocument/2006/relationships/image"/><Relationship Id="rId4" Target="../media/image277.png" Type="http://schemas.openxmlformats.org/officeDocument/2006/relationships/image"/><Relationship Id="rId5" Target="../media/image278.svg" Type="http://schemas.openxmlformats.org/officeDocument/2006/relationships/image"/><Relationship Id="rId6" Target="https://huggingface.co/docs/transformers/v4.20.1/en/perf_train_gpu_one#anatomy-of-models-memory" TargetMode="External" Type="http://schemas.openxmlformats.org/officeDocument/2006/relationships/hyperlink"/><Relationship Id="rId7" Target="https://github.com/facebookresearch/bitsandbytes" TargetMode="External" Type="http://schemas.openxmlformats.org/officeDocument/2006/relationships/hyperlink"/></Relationships>
</file>

<file path=ppt/slides/_rels/slide10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0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85.png" Type="http://schemas.openxmlformats.org/officeDocument/2006/relationships/image"/><Relationship Id="rId11" Target="../media/image286.svg" Type="http://schemas.openxmlformats.org/officeDocument/2006/relationships/image"/><Relationship Id="rId12" Target="../media/image287.png" Type="http://schemas.openxmlformats.org/officeDocument/2006/relationships/image"/><Relationship Id="rId13" Target="../media/image288.svg" Type="http://schemas.openxmlformats.org/officeDocument/2006/relationships/image"/><Relationship Id="rId2" Target="../media/image279.png" Type="http://schemas.openxmlformats.org/officeDocument/2006/relationships/image"/><Relationship Id="rId3" Target="../media/image280.svg" Type="http://schemas.openxmlformats.org/officeDocument/2006/relationships/image"/><Relationship Id="rId4" Target="../media/image281.png" Type="http://schemas.openxmlformats.org/officeDocument/2006/relationships/image"/><Relationship Id="rId5" Target="../media/image282.svg" Type="http://schemas.openxmlformats.org/officeDocument/2006/relationships/image"/><Relationship Id="rId6" Target="../media/image283.png" Type="http://schemas.openxmlformats.org/officeDocument/2006/relationships/image"/><Relationship Id="rId7" Target="../media/image284.svg" Type="http://schemas.openxmlformats.org/officeDocument/2006/relationships/image"/><Relationship Id="rId8" Target="../media/image275.png" Type="http://schemas.openxmlformats.org/officeDocument/2006/relationships/image"/><Relationship Id="rId9" Target="../media/image276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png" Type="http://schemas.openxmlformats.org/officeDocument/2006/relationships/image"/><Relationship Id="rId4" Target="../media/image15.svg" Type="http://schemas.openxmlformats.org/officeDocument/2006/relationships/image"/></Relationships>
</file>

<file path=ppt/slides/_rels/slide1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svg" Type="http://schemas.openxmlformats.org/officeDocument/2006/relationships/image"/><Relationship Id="rId4" Target="../media/image289.png" Type="http://schemas.openxmlformats.org/officeDocument/2006/relationships/image"/><Relationship Id="rId5" Target="../media/image290.svg" Type="http://schemas.openxmlformats.org/officeDocument/2006/relationships/image"/></Relationships>
</file>

<file path=ppt/slides/_rels/slide1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1.png" Type="http://schemas.openxmlformats.org/officeDocument/2006/relationships/image"/><Relationship Id="rId3" Target="../media/image292.svg" Type="http://schemas.openxmlformats.org/officeDocument/2006/relationships/image"/><Relationship Id="rId4" Target="../media/image293.png" Type="http://schemas.openxmlformats.org/officeDocument/2006/relationships/image"/><Relationship Id="rId5" Target="../media/image294.svg" Type="http://schemas.openxmlformats.org/officeDocument/2006/relationships/image"/><Relationship Id="rId6" Target="../media/image295.png" Type="http://schemas.openxmlformats.org/officeDocument/2006/relationships/image"/><Relationship Id="rId7" Target="../media/image296.svg" Type="http://schemas.openxmlformats.org/officeDocument/2006/relationships/image"/><Relationship Id="rId8" Target="../media/image297.png" Type="http://schemas.openxmlformats.org/officeDocument/2006/relationships/image"/><Relationship Id="rId9" Target="../media/image298.svg" Type="http://schemas.openxmlformats.org/officeDocument/2006/relationships/image"/></Relationships>
</file>

<file path=ppt/slides/_rels/slide1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9.png" Type="http://schemas.openxmlformats.org/officeDocument/2006/relationships/image"/><Relationship Id="rId3" Target="../media/image300.svg" Type="http://schemas.openxmlformats.org/officeDocument/2006/relationships/image"/><Relationship Id="rId4" Target="../media/image293.png" Type="http://schemas.openxmlformats.org/officeDocument/2006/relationships/image"/><Relationship Id="rId5" Target="../media/image294.svg" Type="http://schemas.openxmlformats.org/officeDocument/2006/relationships/image"/><Relationship Id="rId6" Target="../media/image301.png" Type="http://schemas.openxmlformats.org/officeDocument/2006/relationships/image"/><Relationship Id="rId7" Target="../media/image302.svg" Type="http://schemas.openxmlformats.org/officeDocument/2006/relationships/image"/><Relationship Id="rId8" Target="../media/image303.png" Type="http://schemas.openxmlformats.org/officeDocument/2006/relationships/image"/><Relationship Id="rId9" Target="../media/image304.svg" Type="http://schemas.openxmlformats.org/officeDocument/2006/relationships/image"/></Relationships>
</file>

<file path=ppt/slides/_rels/slide1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5.png" Type="http://schemas.openxmlformats.org/officeDocument/2006/relationships/image"/><Relationship Id="rId3" Target="../media/image306.svg" Type="http://schemas.openxmlformats.org/officeDocument/2006/relationships/image"/><Relationship Id="rId4" Target="../media/image6.png" Type="http://schemas.openxmlformats.org/officeDocument/2006/relationships/image"/><Relationship Id="rId5" Target="../media/image307.svg" Type="http://schemas.openxmlformats.org/officeDocument/2006/relationships/image"/><Relationship Id="rId6" Target="../media/image308.png" Type="http://schemas.openxmlformats.org/officeDocument/2006/relationships/image"/><Relationship Id="rId7" Target="../media/image309.svg" Type="http://schemas.openxmlformats.org/officeDocument/2006/relationships/image"/><Relationship Id="rId8" Target="../media/image310.png" Type="http://schemas.openxmlformats.org/officeDocument/2006/relationships/image"/><Relationship Id="rId9" Target="../media/image311.svg" Type="http://schemas.openxmlformats.org/officeDocument/2006/relationships/image"/></Relationships>
</file>

<file path=ppt/slides/_rels/slide1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14.png" Type="http://schemas.openxmlformats.org/officeDocument/2006/relationships/image"/><Relationship Id="rId11" Target="../media/image315.svg" Type="http://schemas.openxmlformats.org/officeDocument/2006/relationships/image"/><Relationship Id="rId12" Target="../media/image301.png" Type="http://schemas.openxmlformats.org/officeDocument/2006/relationships/image"/><Relationship Id="rId13" Target="../media/image302.svg" Type="http://schemas.openxmlformats.org/officeDocument/2006/relationships/image"/><Relationship Id="rId14" Target="../media/image316.png" Type="http://schemas.openxmlformats.org/officeDocument/2006/relationships/image"/><Relationship Id="rId15" Target="../media/image317.svg" Type="http://schemas.openxmlformats.org/officeDocument/2006/relationships/image"/><Relationship Id="rId2" Target="../media/image305.png" Type="http://schemas.openxmlformats.org/officeDocument/2006/relationships/image"/><Relationship Id="rId3" Target="../media/image306.svg" Type="http://schemas.openxmlformats.org/officeDocument/2006/relationships/image"/><Relationship Id="rId4" Target="../media/image6.png" Type="http://schemas.openxmlformats.org/officeDocument/2006/relationships/image"/><Relationship Id="rId5" Target="../media/image307.svg" Type="http://schemas.openxmlformats.org/officeDocument/2006/relationships/image"/><Relationship Id="rId6" Target="../media/image312.png" Type="http://schemas.openxmlformats.org/officeDocument/2006/relationships/image"/><Relationship Id="rId7" Target="../media/image313.svg" Type="http://schemas.openxmlformats.org/officeDocument/2006/relationships/image"/><Relationship Id="rId8" Target="../media/image293.png" Type="http://schemas.openxmlformats.org/officeDocument/2006/relationships/image"/><Relationship Id="rId9" Target="../media/image294.svg" Type="http://schemas.openxmlformats.org/officeDocument/2006/relationships/image"/></Relationships>
</file>

<file path=ppt/slides/_rels/slide1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8.png" Type="http://schemas.openxmlformats.org/officeDocument/2006/relationships/image"/><Relationship Id="rId3" Target="../media/image319.svg" Type="http://schemas.openxmlformats.org/officeDocument/2006/relationships/image"/></Relationships>
</file>

<file path=ppt/slides/_rels/slide1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0.png" Type="http://schemas.openxmlformats.org/officeDocument/2006/relationships/image"/><Relationship Id="rId3" Target="../media/image321.svg" Type="http://schemas.openxmlformats.org/officeDocument/2006/relationships/image"/><Relationship Id="rId4" Target="../media/image322.png" Type="http://schemas.openxmlformats.org/officeDocument/2006/relationships/image"/><Relationship Id="rId5" Target="../media/image323.svg" Type="http://schemas.openxmlformats.org/officeDocument/2006/relationships/image"/><Relationship Id="rId6" Target="../media/image324.png" Type="http://schemas.openxmlformats.org/officeDocument/2006/relationships/image"/><Relationship Id="rId7" Target="../media/image325.svg" Type="http://schemas.openxmlformats.org/officeDocument/2006/relationships/image"/><Relationship Id="rId8" Target="https://huggingface.co/docs/transformers/v4.20.1/en/perf_train_gpu_one#anatomy-of-models-memory" TargetMode="External" Type="http://schemas.openxmlformats.org/officeDocument/2006/relationships/hyperlink"/><Relationship Id="rId9" Target="https://github.com/facebookresearch/bitsandbytes" TargetMode="External" Type="http://schemas.openxmlformats.org/officeDocument/2006/relationships/hyperlink"/></Relationships>
</file>

<file path=ppt/slides/_rels/slide1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32.png" Type="http://schemas.openxmlformats.org/officeDocument/2006/relationships/image"/><Relationship Id="rId11" Target="../media/image333.svg" Type="http://schemas.openxmlformats.org/officeDocument/2006/relationships/image"/><Relationship Id="rId12" Target="../media/image275.png" Type="http://schemas.openxmlformats.org/officeDocument/2006/relationships/image"/><Relationship Id="rId13" Target="../media/image276.svg" Type="http://schemas.openxmlformats.org/officeDocument/2006/relationships/image"/><Relationship Id="rId14" Target="../media/image334.png" Type="http://schemas.openxmlformats.org/officeDocument/2006/relationships/image"/><Relationship Id="rId15" Target="../media/image335.svg" Type="http://schemas.openxmlformats.org/officeDocument/2006/relationships/image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326.png" Type="http://schemas.openxmlformats.org/officeDocument/2006/relationships/image"/><Relationship Id="rId5" Target="../media/image327.svg" Type="http://schemas.openxmlformats.org/officeDocument/2006/relationships/image"/><Relationship Id="rId6" Target="../media/image328.png" Type="http://schemas.openxmlformats.org/officeDocument/2006/relationships/image"/><Relationship Id="rId7" Target="../media/image329.svg" Type="http://schemas.openxmlformats.org/officeDocument/2006/relationships/image"/><Relationship Id="rId8" Target="../media/image330.png" Type="http://schemas.openxmlformats.org/officeDocument/2006/relationships/image"/><Relationship Id="rId9" Target="../media/image331.svg" Type="http://schemas.openxmlformats.org/officeDocument/2006/relationships/image"/></Relationships>
</file>

<file path=ppt/slides/_rels/slide1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75.png" Type="http://schemas.openxmlformats.org/officeDocument/2006/relationships/image"/><Relationship Id="rId11" Target="../media/image276.svg" Type="http://schemas.openxmlformats.org/officeDocument/2006/relationships/image"/><Relationship Id="rId12" Target="../media/image334.png" Type="http://schemas.openxmlformats.org/officeDocument/2006/relationships/image"/><Relationship Id="rId13" Target="../media/image335.svg" Type="http://schemas.openxmlformats.org/officeDocument/2006/relationships/image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336.png" Type="http://schemas.openxmlformats.org/officeDocument/2006/relationships/image"/><Relationship Id="rId5" Target="../media/image337.svg" Type="http://schemas.openxmlformats.org/officeDocument/2006/relationships/image"/><Relationship Id="rId6" Target="../media/image338.png" Type="http://schemas.openxmlformats.org/officeDocument/2006/relationships/image"/><Relationship Id="rId7" Target="../media/image339.svg" Type="http://schemas.openxmlformats.org/officeDocument/2006/relationships/image"/><Relationship Id="rId8" Target="../media/image330.png" Type="http://schemas.openxmlformats.org/officeDocument/2006/relationships/image"/><Relationship Id="rId9" Target="../media/image331.svg" Type="http://schemas.openxmlformats.org/officeDocument/2006/relationships/image"/></Relationships>
</file>

<file path=ppt/slides/_rels/slide1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0.png" Type="http://schemas.openxmlformats.org/officeDocument/2006/relationships/image"/><Relationship Id="rId3" Target="../media/image341.svg" Type="http://schemas.openxmlformats.org/officeDocument/2006/relationships/image"/><Relationship Id="rId4" Target="../media/image342.png" Type="http://schemas.openxmlformats.org/officeDocument/2006/relationships/image"/><Relationship Id="rId5" Target="../media/image343.svg" Type="http://schemas.openxmlformats.org/officeDocument/2006/relationships/image"/><Relationship Id="rId6" Target="../media/image344.png" Type="http://schemas.openxmlformats.org/officeDocument/2006/relationships/image"/><Relationship Id="rId7" Target="../media/image345.svg" Type="http://schemas.openxmlformats.org/officeDocument/2006/relationships/image"/><Relationship Id="rId8" Target="../media/image346.png" Type="http://schemas.openxmlformats.org/officeDocument/2006/relationships/image"/><Relationship Id="rId9" Target="../media/image347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png" Type="http://schemas.openxmlformats.org/officeDocument/2006/relationships/image"/><Relationship Id="rId4" Target="../media/image15.svg" Type="http://schemas.openxmlformats.org/officeDocument/2006/relationships/image"/></Relationships>
</file>

<file path=ppt/slides/_rels/slide1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54.png" Type="http://schemas.openxmlformats.org/officeDocument/2006/relationships/image"/><Relationship Id="rId11" Target="../media/image355.svg" Type="http://schemas.openxmlformats.org/officeDocument/2006/relationships/image"/><Relationship Id="rId12" Target="../media/image356.png" Type="http://schemas.openxmlformats.org/officeDocument/2006/relationships/image"/><Relationship Id="rId13" Target="../media/image357.svg" Type="http://schemas.openxmlformats.org/officeDocument/2006/relationships/image"/><Relationship Id="rId2" Target="../media/image21.png" Type="http://schemas.openxmlformats.org/officeDocument/2006/relationships/image"/><Relationship Id="rId3" Target="../media/image22.svg" Type="http://schemas.openxmlformats.org/officeDocument/2006/relationships/image"/><Relationship Id="rId4" Target="../media/image348.png" Type="http://schemas.openxmlformats.org/officeDocument/2006/relationships/image"/><Relationship Id="rId5" Target="../media/image349.svg" Type="http://schemas.openxmlformats.org/officeDocument/2006/relationships/image"/><Relationship Id="rId6" Target="../media/image350.svg" Type="http://schemas.openxmlformats.org/officeDocument/2006/relationships/image"/><Relationship Id="rId7" Target="../media/image351.png" Type="http://schemas.openxmlformats.org/officeDocument/2006/relationships/image"/><Relationship Id="rId8" Target="../media/image352.png" Type="http://schemas.openxmlformats.org/officeDocument/2006/relationships/image"/><Relationship Id="rId9" Target="../media/image353.svg" Type="http://schemas.openxmlformats.org/officeDocument/2006/relationships/image"/></Relationships>
</file>

<file path=ppt/slides/_rels/slide1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8.png" Type="http://schemas.openxmlformats.org/officeDocument/2006/relationships/image"/><Relationship Id="rId3" Target="../media/image359.svg" Type="http://schemas.openxmlformats.org/officeDocument/2006/relationships/image"/></Relationships>
</file>

<file path=ppt/slides/_rels/slide1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0.jpeg" Type="http://schemas.openxmlformats.org/officeDocument/2006/relationships/image"/></Relationships>
</file>

<file path=ppt/slides/_rels/slide1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https://huggingface.co/docs/transformers/v4.20.1/en/perf_train_gpu_one#anatomy-of-models-memory" TargetMode="External" Type="http://schemas.openxmlformats.org/officeDocument/2006/relationships/hyperlink"/><Relationship Id="rId3" Target="https://github.com/facebookresearch/bitsandbytes" TargetMode="External" Type="http://schemas.openxmlformats.org/officeDocument/2006/relationships/hyperlink"/></Relationships>
</file>

<file path=ppt/slides/_rels/slide1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1.jpeg" Type="http://schemas.openxmlformats.org/officeDocument/2006/relationships/image"/><Relationship Id="rId3" Target="../media/image362.png" Type="http://schemas.openxmlformats.org/officeDocument/2006/relationships/image"/><Relationship Id="rId4" Target="../media/image363.svg" Type="http://schemas.openxmlformats.org/officeDocument/2006/relationships/image"/></Relationships>
</file>

<file path=ppt/slides/_rels/slide1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1.jpeg" Type="http://schemas.openxmlformats.org/officeDocument/2006/relationships/image"/><Relationship Id="rId3" Target="../media/image364.png" Type="http://schemas.openxmlformats.org/officeDocument/2006/relationships/image"/><Relationship Id="rId4" Target="../media/image365.svg" Type="http://schemas.openxmlformats.org/officeDocument/2006/relationships/image"/></Relationships>
</file>

<file path=ppt/slides/_rels/slide1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1.jpeg" Type="http://schemas.openxmlformats.org/officeDocument/2006/relationships/image"/><Relationship Id="rId3" Target="../media/image366.png" Type="http://schemas.openxmlformats.org/officeDocument/2006/relationships/image"/><Relationship Id="rId4" Target="../media/image367.svg" Type="http://schemas.openxmlformats.org/officeDocument/2006/relationships/image"/></Relationships>
</file>

<file path=ppt/slides/_rels/slide1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8.png" Type="http://schemas.openxmlformats.org/officeDocument/2006/relationships/image"/><Relationship Id="rId3" Target="../media/image369.svg" Type="http://schemas.openxmlformats.org/officeDocument/2006/relationships/image"/></Relationships>
</file>

<file path=ppt/slides/_rels/slide1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5.png" Type="http://schemas.openxmlformats.org/officeDocument/2006/relationships/image"/><Relationship Id="rId3" Target="../media/image276.svg" Type="http://schemas.openxmlformats.org/officeDocument/2006/relationships/image"/><Relationship Id="rId4" Target="../media/image370.png" Type="http://schemas.openxmlformats.org/officeDocument/2006/relationships/image"/><Relationship Id="rId5" Target="../media/image371.svg" Type="http://schemas.openxmlformats.org/officeDocument/2006/relationships/image"/></Relationships>
</file>

<file path=ppt/slides/_rels/slide1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2.png" Type="http://schemas.openxmlformats.org/officeDocument/2006/relationships/image"/><Relationship Id="rId3" Target="../media/image373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0.png" Type="http://schemas.openxmlformats.org/officeDocument/2006/relationships/image"/><Relationship Id="rId11" Target="../media/image41.svg" Type="http://schemas.openxmlformats.org/officeDocument/2006/relationships/image"/><Relationship Id="rId2" Target="../media/image32.png" Type="http://schemas.openxmlformats.org/officeDocument/2006/relationships/image"/><Relationship Id="rId3" Target="../media/image33.svg" Type="http://schemas.openxmlformats.org/officeDocument/2006/relationships/image"/><Relationship Id="rId4" Target="../media/image34.png" Type="http://schemas.openxmlformats.org/officeDocument/2006/relationships/image"/><Relationship Id="rId5" Target="../media/image35.svg" Type="http://schemas.openxmlformats.org/officeDocument/2006/relationships/image"/><Relationship Id="rId6" Target="../media/image36.svg" Type="http://schemas.openxmlformats.org/officeDocument/2006/relationships/image"/><Relationship Id="rId7" Target="../media/image37.png" Type="http://schemas.openxmlformats.org/officeDocument/2006/relationships/image"/><Relationship Id="rId8" Target="../media/image38.svg" Type="http://schemas.openxmlformats.org/officeDocument/2006/relationships/image"/><Relationship Id="rId9" Target="../media/image39.svg" Type="http://schemas.openxmlformats.org/officeDocument/2006/relationships/image"/></Relationships>
</file>

<file path=ppt/slides/_rels/slide1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5.png" Type="http://schemas.openxmlformats.org/officeDocument/2006/relationships/image"/><Relationship Id="rId3" Target="../media/image276.svg" Type="http://schemas.openxmlformats.org/officeDocument/2006/relationships/image"/><Relationship Id="rId4" Target="../media/image374.png" Type="http://schemas.openxmlformats.org/officeDocument/2006/relationships/image"/><Relationship Id="rId5" Target="../media/image375.svg" Type="http://schemas.openxmlformats.org/officeDocument/2006/relationships/image"/></Relationships>
</file>

<file path=ppt/slides/_rels/slide1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6.png" Type="http://schemas.openxmlformats.org/officeDocument/2006/relationships/image"/><Relationship Id="rId3" Target="../media/image377.svg" Type="http://schemas.openxmlformats.org/officeDocument/2006/relationships/image"/></Relationships>
</file>

<file path=ppt/slides/_rels/slide1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8.png" Type="http://schemas.openxmlformats.org/officeDocument/2006/relationships/image"/><Relationship Id="rId3" Target="../media/image379.svg" Type="http://schemas.openxmlformats.org/officeDocument/2006/relationships/image"/></Relationships>
</file>

<file path=ppt/slides/_rels/slide1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80.png" Type="http://schemas.openxmlformats.org/officeDocument/2006/relationships/image"/><Relationship Id="rId3" Target="../media/image381.svg" Type="http://schemas.openxmlformats.org/officeDocument/2006/relationships/image"/><Relationship Id="rId4" Target="../media/image382.png" Type="http://schemas.openxmlformats.org/officeDocument/2006/relationships/image"/><Relationship Id="rId5" Target="../media/image383.svg" Type="http://schemas.openxmlformats.org/officeDocument/2006/relationships/image"/></Relationships>
</file>

<file path=ppt/slides/_rels/slide1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svg" Type="http://schemas.openxmlformats.org/officeDocument/2006/relationships/image"/><Relationship Id="rId4" Target="../media/image384.jpeg" Type="http://schemas.openxmlformats.org/officeDocument/2006/relationships/image"/><Relationship Id="rId5" Target="../media/image385.jpeg" Type="http://schemas.openxmlformats.org/officeDocument/2006/relationships/image"/><Relationship Id="rId6" Target="../media/image386.png" Type="http://schemas.openxmlformats.org/officeDocument/2006/relationships/image"/><Relationship Id="rId7" Target="../media/image387.svg" Type="http://schemas.openxmlformats.org/officeDocument/2006/relationships/image"/></Relationships>
</file>

<file path=ppt/slides/_rels/slide13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88.png" Type="http://schemas.openxmlformats.org/officeDocument/2006/relationships/image"/><Relationship Id="rId3" Target="../media/image389.svg" Type="http://schemas.openxmlformats.org/officeDocument/2006/relationships/image"/><Relationship Id="rId4" Target="../media/image390.png" Type="http://schemas.openxmlformats.org/officeDocument/2006/relationships/image"/><Relationship Id="rId5" Target="../media/image391.svg" Type="http://schemas.openxmlformats.org/officeDocument/2006/relationships/image"/></Relationships>
</file>

<file path=ppt/slides/_rels/slide13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92.png" Type="http://schemas.openxmlformats.org/officeDocument/2006/relationships/image"/><Relationship Id="rId3" Target="../media/image393.svg" Type="http://schemas.openxmlformats.org/officeDocument/2006/relationships/image"/></Relationships>
</file>

<file path=ppt/slides/_rels/slide13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01.svg" Type="http://schemas.openxmlformats.org/officeDocument/2006/relationships/image"/><Relationship Id="rId11" Target="../media/image402.png" Type="http://schemas.openxmlformats.org/officeDocument/2006/relationships/image"/><Relationship Id="rId12" Target="../media/image403.png" Type="http://schemas.openxmlformats.org/officeDocument/2006/relationships/image"/><Relationship Id="rId13" Target="../media/image404.svg" Type="http://schemas.openxmlformats.org/officeDocument/2006/relationships/image"/><Relationship Id="rId14" Target="../media/image405.png" Type="http://schemas.openxmlformats.org/officeDocument/2006/relationships/image"/><Relationship Id="rId15" Target="../media/image406.svg" Type="http://schemas.openxmlformats.org/officeDocument/2006/relationships/image"/><Relationship Id="rId2" Target="../media/image220.png" Type="http://schemas.openxmlformats.org/officeDocument/2006/relationships/image"/><Relationship Id="rId3" Target="../media/image394.svg" Type="http://schemas.openxmlformats.org/officeDocument/2006/relationships/image"/><Relationship Id="rId4" Target="../media/image395.svg" Type="http://schemas.openxmlformats.org/officeDocument/2006/relationships/image"/><Relationship Id="rId5" Target="../media/image396.svg" Type="http://schemas.openxmlformats.org/officeDocument/2006/relationships/image"/><Relationship Id="rId6" Target="../media/image397.svg" Type="http://schemas.openxmlformats.org/officeDocument/2006/relationships/image"/><Relationship Id="rId7" Target="../media/image398.svg" Type="http://schemas.openxmlformats.org/officeDocument/2006/relationships/image"/><Relationship Id="rId8" Target="../media/image399.svg" Type="http://schemas.openxmlformats.org/officeDocument/2006/relationships/image"/><Relationship Id="rId9" Target="../media/image400.svg" Type="http://schemas.openxmlformats.org/officeDocument/2006/relationships/image"/></Relationships>
</file>

<file path=ppt/slides/_rels/slide13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01.svg" Type="http://schemas.openxmlformats.org/officeDocument/2006/relationships/image"/><Relationship Id="rId11" Target="../media/image403.png" Type="http://schemas.openxmlformats.org/officeDocument/2006/relationships/image"/><Relationship Id="rId12" Target="../media/image404.svg" Type="http://schemas.openxmlformats.org/officeDocument/2006/relationships/image"/><Relationship Id="rId13" Target="../media/image407.svg" Type="http://schemas.openxmlformats.org/officeDocument/2006/relationships/image"/><Relationship Id="rId14" Target="../media/image408.svg" Type="http://schemas.openxmlformats.org/officeDocument/2006/relationships/image"/><Relationship Id="rId15" Target="../media/image409.svg" Type="http://schemas.openxmlformats.org/officeDocument/2006/relationships/image"/><Relationship Id="rId16" Target="../media/image351.png" Type="http://schemas.openxmlformats.org/officeDocument/2006/relationships/image"/><Relationship Id="rId17" Target="../media/image410.png" Type="http://schemas.openxmlformats.org/officeDocument/2006/relationships/image"/><Relationship Id="rId18" Target="../media/image411.svg" Type="http://schemas.openxmlformats.org/officeDocument/2006/relationships/image"/><Relationship Id="rId19" Target="../media/image412.png" Type="http://schemas.openxmlformats.org/officeDocument/2006/relationships/image"/><Relationship Id="rId2" Target="../media/image220.png" Type="http://schemas.openxmlformats.org/officeDocument/2006/relationships/image"/><Relationship Id="rId20" Target="../media/image413.svg" Type="http://schemas.openxmlformats.org/officeDocument/2006/relationships/image"/><Relationship Id="rId3" Target="../media/image394.svg" Type="http://schemas.openxmlformats.org/officeDocument/2006/relationships/image"/><Relationship Id="rId4" Target="../media/image395.svg" Type="http://schemas.openxmlformats.org/officeDocument/2006/relationships/image"/><Relationship Id="rId5" Target="../media/image396.svg" Type="http://schemas.openxmlformats.org/officeDocument/2006/relationships/image"/><Relationship Id="rId6" Target="../media/image397.svg" Type="http://schemas.openxmlformats.org/officeDocument/2006/relationships/image"/><Relationship Id="rId7" Target="../media/image398.svg" Type="http://schemas.openxmlformats.org/officeDocument/2006/relationships/image"/><Relationship Id="rId8" Target="../media/image399.svg" Type="http://schemas.openxmlformats.org/officeDocument/2006/relationships/image"/><Relationship Id="rId9" Target="../media/image400.svg" Type="http://schemas.openxmlformats.org/officeDocument/2006/relationships/image"/></Relationships>
</file>

<file path=ppt/slides/_rels/slide13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14.jpe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6.png" Type="http://schemas.openxmlformats.org/officeDocument/2006/relationships/image"/><Relationship Id="rId11" Target="../media/image47.svg" Type="http://schemas.openxmlformats.org/officeDocument/2006/relationships/image"/><Relationship Id="rId12" Target="../media/image21.png" Type="http://schemas.openxmlformats.org/officeDocument/2006/relationships/image"/><Relationship Id="rId13" Target="../media/image22.svg" Type="http://schemas.openxmlformats.org/officeDocument/2006/relationships/image"/><Relationship Id="rId14" Target="../media/image48.png" Type="http://schemas.openxmlformats.org/officeDocument/2006/relationships/image"/><Relationship Id="rId15" Target="../media/image49.svg" Type="http://schemas.openxmlformats.org/officeDocument/2006/relationships/image"/><Relationship Id="rId2" Target="../media/image42.png" Type="http://schemas.openxmlformats.org/officeDocument/2006/relationships/image"/><Relationship Id="rId3" Target="../media/image43.svg" Type="http://schemas.openxmlformats.org/officeDocument/2006/relationships/image"/><Relationship Id="rId4" Target="../media/image32.png" Type="http://schemas.openxmlformats.org/officeDocument/2006/relationships/image"/><Relationship Id="rId5" Target="../media/image36.svg" Type="http://schemas.openxmlformats.org/officeDocument/2006/relationships/image"/><Relationship Id="rId6" Target="../media/image44.png" Type="http://schemas.openxmlformats.org/officeDocument/2006/relationships/image"/><Relationship Id="rId7" Target="../media/image45.svg" Type="http://schemas.openxmlformats.org/officeDocument/2006/relationships/image"/><Relationship Id="rId8" Target="../media/image40.png" Type="http://schemas.openxmlformats.org/officeDocument/2006/relationships/image"/><Relationship Id="rId9" Target="../media/image41.svg" Type="http://schemas.openxmlformats.org/officeDocument/2006/relationships/image"/></Relationships>
</file>

<file path=ppt/slides/_rels/slide14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23.svg" Type="http://schemas.openxmlformats.org/officeDocument/2006/relationships/image"/><Relationship Id="rId2" Target="../media/image415.jpeg" Type="http://schemas.openxmlformats.org/officeDocument/2006/relationships/image"/><Relationship Id="rId3" Target="../media/image416.png" Type="http://schemas.openxmlformats.org/officeDocument/2006/relationships/image"/><Relationship Id="rId4" Target="../media/image417.svg" Type="http://schemas.openxmlformats.org/officeDocument/2006/relationships/image"/><Relationship Id="rId5" Target="../media/image418.png" Type="http://schemas.openxmlformats.org/officeDocument/2006/relationships/image"/><Relationship Id="rId6" Target="../media/image419.svg" Type="http://schemas.openxmlformats.org/officeDocument/2006/relationships/image"/><Relationship Id="rId7" Target="../media/image420.png" Type="http://schemas.openxmlformats.org/officeDocument/2006/relationships/image"/><Relationship Id="rId8" Target="../media/image421.svg" Type="http://schemas.openxmlformats.org/officeDocument/2006/relationships/image"/><Relationship Id="rId9" Target="../media/image422.png" Type="http://schemas.openxmlformats.org/officeDocument/2006/relationships/image"/></Relationships>
</file>

<file path=ppt/slides/_rels/slide14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32.svg" Type="http://schemas.openxmlformats.org/officeDocument/2006/relationships/image"/><Relationship Id="rId11" Target="../media/image64.png" Type="http://schemas.openxmlformats.org/officeDocument/2006/relationships/image"/><Relationship Id="rId2" Target="../media/image424.png" Type="http://schemas.openxmlformats.org/officeDocument/2006/relationships/image"/><Relationship Id="rId3" Target="../media/image425.svg" Type="http://schemas.openxmlformats.org/officeDocument/2006/relationships/image"/><Relationship Id="rId4" Target="../media/image426.png" Type="http://schemas.openxmlformats.org/officeDocument/2006/relationships/image"/><Relationship Id="rId5" Target="../media/image427.svg" Type="http://schemas.openxmlformats.org/officeDocument/2006/relationships/image"/><Relationship Id="rId6" Target="../media/image428.png" Type="http://schemas.openxmlformats.org/officeDocument/2006/relationships/image"/><Relationship Id="rId7" Target="../media/image429.svg" Type="http://schemas.openxmlformats.org/officeDocument/2006/relationships/image"/><Relationship Id="rId8" Target="../media/image430.png" Type="http://schemas.openxmlformats.org/officeDocument/2006/relationships/image"/><Relationship Id="rId9" Target="../media/image431.svg" Type="http://schemas.openxmlformats.org/officeDocument/2006/relationships/image"/></Relationships>
</file>

<file path=ppt/slides/_rels/slide14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35.svg" Type="http://schemas.openxmlformats.org/officeDocument/2006/relationships/image"/><Relationship Id="rId11" Target="../media/image430.png" Type="http://schemas.openxmlformats.org/officeDocument/2006/relationships/image"/><Relationship Id="rId12" Target="../media/image431.svg" Type="http://schemas.openxmlformats.org/officeDocument/2006/relationships/image"/><Relationship Id="rId13" Target="../media/image432.svg" Type="http://schemas.openxmlformats.org/officeDocument/2006/relationships/image"/><Relationship Id="rId14" Target="../media/image64.png" Type="http://schemas.openxmlformats.org/officeDocument/2006/relationships/image"/><Relationship Id="rId2" Target="../media/image433.png" Type="http://schemas.openxmlformats.org/officeDocument/2006/relationships/image"/><Relationship Id="rId3" Target="../media/image424.png" Type="http://schemas.openxmlformats.org/officeDocument/2006/relationships/image"/><Relationship Id="rId4" Target="../media/image425.svg" Type="http://schemas.openxmlformats.org/officeDocument/2006/relationships/image"/><Relationship Id="rId5" Target="../media/image426.png" Type="http://schemas.openxmlformats.org/officeDocument/2006/relationships/image"/><Relationship Id="rId6" Target="../media/image427.svg" Type="http://schemas.openxmlformats.org/officeDocument/2006/relationships/image"/><Relationship Id="rId7" Target="../media/image428.png" Type="http://schemas.openxmlformats.org/officeDocument/2006/relationships/image"/><Relationship Id="rId8" Target="../media/image434.svg" Type="http://schemas.openxmlformats.org/officeDocument/2006/relationships/image"/><Relationship Id="rId9" Target="../media/image429.svg" Type="http://schemas.openxmlformats.org/officeDocument/2006/relationships/image"/></Relationships>
</file>

<file path=ppt/slides/_rels/slide14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36.jpeg" Type="http://schemas.openxmlformats.org/officeDocument/2006/relationships/image"/><Relationship Id="rId3" Target="../media/image437.png" Type="http://schemas.openxmlformats.org/officeDocument/2006/relationships/image"/><Relationship Id="rId4" Target="../media/image438.svg" Type="http://schemas.openxmlformats.org/officeDocument/2006/relationships/image"/></Relationships>
</file>

<file path=ppt/slides/_rels/slide14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39.png" Type="http://schemas.openxmlformats.org/officeDocument/2006/relationships/image"/><Relationship Id="rId3" Target="../media/image440.svg" Type="http://schemas.openxmlformats.org/officeDocument/2006/relationships/image"/></Relationships>
</file>

<file path=ppt/slides/_rels/slide14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4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41.png" Type="http://schemas.openxmlformats.org/officeDocument/2006/relationships/image"/><Relationship Id="rId3" Target="../media/image442.svg" Type="http://schemas.openxmlformats.org/officeDocument/2006/relationships/image"/></Relationships>
</file>

<file path=ppt/slides/_rels/slide14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12.png" Type="http://schemas.openxmlformats.org/officeDocument/2006/relationships/image"/></Relationships>
</file>

<file path=ppt/slides/_rels/slide14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43.png" Type="http://schemas.openxmlformats.org/officeDocument/2006/relationships/image"/><Relationship Id="rId3" Target="../media/image444.svg" Type="http://schemas.openxmlformats.org/officeDocument/2006/relationships/image"/><Relationship Id="rId4" Target="../media/image21.png" Type="http://schemas.openxmlformats.org/officeDocument/2006/relationships/image"/><Relationship Id="rId5" Target="../media/image22.svg" Type="http://schemas.openxmlformats.org/officeDocument/2006/relationships/image"/></Relationships>
</file>

<file path=ppt/slides/_rels/slide14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43.png" Type="http://schemas.openxmlformats.org/officeDocument/2006/relationships/image"/><Relationship Id="rId3" Target="../media/image444.svg" Type="http://schemas.openxmlformats.org/officeDocument/2006/relationships/image"/><Relationship Id="rId4" Target="../media/image21.png" Type="http://schemas.openxmlformats.org/officeDocument/2006/relationships/image"/><Relationship Id="rId5" Target="../media/image22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5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75.png" Type="http://schemas.openxmlformats.org/officeDocument/2006/relationships/image"/><Relationship Id="rId5" Target="../media/image76.svg" Type="http://schemas.openxmlformats.org/officeDocument/2006/relationships/image"/><Relationship Id="rId6" Target="../media/image21.png" Type="http://schemas.openxmlformats.org/officeDocument/2006/relationships/image"/><Relationship Id="rId7" Target="../media/image22.svg" Type="http://schemas.openxmlformats.org/officeDocument/2006/relationships/image"/><Relationship Id="rId8" Target="../media/image445.jpeg" Type="http://schemas.openxmlformats.org/officeDocument/2006/relationships/image"/></Relationships>
</file>

<file path=ppt/slides/_rels/slide15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5.png" Type="http://schemas.openxmlformats.org/officeDocument/2006/relationships/image"/><Relationship Id="rId3" Target="../media/image76.svg" Type="http://schemas.openxmlformats.org/officeDocument/2006/relationships/image"/><Relationship Id="rId4" Target="../media/image446.jpeg" Type="http://schemas.openxmlformats.org/officeDocument/2006/relationships/image"/><Relationship Id="rId5" Target="../media/image447.png" Type="http://schemas.openxmlformats.org/officeDocument/2006/relationships/image"/><Relationship Id="rId6" Target="../media/image448.svg" Type="http://schemas.openxmlformats.org/officeDocument/2006/relationships/image"/></Relationships>
</file>

<file path=ppt/slides/_rels/slide15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12.png" Type="http://schemas.openxmlformats.org/officeDocument/2006/relationships/image"/></Relationships>
</file>

<file path=ppt/slides/_rels/slide15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6.png" Type="http://schemas.openxmlformats.org/officeDocument/2006/relationships/image"/><Relationship Id="rId11" Target="../media/image47.svg" Type="http://schemas.openxmlformats.org/officeDocument/2006/relationships/image"/><Relationship Id="rId12" Target="../media/image21.png" Type="http://schemas.openxmlformats.org/officeDocument/2006/relationships/image"/><Relationship Id="rId13" Target="../media/image22.svg" Type="http://schemas.openxmlformats.org/officeDocument/2006/relationships/image"/><Relationship Id="rId14" Target="../media/image48.png" Type="http://schemas.openxmlformats.org/officeDocument/2006/relationships/image"/><Relationship Id="rId15" Target="../media/image49.svg" Type="http://schemas.openxmlformats.org/officeDocument/2006/relationships/image"/><Relationship Id="rId2" Target="../media/image42.png" Type="http://schemas.openxmlformats.org/officeDocument/2006/relationships/image"/><Relationship Id="rId3" Target="../media/image43.svg" Type="http://schemas.openxmlformats.org/officeDocument/2006/relationships/image"/><Relationship Id="rId4" Target="../media/image32.png" Type="http://schemas.openxmlformats.org/officeDocument/2006/relationships/image"/><Relationship Id="rId5" Target="../media/image36.svg" Type="http://schemas.openxmlformats.org/officeDocument/2006/relationships/image"/><Relationship Id="rId6" Target="../media/image44.png" Type="http://schemas.openxmlformats.org/officeDocument/2006/relationships/image"/><Relationship Id="rId7" Target="../media/image45.svg" Type="http://schemas.openxmlformats.org/officeDocument/2006/relationships/image"/><Relationship Id="rId8" Target="../media/image40.png" Type="http://schemas.openxmlformats.org/officeDocument/2006/relationships/image"/><Relationship Id="rId9" Target="../media/image41.svg" Type="http://schemas.openxmlformats.org/officeDocument/2006/relationships/image"/></Relationships>
</file>

<file path=ppt/slides/_rels/slide15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svg" Type="http://schemas.openxmlformats.org/officeDocument/2006/relationships/image"/><Relationship Id="rId4" Target="../media/image449.png" Type="http://schemas.openxmlformats.org/officeDocument/2006/relationships/image"/><Relationship Id="rId5" Target="../media/image450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0.jpe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1.png" Type="http://schemas.openxmlformats.org/officeDocument/2006/relationships/image"/><Relationship Id="rId3" Target="../media/image52.sv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10.png" Type="http://schemas.openxmlformats.org/officeDocument/2006/relationships/image"/><Relationship Id="rId7" Target="../media/image11.svg" Type="http://schemas.openxmlformats.org/officeDocument/2006/relationships/image"/><Relationship Id="rId8" Target="../media/image12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sv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sv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3.png" Type="http://schemas.openxmlformats.org/officeDocument/2006/relationships/image"/><Relationship Id="rId3" Target="../media/image54.svg" Type="http://schemas.openxmlformats.org/officeDocument/2006/relationships/image"/><Relationship Id="rId4" Target="../media/image55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svg" Type="http://schemas.openxmlformats.org/officeDocument/2006/relationships/image"/><Relationship Id="rId4" Target="../media/image56.png" Type="http://schemas.openxmlformats.org/officeDocument/2006/relationships/image"/><Relationship Id="rId5" Target="../media/image57.sv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svg" Type="http://schemas.openxmlformats.org/officeDocument/2006/relationships/image"/><Relationship Id="rId4" Target="../media/image58.png" Type="http://schemas.openxmlformats.org/officeDocument/2006/relationships/image"/><Relationship Id="rId5" Target="../media/image59.svg" Type="http://schemas.openxmlformats.org/officeDocument/2006/relationships/image"/><Relationship Id="rId6" Target="../media/image60.png" Type="http://schemas.openxmlformats.org/officeDocument/2006/relationships/image"/><Relationship Id="rId7" Target="../media/image61.sv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2.jpeg" Type="http://schemas.openxmlformats.org/officeDocument/2006/relationships/image"/><Relationship Id="rId3" Target="../media/image63.jpe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svg" Type="http://schemas.openxmlformats.org/officeDocument/2006/relationships/image"/><Relationship Id="rId4" Target="../media/image63.jpe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1.png" Type="http://schemas.openxmlformats.org/officeDocument/2006/relationships/image"/><Relationship Id="rId3" Target="../media/image52.svg" Type="http://schemas.openxmlformats.org/officeDocument/2006/relationships/image"/><Relationship Id="rId4" Target="../media/image64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svg" Type="http://schemas.openxmlformats.org/officeDocument/2006/relationships/image"/><Relationship Id="rId4" Target="../media/image65.png" Type="http://schemas.openxmlformats.org/officeDocument/2006/relationships/image"/><Relationship Id="rId5" Target="../media/image66.sv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7.png" Type="http://schemas.openxmlformats.org/officeDocument/2006/relationships/image"/><Relationship Id="rId3" Target="../media/image68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png" Type="http://schemas.openxmlformats.org/officeDocument/2006/relationships/image"/><Relationship Id="rId4" Target="../media/image15.sv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9.png" Type="http://schemas.openxmlformats.org/officeDocument/2006/relationships/image"/><Relationship Id="rId3" Target="../media/image70.sv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svg" Type="http://schemas.openxmlformats.org/officeDocument/2006/relationships/image"/><Relationship Id="rId4" Target="../media/image71.png" Type="http://schemas.openxmlformats.org/officeDocument/2006/relationships/image"/><Relationship Id="rId5" Target="../media/image72.sv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3.png" Type="http://schemas.openxmlformats.org/officeDocument/2006/relationships/image"/><Relationship Id="rId3" Target="../media/image74.sv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2.jpeg" Type="http://schemas.openxmlformats.org/officeDocument/2006/relationships/image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5.png" Type="http://schemas.openxmlformats.org/officeDocument/2006/relationships/image"/><Relationship Id="rId3" Target="../media/image76.svg" Type="http://schemas.openxmlformats.org/officeDocument/2006/relationships/image"/><Relationship Id="rId4" Target="../media/image77.png" Type="http://schemas.openxmlformats.org/officeDocument/2006/relationships/image"/><Relationship Id="rId5" Target="../media/image78.svg" Type="http://schemas.openxmlformats.org/officeDocument/2006/relationships/image"/></Relationships>
</file>

<file path=ppt/slides/_rels/slide3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5.png" Type="http://schemas.openxmlformats.org/officeDocument/2006/relationships/image"/><Relationship Id="rId3" Target="../media/image76.svg" Type="http://schemas.openxmlformats.org/officeDocument/2006/relationships/image"/><Relationship Id="rId4" Target="../media/image77.png" Type="http://schemas.openxmlformats.org/officeDocument/2006/relationships/image"/><Relationship Id="rId5" Target="../media/image78.svg" Type="http://schemas.openxmlformats.org/officeDocument/2006/relationships/image"/></Relationships>
</file>

<file path=ppt/slides/_rels/slide3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9.png" Type="http://schemas.openxmlformats.org/officeDocument/2006/relationships/image"/><Relationship Id="rId3" Target="../media/image80.svg" Type="http://schemas.openxmlformats.org/officeDocument/2006/relationships/image"/><Relationship Id="rId4" Target="../media/image81.png" Type="http://schemas.openxmlformats.org/officeDocument/2006/relationships/image"/><Relationship Id="rId5" Target="../media/image82.svg" Type="http://schemas.openxmlformats.org/officeDocument/2006/relationships/image"/></Relationships>
</file>

<file path=ppt/slides/_rels/slide3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3.png" Type="http://schemas.openxmlformats.org/officeDocument/2006/relationships/image"/><Relationship Id="rId3" Target="../media/image84.svg" Type="http://schemas.openxmlformats.org/officeDocument/2006/relationships/image"/></Relationships>
</file>

<file path=ppt/slides/_rels/slide3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5.png" Type="http://schemas.openxmlformats.org/officeDocument/2006/relationships/image"/><Relationship Id="rId3" Target="../media/image76.svg" Type="http://schemas.openxmlformats.org/officeDocument/2006/relationships/image"/><Relationship Id="rId4" Target="../media/image77.png" Type="http://schemas.openxmlformats.org/officeDocument/2006/relationships/image"/><Relationship Id="rId5" Target="../media/image78.svg" Type="http://schemas.openxmlformats.org/officeDocument/2006/relationships/image"/></Relationships>
</file>

<file path=ppt/slides/_rels/slide3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5.png" Type="http://schemas.openxmlformats.org/officeDocument/2006/relationships/image"/><Relationship Id="rId3" Target="../media/image86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svg" Type="http://schemas.openxmlformats.org/officeDocument/2006/relationships/image"/><Relationship Id="rId4" Target="../media/image18.jpeg" Type="http://schemas.openxmlformats.org/officeDocument/2006/relationships/image"/></Relationships>
</file>

<file path=ppt/slides/_rels/slide4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5.svg" Type="http://schemas.openxmlformats.org/officeDocument/2006/relationships/image"/><Relationship Id="rId2" Target="../media/image87.jpeg" Type="http://schemas.openxmlformats.org/officeDocument/2006/relationships/image"/><Relationship Id="rId3" Target="../media/image88.png" Type="http://schemas.openxmlformats.org/officeDocument/2006/relationships/image"/><Relationship Id="rId4" Target="../media/image89.svg" Type="http://schemas.openxmlformats.org/officeDocument/2006/relationships/image"/><Relationship Id="rId5" Target="../media/image90.png" Type="http://schemas.openxmlformats.org/officeDocument/2006/relationships/image"/><Relationship Id="rId6" Target="../media/image91.svg" Type="http://schemas.openxmlformats.org/officeDocument/2006/relationships/image"/><Relationship Id="rId7" Target="../media/image92.png" Type="http://schemas.openxmlformats.org/officeDocument/2006/relationships/image"/><Relationship Id="rId8" Target="../media/image93.svg" Type="http://schemas.openxmlformats.org/officeDocument/2006/relationships/image"/><Relationship Id="rId9" Target="../media/image94.png" Type="http://schemas.openxmlformats.org/officeDocument/2006/relationships/image"/></Relationships>
</file>

<file path=ppt/slides/_rels/slide4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7.jpeg" Type="http://schemas.openxmlformats.org/officeDocument/2006/relationships/image"/><Relationship Id="rId3" Target="../media/image88.png" Type="http://schemas.openxmlformats.org/officeDocument/2006/relationships/image"/><Relationship Id="rId4" Target="../media/image89.svg" Type="http://schemas.openxmlformats.org/officeDocument/2006/relationships/image"/><Relationship Id="rId5" Target="../media/image96.png" Type="http://schemas.openxmlformats.org/officeDocument/2006/relationships/image"/><Relationship Id="rId6" Target="../media/image97.svg" Type="http://schemas.openxmlformats.org/officeDocument/2006/relationships/image"/><Relationship Id="rId7" Target="../media/image94.png" Type="http://schemas.openxmlformats.org/officeDocument/2006/relationships/image"/><Relationship Id="rId8" Target="../media/image95.svg" Type="http://schemas.openxmlformats.org/officeDocument/2006/relationships/image"/></Relationships>
</file>

<file path=ppt/slides/_rels/slide4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7.jpeg" Type="http://schemas.openxmlformats.org/officeDocument/2006/relationships/image"/><Relationship Id="rId3" Target="../media/image94.png" Type="http://schemas.openxmlformats.org/officeDocument/2006/relationships/image"/><Relationship Id="rId4" Target="../media/image95.svg" Type="http://schemas.openxmlformats.org/officeDocument/2006/relationships/image"/><Relationship Id="rId5" Target="../media/image98.png" Type="http://schemas.openxmlformats.org/officeDocument/2006/relationships/image"/><Relationship Id="rId6" Target="../media/image99.svg" Type="http://schemas.openxmlformats.org/officeDocument/2006/relationships/image"/></Relationships>
</file>

<file path=ppt/slides/_rels/slide4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100.png" Type="http://schemas.openxmlformats.org/officeDocument/2006/relationships/image"/><Relationship Id="rId5" Target="../media/image101.svg" Type="http://schemas.openxmlformats.org/officeDocument/2006/relationships/image"/></Relationships>
</file>

<file path=ppt/slides/_rels/slide4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5.png" Type="http://schemas.openxmlformats.org/officeDocument/2006/relationships/image"/><Relationship Id="rId3" Target="../media/image76.svg" Type="http://schemas.openxmlformats.org/officeDocument/2006/relationships/image"/><Relationship Id="rId4" Target="../media/image77.png" Type="http://schemas.openxmlformats.org/officeDocument/2006/relationships/image"/><Relationship Id="rId5" Target="../media/image78.svg" Type="http://schemas.openxmlformats.org/officeDocument/2006/relationships/image"/></Relationships>
</file>

<file path=ppt/slides/_rels/slide4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102.png" Type="http://schemas.openxmlformats.org/officeDocument/2006/relationships/image"/><Relationship Id="rId5" Target="../media/image103.svg" Type="http://schemas.openxmlformats.org/officeDocument/2006/relationships/image"/></Relationships>
</file>

<file path=ppt/slides/_rels/slide4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5.png" Type="http://schemas.openxmlformats.org/officeDocument/2006/relationships/image"/><Relationship Id="rId3" Target="../media/image76.svg" Type="http://schemas.openxmlformats.org/officeDocument/2006/relationships/image"/><Relationship Id="rId4" Target="../media/image77.png" Type="http://schemas.openxmlformats.org/officeDocument/2006/relationships/image"/><Relationship Id="rId5" Target="../media/image78.svg" Type="http://schemas.openxmlformats.org/officeDocument/2006/relationships/image"/></Relationships>
</file>

<file path=ppt/slides/_rels/slide4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5.png" Type="http://schemas.openxmlformats.org/officeDocument/2006/relationships/image"/><Relationship Id="rId3" Target="../media/image76.sv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Relationship Id="rId6" Target="../media/image104.png" Type="http://schemas.openxmlformats.org/officeDocument/2006/relationships/image"/><Relationship Id="rId7" Target="../media/image105.svg" Type="http://schemas.openxmlformats.org/officeDocument/2006/relationships/image"/></Relationships>
</file>

<file path=ppt/slides/_rels/slide4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5.png" Type="http://schemas.openxmlformats.org/officeDocument/2006/relationships/image"/><Relationship Id="rId3" Target="../media/image76.svg" Type="http://schemas.openxmlformats.org/officeDocument/2006/relationships/image"/><Relationship Id="rId4" Target="../media/image77.png" Type="http://schemas.openxmlformats.org/officeDocument/2006/relationships/image"/><Relationship Id="rId5" Target="../media/image78.svg" Type="http://schemas.openxmlformats.org/officeDocument/2006/relationships/image"/><Relationship Id="rId6" Target="../media/image106.png" Type="http://schemas.openxmlformats.org/officeDocument/2006/relationships/image"/><Relationship Id="rId7" Target="../media/image107.svg" Type="http://schemas.openxmlformats.org/officeDocument/2006/relationships/image"/></Relationships>
</file>

<file path=ppt/slides/_rels/slide4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5.png" Type="http://schemas.openxmlformats.org/officeDocument/2006/relationships/image"/><Relationship Id="rId3" Target="../media/image76.svg" Type="http://schemas.openxmlformats.org/officeDocument/2006/relationships/image"/><Relationship Id="rId4" Target="../media/image77.png" Type="http://schemas.openxmlformats.org/officeDocument/2006/relationships/image"/><Relationship Id="rId5" Target="../media/image78.svg" Type="http://schemas.openxmlformats.org/officeDocument/2006/relationships/image"/><Relationship Id="rId6" Target="../media/image108.png" Type="http://schemas.openxmlformats.org/officeDocument/2006/relationships/image"/><Relationship Id="rId7" Target="../media/image109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svg" Type="http://schemas.openxmlformats.org/officeDocument/2006/relationships/image"/></Relationships>
</file>

<file path=ppt/slides/_rels/slide5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0.png" Type="http://schemas.openxmlformats.org/officeDocument/2006/relationships/image"/><Relationship Id="rId3" Target="../media/image111.sv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Relationship Id="rId6" Target="../media/image112.png" Type="http://schemas.openxmlformats.org/officeDocument/2006/relationships/image"/><Relationship Id="rId7" Target="../media/image113.svg" Type="http://schemas.openxmlformats.org/officeDocument/2006/relationships/image"/></Relationships>
</file>

<file path=ppt/slides/_rels/slide5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110.png" Type="http://schemas.openxmlformats.org/officeDocument/2006/relationships/image"/><Relationship Id="rId5" Target="../media/image111.svg" Type="http://schemas.openxmlformats.org/officeDocument/2006/relationships/image"/><Relationship Id="rId6" Target="../media/image114.png" Type="http://schemas.openxmlformats.org/officeDocument/2006/relationships/image"/><Relationship Id="rId7" Target="../media/image115.svg" Type="http://schemas.openxmlformats.org/officeDocument/2006/relationships/image"/></Relationships>
</file>

<file path=ppt/slides/_rels/slide5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110.png" Type="http://schemas.openxmlformats.org/officeDocument/2006/relationships/image"/><Relationship Id="rId5" Target="../media/image111.svg" Type="http://schemas.openxmlformats.org/officeDocument/2006/relationships/image"/><Relationship Id="rId6" Target="../media/image116.png" Type="http://schemas.openxmlformats.org/officeDocument/2006/relationships/image"/><Relationship Id="rId7" Target="../media/image117.svg" Type="http://schemas.openxmlformats.org/officeDocument/2006/relationships/image"/></Relationships>
</file>

<file path=ppt/slides/_rels/slide5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0.png" Type="http://schemas.openxmlformats.org/officeDocument/2006/relationships/image"/><Relationship Id="rId3" Target="../media/image111.svg" Type="http://schemas.openxmlformats.org/officeDocument/2006/relationships/image"/><Relationship Id="rId4" Target="../media/image118.png" Type="http://schemas.openxmlformats.org/officeDocument/2006/relationships/image"/><Relationship Id="rId5" Target="../media/image119.svg" Type="http://schemas.openxmlformats.org/officeDocument/2006/relationships/image"/></Relationships>
</file>

<file path=ppt/slides/_rels/slide5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0.png" Type="http://schemas.openxmlformats.org/officeDocument/2006/relationships/image"/><Relationship Id="rId3" Target="../media/image111.svg" Type="http://schemas.openxmlformats.org/officeDocument/2006/relationships/image"/><Relationship Id="rId4" Target="../media/image120.png" Type="http://schemas.openxmlformats.org/officeDocument/2006/relationships/image"/><Relationship Id="rId5" Target="../media/image121.svg" Type="http://schemas.openxmlformats.org/officeDocument/2006/relationships/image"/></Relationships>
</file>

<file path=ppt/slides/_rels/slide5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28.svg" Type="http://schemas.openxmlformats.org/officeDocument/2006/relationships/image"/><Relationship Id="rId2" Target="../media/image110.png" Type="http://schemas.openxmlformats.org/officeDocument/2006/relationships/image"/><Relationship Id="rId3" Target="../media/image111.svg" Type="http://schemas.openxmlformats.org/officeDocument/2006/relationships/image"/><Relationship Id="rId4" Target="../media/image122.png" Type="http://schemas.openxmlformats.org/officeDocument/2006/relationships/image"/><Relationship Id="rId5" Target="../media/image123.svg" Type="http://schemas.openxmlformats.org/officeDocument/2006/relationships/image"/><Relationship Id="rId6" Target="../media/image124.png" Type="http://schemas.openxmlformats.org/officeDocument/2006/relationships/image"/><Relationship Id="rId7" Target="../media/image125.png" Type="http://schemas.openxmlformats.org/officeDocument/2006/relationships/image"/><Relationship Id="rId8" Target="../media/image126.svg" Type="http://schemas.openxmlformats.org/officeDocument/2006/relationships/image"/><Relationship Id="rId9" Target="../media/image127.png" Type="http://schemas.openxmlformats.org/officeDocument/2006/relationships/image"/></Relationships>
</file>

<file path=ppt/slides/_rels/slide5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5.png" Type="http://schemas.openxmlformats.org/officeDocument/2006/relationships/image"/><Relationship Id="rId3" Target="../media/image76.svg" Type="http://schemas.openxmlformats.org/officeDocument/2006/relationships/image"/><Relationship Id="rId4" Target="../media/image77.png" Type="http://schemas.openxmlformats.org/officeDocument/2006/relationships/image"/><Relationship Id="rId5" Target="../media/image78.svg" Type="http://schemas.openxmlformats.org/officeDocument/2006/relationships/image"/></Relationships>
</file>

<file path=ppt/slides/_rels/slide5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5.png" Type="http://schemas.openxmlformats.org/officeDocument/2006/relationships/image"/><Relationship Id="rId3" Target="../media/image76.svg" Type="http://schemas.openxmlformats.org/officeDocument/2006/relationships/image"/><Relationship Id="rId4" Target="../media/image77.png" Type="http://schemas.openxmlformats.org/officeDocument/2006/relationships/image"/><Relationship Id="rId5" Target="../media/image78.svg" Type="http://schemas.openxmlformats.org/officeDocument/2006/relationships/image"/></Relationships>
</file>

<file path=ppt/slides/_rels/slide5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9.png" Type="http://schemas.openxmlformats.org/officeDocument/2006/relationships/image"/><Relationship Id="rId3" Target="../media/image130.svg" Type="http://schemas.openxmlformats.org/officeDocument/2006/relationships/image"/><Relationship Id="rId4" Target="../media/image131.png" Type="http://schemas.openxmlformats.org/officeDocument/2006/relationships/image"/><Relationship Id="rId5" Target="../media/image132.svg" Type="http://schemas.openxmlformats.org/officeDocument/2006/relationships/image"/><Relationship Id="rId6" Target="../media/image6.png" Type="http://schemas.openxmlformats.org/officeDocument/2006/relationships/image"/><Relationship Id="rId7" Target="../media/image7.svg" Type="http://schemas.openxmlformats.org/officeDocument/2006/relationships/image"/></Relationships>
</file>

<file path=ppt/slides/_rels/slide5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3.png" Type="http://schemas.openxmlformats.org/officeDocument/2006/relationships/image"/><Relationship Id="rId3" Target="../media/image134.svg" Type="http://schemas.openxmlformats.org/officeDocument/2006/relationships/image"/><Relationship Id="rId4" Target="../media/image135.png" Type="http://schemas.openxmlformats.org/officeDocument/2006/relationships/image"/><Relationship Id="rId5" Target="../media/image136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19.png" Type="http://schemas.openxmlformats.org/officeDocument/2006/relationships/image"/><Relationship Id="rId5" Target="../media/image20.svg" Type="http://schemas.openxmlformats.org/officeDocument/2006/relationships/image"/></Relationships>
</file>

<file path=ppt/slides/_rels/slide6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7.png" Type="http://schemas.openxmlformats.org/officeDocument/2006/relationships/image"/><Relationship Id="rId3" Target="../media/image138.svg" Type="http://schemas.openxmlformats.org/officeDocument/2006/relationships/image"/></Relationships>
</file>

<file path=ppt/slides/_rels/slide6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3.png" Type="http://schemas.openxmlformats.org/officeDocument/2006/relationships/image"/><Relationship Id="rId11" Target="../media/image144.svg" Type="http://schemas.openxmlformats.org/officeDocument/2006/relationships/image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21.png" Type="http://schemas.openxmlformats.org/officeDocument/2006/relationships/image"/><Relationship Id="rId5" Target="../media/image22.svg" Type="http://schemas.openxmlformats.org/officeDocument/2006/relationships/image"/><Relationship Id="rId6" Target="../media/image139.png" Type="http://schemas.openxmlformats.org/officeDocument/2006/relationships/image"/><Relationship Id="rId7" Target="../media/image140.svg" Type="http://schemas.openxmlformats.org/officeDocument/2006/relationships/image"/><Relationship Id="rId8" Target="../media/image141.png" Type="http://schemas.openxmlformats.org/officeDocument/2006/relationships/image"/><Relationship Id="rId9" Target="../media/image142.svg" Type="http://schemas.openxmlformats.org/officeDocument/2006/relationships/image"/></Relationships>
</file>

<file path=ppt/slides/_rels/slide6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5.png" Type="http://schemas.openxmlformats.org/officeDocument/2006/relationships/image"/><Relationship Id="rId3" Target="../media/image146.svg" Type="http://schemas.openxmlformats.org/officeDocument/2006/relationships/image"/><Relationship Id="rId4" Target="../media/image147.png" Type="http://schemas.openxmlformats.org/officeDocument/2006/relationships/image"/><Relationship Id="rId5" Target="../media/image148.svg" Type="http://schemas.openxmlformats.org/officeDocument/2006/relationships/image"/><Relationship Id="rId6" Target="../media/image149.png" Type="http://schemas.openxmlformats.org/officeDocument/2006/relationships/image"/><Relationship Id="rId7" Target="../media/image150.svg" Type="http://schemas.openxmlformats.org/officeDocument/2006/relationships/image"/></Relationships>
</file>

<file path=ppt/slides/_rels/slide6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svg" Type="http://schemas.openxmlformats.org/officeDocument/2006/relationships/image"/><Relationship Id="rId4" Target="../media/image151.png" Type="http://schemas.openxmlformats.org/officeDocument/2006/relationships/image"/><Relationship Id="rId5" Target="../media/image152.svg" Type="http://schemas.openxmlformats.org/officeDocument/2006/relationships/image"/><Relationship Id="rId6" Target="../media/image147.png" Type="http://schemas.openxmlformats.org/officeDocument/2006/relationships/image"/><Relationship Id="rId7" Target="../media/image153.svg" Type="http://schemas.openxmlformats.org/officeDocument/2006/relationships/image"/><Relationship Id="rId8" Target="../media/image154.png" Type="http://schemas.openxmlformats.org/officeDocument/2006/relationships/image"/><Relationship Id="rId9" Target="../media/image155.svg" Type="http://schemas.openxmlformats.org/officeDocument/2006/relationships/image"/></Relationships>
</file>

<file path=ppt/slides/_rels/slide6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6.png" Type="http://schemas.openxmlformats.org/officeDocument/2006/relationships/image"/><Relationship Id="rId3" Target="../media/image157.svg" Type="http://schemas.openxmlformats.org/officeDocument/2006/relationships/image"/><Relationship Id="rId4" Target="../media/image158.png" Type="http://schemas.openxmlformats.org/officeDocument/2006/relationships/image"/><Relationship Id="rId5" Target="../media/image159.svg" Type="http://schemas.openxmlformats.org/officeDocument/2006/relationships/image"/><Relationship Id="rId6" Target="../media/image160.png" Type="http://schemas.openxmlformats.org/officeDocument/2006/relationships/image"/><Relationship Id="rId7" Target="../media/image161.svg" Type="http://schemas.openxmlformats.org/officeDocument/2006/relationships/image"/></Relationships>
</file>

<file path=ppt/slides/_rels/slide6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2.png" Type="http://schemas.openxmlformats.org/officeDocument/2006/relationships/image"/><Relationship Id="rId3" Target="../media/image163.svg" Type="http://schemas.openxmlformats.org/officeDocument/2006/relationships/image"/><Relationship Id="rId4" Target="../media/image164.png" Type="http://schemas.openxmlformats.org/officeDocument/2006/relationships/image"/><Relationship Id="rId5" Target="../media/image165.svg" Type="http://schemas.openxmlformats.org/officeDocument/2006/relationships/image"/><Relationship Id="rId6" Target="../media/image21.png" Type="http://schemas.openxmlformats.org/officeDocument/2006/relationships/image"/><Relationship Id="rId7" Target="../media/image22.svg" Type="http://schemas.openxmlformats.org/officeDocument/2006/relationships/image"/><Relationship Id="rId8" Target="../media/image166.png" Type="http://schemas.openxmlformats.org/officeDocument/2006/relationships/image"/><Relationship Id="rId9" Target="../media/image167.svg" Type="http://schemas.openxmlformats.org/officeDocument/2006/relationships/image"/></Relationships>
</file>

<file path=ppt/slides/_rels/slide6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8.png" Type="http://schemas.openxmlformats.org/officeDocument/2006/relationships/image"/><Relationship Id="rId3" Target="../media/image169.svg" Type="http://schemas.openxmlformats.org/officeDocument/2006/relationships/image"/><Relationship Id="rId4" Target="../media/image170.png" Type="http://schemas.openxmlformats.org/officeDocument/2006/relationships/image"/><Relationship Id="rId5" Target="../media/image171.svg" Type="http://schemas.openxmlformats.org/officeDocument/2006/relationships/image"/><Relationship Id="rId6" Target="../media/image172.png" Type="http://schemas.openxmlformats.org/officeDocument/2006/relationships/image"/><Relationship Id="rId7" Target="../media/image173.svg" Type="http://schemas.openxmlformats.org/officeDocument/2006/relationships/image"/></Relationships>
</file>

<file path=ppt/slides/_rels/slide6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svg" Type="http://schemas.openxmlformats.org/officeDocument/2006/relationships/image"/><Relationship Id="rId4" Target="../media/image174.png" Type="http://schemas.openxmlformats.org/officeDocument/2006/relationships/image"/><Relationship Id="rId5" Target="../media/image175.svg" Type="http://schemas.openxmlformats.org/officeDocument/2006/relationships/image"/><Relationship Id="rId6" Target="../media/image176.png" Type="http://schemas.openxmlformats.org/officeDocument/2006/relationships/image"/><Relationship Id="rId7" Target="../media/image177.svg" Type="http://schemas.openxmlformats.org/officeDocument/2006/relationships/image"/></Relationships>
</file>

<file path=ppt/slides/_rels/slide6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svg" Type="http://schemas.openxmlformats.org/officeDocument/2006/relationships/image"/><Relationship Id="rId4" Target="../media/image174.png" Type="http://schemas.openxmlformats.org/officeDocument/2006/relationships/image"/><Relationship Id="rId5" Target="../media/image175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19.png" Type="http://schemas.openxmlformats.org/officeDocument/2006/relationships/image"/><Relationship Id="rId5" Target="../media/image20.svg" Type="http://schemas.openxmlformats.org/officeDocument/2006/relationships/image"/></Relationships>
</file>

<file path=ppt/slides/_rels/slide7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8.png" Type="http://schemas.openxmlformats.org/officeDocument/2006/relationships/image"/><Relationship Id="rId3" Target="../media/image179.svg" Type="http://schemas.openxmlformats.org/officeDocument/2006/relationships/image"/></Relationships>
</file>

<file path=ppt/slides/_rels/slide7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0.png" Type="http://schemas.openxmlformats.org/officeDocument/2006/relationships/image"/><Relationship Id="rId3" Target="../media/image181.svg" Type="http://schemas.openxmlformats.org/officeDocument/2006/relationships/image"/></Relationships>
</file>

<file path=ppt/slides/_rels/slide7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2.png" Type="http://schemas.openxmlformats.org/officeDocument/2006/relationships/image"/><Relationship Id="rId3" Target="../media/image183.svg" Type="http://schemas.openxmlformats.org/officeDocument/2006/relationships/image"/></Relationships>
</file>

<file path=ppt/slides/_rels/slide7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svg" Type="http://schemas.openxmlformats.org/officeDocument/2006/relationships/image"/><Relationship Id="rId4" Target="../media/image174.png" Type="http://schemas.openxmlformats.org/officeDocument/2006/relationships/image"/><Relationship Id="rId5" Target="../media/image175.svg" Type="http://schemas.openxmlformats.org/officeDocument/2006/relationships/image"/></Relationships>
</file>

<file path=ppt/slides/_rels/slide7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4.png" Type="http://schemas.openxmlformats.org/officeDocument/2006/relationships/image"/><Relationship Id="rId3" Target="../media/image185.svg" Type="http://schemas.openxmlformats.org/officeDocument/2006/relationships/image"/></Relationships>
</file>

<file path=ppt/slides/_rels/slide7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6.png" Type="http://schemas.openxmlformats.org/officeDocument/2006/relationships/image"/><Relationship Id="rId3" Target="../media/image187.svg" Type="http://schemas.openxmlformats.org/officeDocument/2006/relationships/image"/></Relationships>
</file>

<file path=ppt/slides/_rels/slide7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svg" Type="http://schemas.openxmlformats.org/officeDocument/2006/relationships/image"/><Relationship Id="rId4" Target="../media/image174.png" Type="http://schemas.openxmlformats.org/officeDocument/2006/relationships/image"/><Relationship Id="rId5" Target="../media/image175.svg" Type="http://schemas.openxmlformats.org/officeDocument/2006/relationships/image"/></Relationships>
</file>

<file path=ppt/slides/_rels/slide7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/Relationships>
</file>

<file path=ppt/slides/_rels/slide7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5.png" Type="http://schemas.openxmlformats.org/officeDocument/2006/relationships/image"/><Relationship Id="rId3" Target="../media/image136.svg" Type="http://schemas.openxmlformats.org/officeDocument/2006/relationships/image"/></Relationships>
</file>

<file path=ppt/slides/_rels/slide7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svg" Type="http://schemas.openxmlformats.org/officeDocument/2006/relationships/image"/><Relationship Id="rId4" Target="../media/image188.png" Type="http://schemas.openxmlformats.org/officeDocument/2006/relationships/image"/><Relationship Id="rId5" Target="../media/image189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8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svg" Type="http://schemas.openxmlformats.org/officeDocument/2006/relationships/image"/><Relationship Id="rId4" Target="../media/image190.png" Type="http://schemas.openxmlformats.org/officeDocument/2006/relationships/image"/><Relationship Id="rId5" Target="../media/image191.svg" Type="http://schemas.openxmlformats.org/officeDocument/2006/relationships/image"/></Relationships>
</file>

<file path=ppt/slides/_rels/slide8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96.svg" Type="http://schemas.openxmlformats.org/officeDocument/2006/relationships/image"/><Relationship Id="rId11" Target="../media/image40.png" Type="http://schemas.openxmlformats.org/officeDocument/2006/relationships/image"/><Relationship Id="rId12" Target="../media/image41.svg" Type="http://schemas.openxmlformats.org/officeDocument/2006/relationships/image"/><Relationship Id="rId13" Target="../media/image46.png" Type="http://schemas.openxmlformats.org/officeDocument/2006/relationships/image"/><Relationship Id="rId14" Target="../media/image47.svg" Type="http://schemas.openxmlformats.org/officeDocument/2006/relationships/image"/><Relationship Id="rId15" Target="../media/image48.png" Type="http://schemas.openxmlformats.org/officeDocument/2006/relationships/image"/><Relationship Id="rId16" Target="../media/image49.svg" Type="http://schemas.openxmlformats.org/officeDocument/2006/relationships/image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32.png" Type="http://schemas.openxmlformats.org/officeDocument/2006/relationships/image"/><Relationship Id="rId5" Target="../media/image192.svg" Type="http://schemas.openxmlformats.org/officeDocument/2006/relationships/image"/><Relationship Id="rId6" Target="../media/image193.png" Type="http://schemas.openxmlformats.org/officeDocument/2006/relationships/image"/><Relationship Id="rId7" Target="../media/image194.svg" Type="http://schemas.openxmlformats.org/officeDocument/2006/relationships/image"/><Relationship Id="rId8" Target="../media/image36.svg" Type="http://schemas.openxmlformats.org/officeDocument/2006/relationships/image"/><Relationship Id="rId9" Target="../media/image195.png" Type="http://schemas.openxmlformats.org/officeDocument/2006/relationships/image"/></Relationships>
</file>

<file path=ppt/slides/_rels/slide8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7.png" Type="http://schemas.openxmlformats.org/officeDocument/2006/relationships/image"/><Relationship Id="rId3" Target="../media/image198.svg" Type="http://schemas.openxmlformats.org/officeDocument/2006/relationships/image"/><Relationship Id="rId4" Target="../media/image46.png" Type="http://schemas.openxmlformats.org/officeDocument/2006/relationships/image"/><Relationship Id="rId5" Target="../media/image47.svg" Type="http://schemas.openxmlformats.org/officeDocument/2006/relationships/image"/><Relationship Id="rId6" Target="../media/image199.png" Type="http://schemas.openxmlformats.org/officeDocument/2006/relationships/image"/><Relationship Id="rId7" Target="../media/image200.svg" Type="http://schemas.openxmlformats.org/officeDocument/2006/relationships/image"/></Relationships>
</file>

<file path=ppt/slides/_rels/slide8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svg" Type="http://schemas.openxmlformats.org/officeDocument/2006/relationships/image"/><Relationship Id="rId4" Target="../media/image190.png" Type="http://schemas.openxmlformats.org/officeDocument/2006/relationships/image"/><Relationship Id="rId5" Target="../media/image191.svg" Type="http://schemas.openxmlformats.org/officeDocument/2006/relationships/image"/></Relationships>
</file>

<file path=ppt/slides/_rels/slide8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svg" Type="http://schemas.openxmlformats.org/officeDocument/2006/relationships/image"/><Relationship Id="rId4" Target="../media/image201.png" Type="http://schemas.openxmlformats.org/officeDocument/2006/relationships/image"/><Relationship Id="rId5" Target="../media/image202.svg" Type="http://schemas.openxmlformats.org/officeDocument/2006/relationships/image"/></Relationships>
</file>

<file path=ppt/slides/_rels/slide8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svg" Type="http://schemas.openxmlformats.org/officeDocument/2006/relationships/image"/><Relationship Id="rId4" Target="../media/image203.png" Type="http://schemas.openxmlformats.org/officeDocument/2006/relationships/image"/><Relationship Id="rId5" Target="../media/image204.svg" Type="http://schemas.openxmlformats.org/officeDocument/2006/relationships/image"/><Relationship Id="rId6" Target="../media/image205.png" Type="http://schemas.openxmlformats.org/officeDocument/2006/relationships/image"/><Relationship Id="rId7" Target="../media/image206.svg" Type="http://schemas.openxmlformats.org/officeDocument/2006/relationships/image"/></Relationships>
</file>

<file path=ppt/slides/_rels/slide8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svg" Type="http://schemas.openxmlformats.org/officeDocument/2006/relationships/image"/><Relationship Id="rId4" Target="../media/image207.png" Type="http://schemas.openxmlformats.org/officeDocument/2006/relationships/image"/><Relationship Id="rId5" Target="../media/image208.svg" Type="http://schemas.openxmlformats.org/officeDocument/2006/relationships/image"/></Relationships>
</file>

<file path=ppt/slides/_rels/slide8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12.png" Type="http://schemas.openxmlformats.org/officeDocument/2006/relationships/image"/></Relationships>
</file>

<file path=ppt/slides/_rels/slide8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svg" Type="http://schemas.openxmlformats.org/officeDocument/2006/relationships/image"/><Relationship Id="rId4" Target="../media/image188.png" Type="http://schemas.openxmlformats.org/officeDocument/2006/relationships/image"/><Relationship Id="rId5" Target="../media/image189.svg" Type="http://schemas.openxmlformats.org/officeDocument/2006/relationships/image"/></Relationships>
</file>

<file path=ppt/slides/_rels/slide8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1.png" Type="http://schemas.openxmlformats.org/officeDocument/2006/relationships/image"/><Relationship Id="rId3" Target="../media/image202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svg" Type="http://schemas.openxmlformats.org/officeDocument/2006/relationships/image"/><Relationship Id="rId4" Target="../media/image23.png" Type="http://schemas.openxmlformats.org/officeDocument/2006/relationships/image"/><Relationship Id="rId5" Target="../media/image24.svg" Type="http://schemas.openxmlformats.org/officeDocument/2006/relationships/image"/></Relationships>
</file>

<file path=ppt/slides/_rels/slide9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9.png" Type="http://schemas.openxmlformats.org/officeDocument/2006/relationships/image"/><Relationship Id="rId3" Target="../media/image210.svg" Type="http://schemas.openxmlformats.org/officeDocument/2006/relationships/image"/><Relationship Id="rId4" Target="../media/image21.png" Type="http://schemas.openxmlformats.org/officeDocument/2006/relationships/image"/><Relationship Id="rId5" Target="../media/image22.svg" Type="http://schemas.openxmlformats.org/officeDocument/2006/relationships/image"/><Relationship Id="rId6" Target="../media/image211.png" Type="http://schemas.openxmlformats.org/officeDocument/2006/relationships/image"/><Relationship Id="rId7" Target="../media/image212.svg" Type="http://schemas.openxmlformats.org/officeDocument/2006/relationships/image"/><Relationship Id="rId8" Target="../media/image213.png" Type="http://schemas.openxmlformats.org/officeDocument/2006/relationships/image"/><Relationship Id="rId9" Target="../media/image214.svg" Type="http://schemas.openxmlformats.org/officeDocument/2006/relationships/image"/></Relationships>
</file>

<file path=ppt/slides/_rels/slide9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9.png" Type="http://schemas.openxmlformats.org/officeDocument/2006/relationships/image"/><Relationship Id="rId3" Target="../media/image210.svg" Type="http://schemas.openxmlformats.org/officeDocument/2006/relationships/image"/><Relationship Id="rId4" Target="../media/image21.png" Type="http://schemas.openxmlformats.org/officeDocument/2006/relationships/image"/><Relationship Id="rId5" Target="../media/image22.svg" Type="http://schemas.openxmlformats.org/officeDocument/2006/relationships/image"/><Relationship Id="rId6" Target="../media/image211.png" Type="http://schemas.openxmlformats.org/officeDocument/2006/relationships/image"/><Relationship Id="rId7" Target="../media/image212.svg" Type="http://schemas.openxmlformats.org/officeDocument/2006/relationships/image"/><Relationship Id="rId8" Target="../media/image213.png" Type="http://schemas.openxmlformats.org/officeDocument/2006/relationships/image"/><Relationship Id="rId9" Target="../media/image214.svg" Type="http://schemas.openxmlformats.org/officeDocument/2006/relationships/image"/></Relationships>
</file>

<file path=ppt/slides/_rels/slide9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5.jpeg" Type="http://schemas.openxmlformats.org/officeDocument/2006/relationships/image"/></Relationships>
</file>

<file path=ppt/slides/_rels/slide9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12.png" Type="http://schemas.openxmlformats.org/officeDocument/2006/relationships/image"/></Relationships>
</file>

<file path=ppt/slides/_rels/slide9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24.svg" Type="http://schemas.openxmlformats.org/officeDocument/2006/relationships/image"/><Relationship Id="rId11" Target="../media/image225.png" Type="http://schemas.openxmlformats.org/officeDocument/2006/relationships/image"/><Relationship Id="rId12" Target="../media/image226.png" Type="http://schemas.openxmlformats.org/officeDocument/2006/relationships/image"/><Relationship Id="rId13" Target="../media/image227.svg" Type="http://schemas.openxmlformats.org/officeDocument/2006/relationships/image"/><Relationship Id="rId14" Target="../media/image228.png" Type="http://schemas.openxmlformats.org/officeDocument/2006/relationships/image"/><Relationship Id="rId15" Target="../media/image229.svg" Type="http://schemas.openxmlformats.org/officeDocument/2006/relationships/image"/><Relationship Id="rId16" Target="../media/image230.png" Type="http://schemas.openxmlformats.org/officeDocument/2006/relationships/image"/><Relationship Id="rId17" Target="../media/image231.png" Type="http://schemas.openxmlformats.org/officeDocument/2006/relationships/image"/><Relationship Id="rId18" Target="../media/image232.svg" Type="http://schemas.openxmlformats.org/officeDocument/2006/relationships/image"/><Relationship Id="rId19" Target="../media/image233.png" Type="http://schemas.openxmlformats.org/officeDocument/2006/relationships/image"/><Relationship Id="rId2" Target="../media/image216.png" Type="http://schemas.openxmlformats.org/officeDocument/2006/relationships/image"/><Relationship Id="rId20" Target="../media/image234.svg" Type="http://schemas.openxmlformats.org/officeDocument/2006/relationships/image"/><Relationship Id="rId3" Target="../media/image217.svg" Type="http://schemas.openxmlformats.org/officeDocument/2006/relationships/image"/><Relationship Id="rId4" Target="../media/image218.png" Type="http://schemas.openxmlformats.org/officeDocument/2006/relationships/image"/><Relationship Id="rId5" Target="../media/image219.svg" Type="http://schemas.openxmlformats.org/officeDocument/2006/relationships/image"/><Relationship Id="rId6" Target="../media/image220.png" Type="http://schemas.openxmlformats.org/officeDocument/2006/relationships/image"/><Relationship Id="rId7" Target="../media/image221.svg" Type="http://schemas.openxmlformats.org/officeDocument/2006/relationships/image"/><Relationship Id="rId8" Target="../media/image222.png" Type="http://schemas.openxmlformats.org/officeDocument/2006/relationships/image"/><Relationship Id="rId9" Target="../media/image223.svg" Type="http://schemas.openxmlformats.org/officeDocument/2006/relationships/image"/></Relationships>
</file>

<file path=ppt/slides/_rels/slide9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9.png" Type="http://schemas.openxmlformats.org/officeDocument/2006/relationships/image"/><Relationship Id="rId3" Target="../media/image130.svg" Type="http://schemas.openxmlformats.org/officeDocument/2006/relationships/image"/><Relationship Id="rId4" Target="../media/image131.png" Type="http://schemas.openxmlformats.org/officeDocument/2006/relationships/image"/><Relationship Id="rId5" Target="../media/image132.svg" Type="http://schemas.openxmlformats.org/officeDocument/2006/relationships/image"/><Relationship Id="rId6" Target="../media/image6.png" Type="http://schemas.openxmlformats.org/officeDocument/2006/relationships/image"/><Relationship Id="rId7" Target="../media/image7.svg" Type="http://schemas.openxmlformats.org/officeDocument/2006/relationships/image"/></Relationships>
</file>

<file path=ppt/slides/_rels/slide9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42.svg" Type="http://schemas.openxmlformats.org/officeDocument/2006/relationships/image"/><Relationship Id="rId2" Target="../media/image230.png" Type="http://schemas.openxmlformats.org/officeDocument/2006/relationships/image"/><Relationship Id="rId3" Target="../media/image235.png" Type="http://schemas.openxmlformats.org/officeDocument/2006/relationships/image"/><Relationship Id="rId4" Target="../media/image236.svg" Type="http://schemas.openxmlformats.org/officeDocument/2006/relationships/image"/><Relationship Id="rId5" Target="../media/image237.png" Type="http://schemas.openxmlformats.org/officeDocument/2006/relationships/image"/><Relationship Id="rId6" Target="../media/image238.svg" Type="http://schemas.openxmlformats.org/officeDocument/2006/relationships/image"/><Relationship Id="rId7" Target="../media/image239.png" Type="http://schemas.openxmlformats.org/officeDocument/2006/relationships/image"/><Relationship Id="rId8" Target="../media/image240.svg" Type="http://schemas.openxmlformats.org/officeDocument/2006/relationships/image"/><Relationship Id="rId9" Target="../media/image241.png" Type="http://schemas.openxmlformats.org/officeDocument/2006/relationships/image"/></Relationships>
</file>

<file path=ppt/slides/_rels/slide9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3.png" Type="http://schemas.openxmlformats.org/officeDocument/2006/relationships/image"/><Relationship Id="rId3" Target="../media/image244.svg" Type="http://schemas.openxmlformats.org/officeDocument/2006/relationships/image"/></Relationships>
</file>

<file path=ppt/slides/_rels/slide9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49.png" Type="http://schemas.openxmlformats.org/officeDocument/2006/relationships/image"/><Relationship Id="rId11" Target="../media/image250.svg" Type="http://schemas.openxmlformats.org/officeDocument/2006/relationships/image"/><Relationship Id="rId12" Target="../media/image230.png" Type="http://schemas.openxmlformats.org/officeDocument/2006/relationships/image"/><Relationship Id="rId13" Target="../media/image235.png" Type="http://schemas.openxmlformats.org/officeDocument/2006/relationships/image"/><Relationship Id="rId14" Target="../media/image236.svg" Type="http://schemas.openxmlformats.org/officeDocument/2006/relationships/image"/><Relationship Id="rId15" Target="../media/image251.png" Type="http://schemas.openxmlformats.org/officeDocument/2006/relationships/image"/><Relationship Id="rId16" Target="../media/image252.svg" Type="http://schemas.openxmlformats.org/officeDocument/2006/relationships/image"/><Relationship Id="rId17" Target="../media/image253.svg" Type="http://schemas.openxmlformats.org/officeDocument/2006/relationships/image"/><Relationship Id="rId18" Target="../media/image254.png" Type="http://schemas.openxmlformats.org/officeDocument/2006/relationships/image"/><Relationship Id="rId19" Target="../media/image255.svg" Type="http://schemas.openxmlformats.org/officeDocument/2006/relationships/image"/><Relationship Id="rId2" Target="../media/image6.png" Type="http://schemas.openxmlformats.org/officeDocument/2006/relationships/image"/><Relationship Id="rId20" Target="../media/image256.png" Type="http://schemas.openxmlformats.org/officeDocument/2006/relationships/image"/><Relationship Id="rId21" Target="../media/image257.svg" Type="http://schemas.openxmlformats.org/officeDocument/2006/relationships/image"/><Relationship Id="rId3" Target="../media/image7.svg" Type="http://schemas.openxmlformats.org/officeDocument/2006/relationships/image"/><Relationship Id="rId4" Target="../media/image245.png" Type="http://schemas.openxmlformats.org/officeDocument/2006/relationships/image"/><Relationship Id="rId5" Target="../media/image246.svg" Type="http://schemas.openxmlformats.org/officeDocument/2006/relationships/image"/><Relationship Id="rId6" Target="../media/image21.png" Type="http://schemas.openxmlformats.org/officeDocument/2006/relationships/image"/><Relationship Id="rId7" Target="../media/image22.svg" Type="http://schemas.openxmlformats.org/officeDocument/2006/relationships/image"/><Relationship Id="rId8" Target="../media/image247.png" Type="http://schemas.openxmlformats.org/officeDocument/2006/relationships/image"/><Relationship Id="rId9" Target="../media/image248.svg" Type="http://schemas.openxmlformats.org/officeDocument/2006/relationships/image"/></Relationships>
</file>

<file path=ppt/slides/_rels/slide9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3.png" Type="http://schemas.openxmlformats.org/officeDocument/2006/relationships/image"/><Relationship Id="rId3" Target="../media/image244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61201" y="6907425"/>
            <a:ext cx="1758601" cy="1055151"/>
          </a:xfrm>
          <a:custGeom>
            <a:avLst/>
            <a:gdLst/>
            <a:ahLst/>
            <a:cxnLst/>
            <a:rect r="r" b="b" t="t" l="l"/>
            <a:pathLst>
              <a:path h="1055151" w="1758601">
                <a:moveTo>
                  <a:pt x="0" y="0"/>
                </a:moveTo>
                <a:lnTo>
                  <a:pt x="1758601" y="0"/>
                </a:lnTo>
                <a:lnTo>
                  <a:pt x="1758601" y="1055151"/>
                </a:lnTo>
                <a:lnTo>
                  <a:pt x="0" y="105515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209052" y="6684350"/>
            <a:ext cx="11589401" cy="2796997"/>
          </a:xfrm>
          <a:custGeom>
            <a:avLst/>
            <a:gdLst/>
            <a:ahLst/>
            <a:cxnLst/>
            <a:rect r="r" b="b" t="t" l="l"/>
            <a:pathLst>
              <a:path h="2796997" w="11589401">
                <a:moveTo>
                  <a:pt x="0" y="0"/>
                </a:moveTo>
                <a:lnTo>
                  <a:pt x="11589401" y="0"/>
                </a:lnTo>
                <a:lnTo>
                  <a:pt x="11589401" y="2796997"/>
                </a:lnTo>
                <a:lnTo>
                  <a:pt x="0" y="27969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773838" y="390525"/>
            <a:ext cx="16763325" cy="4838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719"/>
              </a:lnSpc>
            </a:pPr>
            <a:r>
              <a:rPr lang="en-US" sz="10599">
                <a:solidFill>
                  <a:srgbClr val="F8F8F8"/>
                </a:solidFill>
                <a:latin typeface="More Sugar"/>
                <a:ea typeface="More Sugar"/>
                <a:cs typeface="More Sugar"/>
                <a:sym typeface="More Sugar"/>
              </a:rPr>
              <a:t>Generative AI &amp; </a:t>
            </a:r>
          </a:p>
          <a:p>
            <a:pPr algn="ctr">
              <a:lnSpc>
                <a:spcPts val="12719"/>
              </a:lnSpc>
            </a:pPr>
            <a:r>
              <a:rPr lang="en-US" sz="10599">
                <a:solidFill>
                  <a:srgbClr val="F8F8F8"/>
                </a:solidFill>
                <a:latin typeface="More Sugar"/>
                <a:ea typeface="More Sugar"/>
                <a:cs typeface="More Sugar"/>
                <a:sym typeface="More Sugar"/>
              </a:rPr>
              <a:t>Large Language Models (LLMs)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053529" y="6879679"/>
            <a:ext cx="130007" cy="800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40"/>
              </a:lnSpc>
            </a:pPr>
            <a:r>
              <a:rPr lang="en-US" sz="5200">
                <a:solidFill>
                  <a:srgbClr val="BEBB6A"/>
                </a:solidFill>
                <a:latin typeface="More Sugar"/>
                <a:ea typeface="More Sugar"/>
                <a:cs typeface="More Sugar"/>
                <a:sym typeface="More Sugar"/>
              </a:rPr>
              <a:t>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781480" y="6870535"/>
            <a:ext cx="6911521" cy="981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80"/>
              </a:lnSpc>
            </a:pPr>
            <a:r>
              <a:rPr lang="en-US" sz="6400">
                <a:solidFill>
                  <a:srgbClr val="FDDFE2"/>
                </a:solidFill>
                <a:latin typeface="More Sugar"/>
                <a:ea typeface="More Sugar"/>
                <a:cs typeface="More Sugar"/>
                <a:sym typeface="More Sugar"/>
              </a:rPr>
              <a:t>USE CASES,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983997" y="7845895"/>
            <a:ext cx="11304003" cy="981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80"/>
              </a:lnSpc>
            </a:pPr>
            <a:r>
              <a:rPr lang="en-US" sz="6400">
                <a:solidFill>
                  <a:srgbClr val="FDDFE2"/>
                </a:solidFill>
                <a:latin typeface="More Sugar"/>
                <a:ea typeface="More Sugar"/>
                <a:cs typeface="More Sugar"/>
                <a:sym typeface="More Sugar"/>
              </a:rPr>
              <a:t>PROJECT LIFECYCLE, AND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577719" y="8821255"/>
            <a:ext cx="9959444" cy="981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80"/>
              </a:lnSpc>
            </a:pPr>
            <a:r>
              <a:rPr lang="en-US" sz="6400">
                <a:solidFill>
                  <a:srgbClr val="FDDFE2"/>
                </a:solidFill>
                <a:latin typeface="More Sugar"/>
                <a:ea typeface="More Sugar"/>
                <a:cs typeface="More Sugar"/>
                <a:sym typeface="More Sugar"/>
              </a:rPr>
              <a:t>MODEL PRE-TRAINING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DB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84545">
            <a:off x="3118566" y="784198"/>
            <a:ext cx="11778943" cy="8718604"/>
          </a:xfrm>
          <a:custGeom>
            <a:avLst/>
            <a:gdLst/>
            <a:ahLst/>
            <a:cxnLst/>
            <a:rect r="r" b="b" t="t" l="l"/>
            <a:pathLst>
              <a:path h="8718604" w="11778943">
                <a:moveTo>
                  <a:pt x="0" y="0"/>
                </a:moveTo>
                <a:lnTo>
                  <a:pt x="11778944" y="0"/>
                </a:lnTo>
                <a:lnTo>
                  <a:pt x="11778944" y="8718604"/>
                </a:lnTo>
                <a:lnTo>
                  <a:pt x="0" y="87186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-663792">
            <a:off x="5970639" y="2580902"/>
            <a:ext cx="8181658" cy="29038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622"/>
              </a:lnSpc>
            </a:pPr>
            <a:r>
              <a:rPr lang="en-US" sz="8301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Use cases &amp; tasks</a:t>
            </a:r>
          </a:p>
        </p:txBody>
      </p:sp>
      <p:sp>
        <p:nvSpPr>
          <p:cNvPr name="Freeform 4" id="4"/>
          <p:cNvSpPr/>
          <p:nvPr/>
        </p:nvSpPr>
        <p:spPr>
          <a:xfrm flipH="true" flipV="false" rot="7288952">
            <a:off x="-519441" y="6209878"/>
            <a:ext cx="6798738" cy="3065613"/>
          </a:xfrm>
          <a:custGeom>
            <a:avLst/>
            <a:gdLst/>
            <a:ahLst/>
            <a:cxnLst/>
            <a:rect r="r" b="b" t="t" l="l"/>
            <a:pathLst>
              <a:path h="3065613" w="6798738">
                <a:moveTo>
                  <a:pt x="6798738" y="0"/>
                </a:moveTo>
                <a:lnTo>
                  <a:pt x="0" y="0"/>
                </a:lnTo>
                <a:lnTo>
                  <a:pt x="0" y="3065613"/>
                </a:lnTo>
                <a:lnTo>
                  <a:pt x="6798738" y="3065613"/>
                </a:lnTo>
                <a:lnTo>
                  <a:pt x="6798738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12469237" y="7221387"/>
            <a:ext cx="6798738" cy="3065613"/>
          </a:xfrm>
          <a:custGeom>
            <a:avLst/>
            <a:gdLst/>
            <a:ahLst/>
            <a:cxnLst/>
            <a:rect r="r" b="b" t="t" l="l"/>
            <a:pathLst>
              <a:path h="3065613" w="6798738">
                <a:moveTo>
                  <a:pt x="6798738" y="0"/>
                </a:moveTo>
                <a:lnTo>
                  <a:pt x="0" y="0"/>
                </a:lnTo>
                <a:lnTo>
                  <a:pt x="0" y="3065613"/>
                </a:lnTo>
                <a:lnTo>
                  <a:pt x="6798738" y="3065613"/>
                </a:lnTo>
                <a:lnTo>
                  <a:pt x="6798738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3484468" y="1643662"/>
            <a:ext cx="3006889" cy="2883910"/>
            <a:chOff x="0" y="0"/>
            <a:chExt cx="4009186" cy="3845213"/>
          </a:xfrm>
        </p:grpSpPr>
        <p:sp>
          <p:nvSpPr>
            <p:cNvPr name="Freeform 7" id="7"/>
            <p:cNvSpPr/>
            <p:nvPr/>
          </p:nvSpPr>
          <p:spPr>
            <a:xfrm flipH="false" flipV="false" rot="-370152">
              <a:off x="175986" y="186457"/>
              <a:ext cx="3657214" cy="3472299"/>
            </a:xfrm>
            <a:custGeom>
              <a:avLst/>
              <a:gdLst/>
              <a:ahLst/>
              <a:cxnLst/>
              <a:rect r="r" b="b" t="t" l="l"/>
              <a:pathLst>
                <a:path h="3472299" w="3657214">
                  <a:moveTo>
                    <a:pt x="0" y="0"/>
                  </a:moveTo>
                  <a:lnTo>
                    <a:pt x="3657214" y="0"/>
                  </a:lnTo>
                  <a:lnTo>
                    <a:pt x="3657214" y="3472299"/>
                  </a:lnTo>
                  <a:lnTo>
                    <a:pt x="0" y="34722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620716">
              <a:off x="1222831" y="524023"/>
              <a:ext cx="1563524" cy="2233606"/>
            </a:xfrm>
            <a:custGeom>
              <a:avLst/>
              <a:gdLst/>
              <a:ahLst/>
              <a:cxnLst/>
              <a:rect r="r" b="b" t="t" l="l"/>
              <a:pathLst>
                <a:path h="2233606" w="1563524">
                  <a:moveTo>
                    <a:pt x="0" y="0"/>
                  </a:moveTo>
                  <a:lnTo>
                    <a:pt x="1563524" y="0"/>
                  </a:lnTo>
                  <a:lnTo>
                    <a:pt x="1563524" y="2233605"/>
                  </a:lnTo>
                  <a:lnTo>
                    <a:pt x="0" y="22336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3935527" y="1169627"/>
            <a:ext cx="1221893" cy="1219815"/>
          </a:xfrm>
          <a:custGeom>
            <a:avLst/>
            <a:gdLst/>
            <a:ahLst/>
            <a:cxnLst/>
            <a:rect r="r" b="b" t="t" l="l"/>
            <a:pathLst>
              <a:path h="1219815" w="1221893">
                <a:moveTo>
                  <a:pt x="0" y="0"/>
                </a:moveTo>
                <a:lnTo>
                  <a:pt x="1221893" y="0"/>
                </a:lnTo>
                <a:lnTo>
                  <a:pt x="1221893" y="1219815"/>
                </a:lnTo>
                <a:lnTo>
                  <a:pt x="0" y="121981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DB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82498" y="5944804"/>
            <a:ext cx="1683944" cy="1683944"/>
          </a:xfrm>
          <a:custGeom>
            <a:avLst/>
            <a:gdLst/>
            <a:ahLst/>
            <a:cxnLst/>
            <a:rect r="r" b="b" t="t" l="l"/>
            <a:pathLst>
              <a:path h="1683944" w="1683944">
                <a:moveTo>
                  <a:pt x="0" y="0"/>
                </a:moveTo>
                <a:lnTo>
                  <a:pt x="1683944" y="0"/>
                </a:lnTo>
                <a:lnTo>
                  <a:pt x="1683944" y="1683944"/>
                </a:lnTo>
                <a:lnTo>
                  <a:pt x="0" y="168394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166442" y="4762500"/>
            <a:ext cx="3266761" cy="3174111"/>
          </a:xfrm>
          <a:custGeom>
            <a:avLst/>
            <a:gdLst/>
            <a:ahLst/>
            <a:cxnLst/>
            <a:rect r="r" b="b" t="t" l="l"/>
            <a:pathLst>
              <a:path h="3174111" w="3266761">
                <a:moveTo>
                  <a:pt x="0" y="0"/>
                </a:moveTo>
                <a:lnTo>
                  <a:pt x="3266761" y="0"/>
                </a:lnTo>
                <a:lnTo>
                  <a:pt x="3266761" y="3174111"/>
                </a:lnTo>
                <a:lnTo>
                  <a:pt x="0" y="317411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5223827" y="3681403"/>
            <a:ext cx="2698804" cy="5048260"/>
            <a:chOff x="0" y="0"/>
            <a:chExt cx="3598405" cy="673101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2620454"/>
              <a:ext cx="1759941" cy="4110558"/>
            </a:xfrm>
            <a:custGeom>
              <a:avLst/>
              <a:gdLst/>
              <a:ahLst/>
              <a:cxnLst/>
              <a:rect r="r" b="b" t="t" l="l"/>
              <a:pathLst>
                <a:path h="4110558" w="1759941">
                  <a:moveTo>
                    <a:pt x="0" y="0"/>
                  </a:moveTo>
                  <a:lnTo>
                    <a:pt x="1759941" y="0"/>
                  </a:lnTo>
                  <a:lnTo>
                    <a:pt x="1759941" y="4110559"/>
                  </a:lnTo>
                  <a:lnTo>
                    <a:pt x="0" y="41105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1838465" y="0"/>
              <a:ext cx="1759941" cy="6731000"/>
            </a:xfrm>
            <a:custGeom>
              <a:avLst/>
              <a:gdLst/>
              <a:ahLst/>
              <a:cxnLst/>
              <a:rect r="r" b="b" t="t" l="l"/>
              <a:pathLst>
                <a:path h="6731000" w="1759941">
                  <a:moveTo>
                    <a:pt x="0" y="0"/>
                  </a:moveTo>
                  <a:lnTo>
                    <a:pt x="1759940" y="0"/>
                  </a:lnTo>
                  <a:lnTo>
                    <a:pt x="1759940" y="6731000"/>
                  </a:lnTo>
                  <a:lnTo>
                    <a:pt x="0" y="6731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8398641" y="5806630"/>
            <a:ext cx="2653457" cy="2653457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495F1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  <a:r>
                <a:rPr lang="en-US" b="true" sz="2400" spc="48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Encoder-Decoder </a:t>
              </a:r>
            </a:p>
            <a:p>
              <a:pPr algn="ctr">
                <a:lnSpc>
                  <a:spcPts val="3359"/>
                </a:lnSpc>
              </a:pPr>
              <a:r>
                <a:rPr lang="en-US" b="true" sz="2400" spc="48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LLM</a:t>
              </a:r>
            </a:p>
          </p:txBody>
        </p:sp>
      </p:grpSp>
      <p:graphicFrame>
        <p:nvGraphicFramePr>
          <p:cNvPr name="Table 10" id="10"/>
          <p:cNvGraphicFramePr>
            <a:graphicFrameLocks noGrp="true"/>
          </p:cNvGraphicFramePr>
          <p:nvPr/>
        </p:nvGraphicFramePr>
        <p:xfrm>
          <a:off x="6246064" y="2867754"/>
          <a:ext cx="9190143" cy="1275621"/>
        </p:xfrm>
        <a:graphic>
          <a:graphicData uri="http://schemas.openxmlformats.org/drawingml/2006/table">
            <a:tbl>
              <a:tblPr/>
              <a:tblGrid>
                <a:gridCol w="1461479"/>
                <a:gridCol w="1956619"/>
                <a:gridCol w="1785073"/>
                <a:gridCol w="1770950"/>
                <a:gridCol w="2216022"/>
              </a:tblGrid>
              <a:tr h="127562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000000"/>
                          </a:solidFill>
                          <a:latin typeface="Comic Sans"/>
                          <a:ea typeface="Comic Sans"/>
                          <a:cs typeface="Comic Sans"/>
                          <a:sym typeface="Comic Sans"/>
                        </a:rPr>
                        <a:t>The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000000"/>
                          </a:solidFill>
                          <a:latin typeface="Comic Sans"/>
                          <a:ea typeface="Comic Sans"/>
                          <a:cs typeface="Comic Sans"/>
                          <a:sym typeface="Comic Sans"/>
                        </a:rPr>
                        <a:t>teacher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b="true">
                          <a:solidFill>
                            <a:srgbClr val="000000"/>
                          </a:solidFill>
                          <a:latin typeface="Comic Sans Bold"/>
                          <a:ea typeface="Comic Sans Bold"/>
                          <a:cs typeface="Comic Sans Bold"/>
                          <a:sym typeface="Comic Sans Bold"/>
                        </a:rPr>
                        <a:t>&lt;MASK&gt;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b="true">
                          <a:solidFill>
                            <a:srgbClr val="000000"/>
                          </a:solidFill>
                          <a:latin typeface="Comic Sans Bold"/>
                          <a:ea typeface="Comic Sans Bold"/>
                          <a:cs typeface="Comic Sans Bold"/>
                          <a:sym typeface="Comic Sans Bold"/>
                        </a:rPr>
                        <a:t>&lt;MASK&gt;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Comic Sans"/>
                          <a:ea typeface="Comic Sans"/>
                          <a:cs typeface="Comic Sans"/>
                          <a:sym typeface="Comic Sans"/>
                        </a:rPr>
                        <a:t>student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name="Table 11" id="11"/>
          <p:cNvGraphicFramePr>
            <a:graphicFrameLocks noGrp="true"/>
          </p:cNvGraphicFramePr>
          <p:nvPr/>
        </p:nvGraphicFramePr>
        <p:xfrm>
          <a:off x="6246064" y="4298315"/>
          <a:ext cx="9190143" cy="1076325"/>
        </p:xfrm>
        <a:graphic>
          <a:graphicData uri="http://schemas.openxmlformats.org/drawingml/2006/table">
            <a:tbl>
              <a:tblPr/>
              <a:tblGrid>
                <a:gridCol w="1496765"/>
                <a:gridCol w="1977895"/>
                <a:gridCol w="3243370"/>
                <a:gridCol w="2472114"/>
              </a:tblGrid>
              <a:tr h="107632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Comic Sans"/>
                          <a:ea typeface="Comic Sans"/>
                          <a:cs typeface="Comic Sans"/>
                          <a:sym typeface="Comic Sans"/>
                        </a:rPr>
                        <a:t>The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Comic Sans"/>
                          <a:ea typeface="Comic Sans"/>
                          <a:cs typeface="Comic Sans"/>
                          <a:sym typeface="Comic Sans"/>
                        </a:rPr>
                        <a:t>teacher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b="true">
                          <a:solidFill>
                            <a:srgbClr val="000000"/>
                          </a:solidFill>
                          <a:latin typeface="Comic Sans Bold"/>
                          <a:ea typeface="Comic Sans Bold"/>
                          <a:cs typeface="Comic Sans Bold"/>
                          <a:sym typeface="Comic Sans Bold"/>
                        </a:rPr>
                        <a:t>&lt;X&gt;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Comic Sans"/>
                          <a:ea typeface="Comic Sans"/>
                          <a:cs typeface="Comic Sans"/>
                          <a:sym typeface="Comic Sans"/>
                        </a:rPr>
                        <a:t>student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pSp>
        <p:nvGrpSpPr>
          <p:cNvPr name="Group 12" id="12"/>
          <p:cNvGrpSpPr/>
          <p:nvPr/>
        </p:nvGrpSpPr>
        <p:grpSpPr>
          <a:xfrm rot="0">
            <a:off x="7069306" y="9258300"/>
            <a:ext cx="4619577" cy="867975"/>
            <a:chOff x="0" y="0"/>
            <a:chExt cx="6159436" cy="11573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159436" cy="1157300"/>
            </a:xfrm>
            <a:custGeom>
              <a:avLst/>
              <a:gdLst/>
              <a:ahLst/>
              <a:cxnLst/>
              <a:rect r="r" b="b" t="t" l="l"/>
              <a:pathLst>
                <a:path h="1157300" w="6159436">
                  <a:moveTo>
                    <a:pt x="0" y="0"/>
                  </a:moveTo>
                  <a:lnTo>
                    <a:pt x="6159436" y="0"/>
                  </a:lnTo>
                  <a:lnTo>
                    <a:pt x="6159436" y="1157300"/>
                  </a:lnTo>
                  <a:lnTo>
                    <a:pt x="0" y="11573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4" id="14"/>
            <p:cNvSpPr txBox="true"/>
            <p:nvPr/>
          </p:nvSpPr>
          <p:spPr>
            <a:xfrm rot="0">
              <a:off x="415887" y="359639"/>
              <a:ext cx="746150" cy="5189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59"/>
                </a:lnSpc>
              </a:pPr>
              <a:r>
                <a:rPr lang="en-US" b="true" sz="2400" spc="48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&lt;x&gt;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1770329" y="359639"/>
              <a:ext cx="1741018" cy="5189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59"/>
                </a:lnSpc>
              </a:pPr>
              <a:r>
                <a:rPr lang="en-US" b="true" sz="2400" spc="48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teaches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4556087" y="359639"/>
              <a:ext cx="746150" cy="5189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59"/>
                </a:lnSpc>
              </a:pPr>
              <a:r>
                <a:rPr lang="en-US" b="true" sz="2400" spc="48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the</a:t>
              </a: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7087018">
            <a:off x="11444872" y="5407808"/>
            <a:ext cx="1039073" cy="1607849"/>
          </a:xfrm>
          <a:custGeom>
            <a:avLst/>
            <a:gdLst/>
            <a:ahLst/>
            <a:cxnLst/>
            <a:rect r="r" b="b" t="t" l="l"/>
            <a:pathLst>
              <a:path h="1607849" w="1039073">
                <a:moveTo>
                  <a:pt x="0" y="0"/>
                </a:moveTo>
                <a:lnTo>
                  <a:pt x="1039073" y="0"/>
                </a:lnTo>
                <a:lnTo>
                  <a:pt x="1039073" y="1607849"/>
                </a:lnTo>
                <a:lnTo>
                  <a:pt x="0" y="160784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953839" y="401071"/>
            <a:ext cx="13198831" cy="1193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Sequence-to-sequence models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819794" y="7277628"/>
            <a:ext cx="932688" cy="351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9"/>
              </a:lnSpc>
            </a:pPr>
            <a:r>
              <a:rPr lang="en-US" sz="2400" spc="48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[...]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2680597" y="5806630"/>
            <a:ext cx="2238451" cy="1085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9"/>
              </a:lnSpc>
            </a:pPr>
            <a:r>
              <a:rPr lang="en-US" b="true" sz="2400" spc="48">
                <a:solidFill>
                  <a:srgbClr val="000000"/>
                </a:solidFill>
                <a:latin typeface="Comic Sans Bold"/>
                <a:ea typeface="Comic Sans Bold"/>
                <a:cs typeface="Comic Sans Bold"/>
                <a:sym typeface="Comic Sans Bold"/>
              </a:rPr>
              <a:t>The teacher teaches the student. 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2819794" y="4874260"/>
            <a:ext cx="2238451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Original text</a:t>
            </a:r>
            <a:r>
              <a:rPr lang="en-US" b="true" sz="2799">
                <a:solidFill>
                  <a:srgbClr val="000000"/>
                </a:solidFill>
                <a:latin typeface="Comic Sans Bold"/>
                <a:ea typeface="Comic Sans Bold"/>
                <a:cs typeface="Comic Sans Bold"/>
                <a:sym typeface="Comic Sans Bold"/>
              </a:rPr>
              <a:t> 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9453454" y="2119724"/>
            <a:ext cx="4470859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b="true" sz="2799">
                <a:solidFill>
                  <a:srgbClr val="000000"/>
                </a:solidFill>
                <a:latin typeface="Comic Sans Bold"/>
                <a:ea typeface="Comic Sans Bold"/>
                <a:cs typeface="Comic Sans Bold"/>
                <a:sym typeface="Comic Sans Bold"/>
              </a:rPr>
              <a:t>Span Corruption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6981902" y="8672512"/>
            <a:ext cx="6548254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Objective: Reconstruct span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2918303" y="5960113"/>
            <a:ext cx="1949625" cy="824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FF0000"/>
                </a:solidFill>
                <a:latin typeface="More Sugar"/>
                <a:ea typeface="More Sugar"/>
                <a:cs typeface="More Sugar"/>
                <a:sym typeface="More Sugar"/>
              </a:rPr>
              <a:t>Sentinel token</a:t>
            </a:r>
          </a:p>
        </p:txBody>
      </p:sp>
    </p:spTree>
  </p:cSld>
  <p:clrMapOvr>
    <a:masterClrMapping/>
  </p:clrMapOvr>
</p:sld>
</file>

<file path=ppt/slides/slide10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DB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29615" y="189252"/>
            <a:ext cx="14875451" cy="1193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Sequence-to-sequence models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028700" y="3060645"/>
            <a:ext cx="8072437" cy="5770245"/>
            <a:chOff x="0" y="0"/>
            <a:chExt cx="10763249" cy="7693660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-66675"/>
              <a:ext cx="8074839" cy="8718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520"/>
                </a:lnSpc>
              </a:pPr>
              <a:r>
                <a:rPr lang="en-US" sz="4000">
                  <a:solidFill>
                    <a:srgbClr val="000000"/>
                  </a:solidFill>
                  <a:latin typeface="Comic Sans"/>
                  <a:ea typeface="Comic Sans"/>
                  <a:cs typeface="Comic Sans"/>
                  <a:sym typeface="Comic Sans"/>
                </a:rPr>
                <a:t>Good use cases: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1155522" y="1221105"/>
              <a:ext cx="9607727" cy="27260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519"/>
                </a:lnSpc>
              </a:pPr>
              <a:r>
                <a:rPr lang="en-US" sz="3999">
                  <a:solidFill>
                    <a:srgbClr val="000000"/>
                  </a:solidFill>
                  <a:latin typeface="Comic Sans"/>
                  <a:ea typeface="Comic Sans"/>
                  <a:cs typeface="Comic Sans"/>
                  <a:sym typeface="Comic Sans"/>
                </a:rPr>
                <a:t>●</a:t>
              </a:r>
              <a:r>
                <a:rPr lang="en-US" sz="3999">
                  <a:solidFill>
                    <a:srgbClr val="000000"/>
                  </a:solidFill>
                  <a:latin typeface="Comic Sans"/>
                  <a:ea typeface="Comic Sans"/>
                  <a:cs typeface="Comic Sans"/>
                  <a:sym typeface="Comic Sans"/>
                </a:rPr>
                <a:t> </a:t>
              </a:r>
              <a:r>
                <a:rPr lang="en-US" sz="3999">
                  <a:solidFill>
                    <a:srgbClr val="000000"/>
                  </a:solidFill>
                  <a:latin typeface="Comic Sans"/>
                  <a:ea typeface="Comic Sans"/>
                  <a:cs typeface="Comic Sans"/>
                  <a:sym typeface="Comic Sans"/>
                </a:rPr>
                <a:t>Translation </a:t>
              </a:r>
            </a:p>
            <a:p>
              <a:pPr algn="l">
                <a:lnSpc>
                  <a:spcPts val="5520"/>
                </a:lnSpc>
              </a:pPr>
              <a:r>
                <a:rPr lang="en-US" sz="4000">
                  <a:solidFill>
                    <a:srgbClr val="000000"/>
                  </a:solidFill>
                  <a:latin typeface="Comic Sans"/>
                  <a:ea typeface="Comic Sans"/>
                  <a:cs typeface="Comic Sans"/>
                  <a:sym typeface="Comic Sans"/>
                </a:rPr>
                <a:t>●Text summarization ●Question answering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4606925"/>
              <a:ext cx="8074839" cy="8718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520"/>
                </a:lnSpc>
              </a:pPr>
              <a:r>
                <a:rPr lang="en-US" sz="4000">
                  <a:solidFill>
                    <a:srgbClr val="000000"/>
                  </a:solidFill>
                  <a:latin typeface="Comic Sans"/>
                  <a:ea typeface="Comic Sans"/>
                  <a:cs typeface="Comic Sans"/>
                  <a:sym typeface="Comic Sans"/>
                </a:rPr>
                <a:t>Example models: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1155522" y="5894705"/>
              <a:ext cx="4421410" cy="17989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519"/>
                </a:lnSpc>
              </a:pPr>
              <a:r>
                <a:rPr lang="en-US" sz="3999">
                  <a:solidFill>
                    <a:srgbClr val="000000"/>
                  </a:solidFill>
                  <a:latin typeface="Comic Sans"/>
                  <a:ea typeface="Comic Sans"/>
                  <a:cs typeface="Comic Sans"/>
                  <a:sym typeface="Comic Sans"/>
                </a:rPr>
                <a:t>●T5 </a:t>
              </a:r>
            </a:p>
            <a:p>
              <a:pPr algn="l">
                <a:lnSpc>
                  <a:spcPts val="5520"/>
                </a:lnSpc>
              </a:pPr>
              <a:r>
                <a:rPr lang="en-US" sz="4000">
                  <a:solidFill>
                    <a:srgbClr val="000000"/>
                  </a:solidFill>
                  <a:latin typeface="Comic Sans"/>
                  <a:ea typeface="Comic Sans"/>
                  <a:cs typeface="Comic Sans"/>
                  <a:sym typeface="Comic Sans"/>
                </a:rPr>
                <a:t>●</a:t>
              </a:r>
              <a:r>
                <a:rPr lang="en-US" sz="4000">
                  <a:solidFill>
                    <a:srgbClr val="000000"/>
                  </a:solidFill>
                  <a:latin typeface="Comic Sans"/>
                  <a:ea typeface="Comic Sans"/>
                  <a:cs typeface="Comic Sans"/>
                  <a:sym typeface="Comic Sans"/>
                </a:rPr>
                <a:t> </a:t>
              </a:r>
              <a:r>
                <a:rPr lang="en-US" sz="4000">
                  <a:solidFill>
                    <a:srgbClr val="000000"/>
                  </a:solidFill>
                  <a:latin typeface="Comic Sans"/>
                  <a:ea typeface="Comic Sans"/>
                  <a:cs typeface="Comic Sans"/>
                  <a:sym typeface="Comic Sans"/>
                </a:rPr>
                <a:t>BART</a:t>
              </a: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-5285051" y="1337240"/>
            <a:ext cx="23342024" cy="9217053"/>
          </a:xfrm>
          <a:custGeom>
            <a:avLst/>
            <a:gdLst/>
            <a:ahLst/>
            <a:cxnLst/>
            <a:rect r="r" b="b" t="t" l="l"/>
            <a:pathLst>
              <a:path h="9217053" w="23342024">
                <a:moveTo>
                  <a:pt x="0" y="0"/>
                </a:moveTo>
                <a:lnTo>
                  <a:pt x="23342024" y="0"/>
                </a:lnTo>
                <a:lnTo>
                  <a:pt x="23342024" y="9217054"/>
                </a:lnTo>
                <a:lnTo>
                  <a:pt x="0" y="92170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DB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055370" y="2290353"/>
            <a:ext cx="16477602" cy="7390238"/>
          </a:xfrm>
          <a:custGeom>
            <a:avLst/>
            <a:gdLst/>
            <a:ahLst/>
            <a:cxnLst/>
            <a:rect r="r" b="b" t="t" l="l"/>
            <a:pathLst>
              <a:path h="7390238" w="16477602">
                <a:moveTo>
                  <a:pt x="0" y="0"/>
                </a:moveTo>
                <a:lnTo>
                  <a:pt x="16477603" y="0"/>
                </a:lnTo>
                <a:lnTo>
                  <a:pt x="16477603" y="7390238"/>
                </a:lnTo>
                <a:lnTo>
                  <a:pt x="0" y="73902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30435" y="5143500"/>
            <a:ext cx="1746504" cy="1683944"/>
          </a:xfrm>
          <a:custGeom>
            <a:avLst/>
            <a:gdLst/>
            <a:ahLst/>
            <a:cxnLst/>
            <a:rect r="r" b="b" t="t" l="l"/>
            <a:pathLst>
              <a:path h="1683944" w="1746504">
                <a:moveTo>
                  <a:pt x="0" y="0"/>
                </a:moveTo>
                <a:lnTo>
                  <a:pt x="1746504" y="0"/>
                </a:lnTo>
                <a:lnTo>
                  <a:pt x="1746504" y="1683944"/>
                </a:lnTo>
                <a:lnTo>
                  <a:pt x="0" y="168394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857" r="0" b="-1857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4946333"/>
            <a:ext cx="1683944" cy="1683944"/>
          </a:xfrm>
          <a:custGeom>
            <a:avLst/>
            <a:gdLst/>
            <a:ahLst/>
            <a:cxnLst/>
            <a:rect r="r" b="b" t="t" l="l"/>
            <a:pathLst>
              <a:path h="1683944" w="1683944">
                <a:moveTo>
                  <a:pt x="0" y="0"/>
                </a:moveTo>
                <a:lnTo>
                  <a:pt x="1683944" y="0"/>
                </a:lnTo>
                <a:lnTo>
                  <a:pt x="1683944" y="1683943"/>
                </a:lnTo>
                <a:lnTo>
                  <a:pt x="0" y="168394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707091" y="5245379"/>
            <a:ext cx="2238451" cy="1085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9"/>
              </a:lnSpc>
            </a:pPr>
            <a:r>
              <a:rPr lang="en-US" b="true" sz="2400" spc="48">
                <a:solidFill>
                  <a:srgbClr val="000000"/>
                </a:solidFill>
                <a:latin typeface="Comic Sans Bold"/>
                <a:ea typeface="Comic Sans Bold"/>
                <a:cs typeface="Comic Sans Bold"/>
                <a:sym typeface="Comic Sans Bold"/>
              </a:rPr>
              <a:t>The teacher teaches the student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845379" y="2487720"/>
            <a:ext cx="3399158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b="true" sz="2799">
                <a:solidFill>
                  <a:srgbClr val="4A86E8"/>
                </a:solidFill>
                <a:latin typeface="Comic Sans Bold"/>
                <a:ea typeface="Comic Sans Bold"/>
                <a:cs typeface="Comic Sans Bold"/>
                <a:sym typeface="Comic Sans Bold"/>
              </a:rPr>
              <a:t>Autoencoding:</a:t>
            </a:r>
            <a:r>
              <a:rPr lang="en-US" sz="2799">
                <a:solidFill>
                  <a:srgbClr val="4A86E8"/>
                </a:solidFill>
                <a:latin typeface="Comic Sans"/>
                <a:ea typeface="Comic Sans"/>
                <a:cs typeface="Comic Sans"/>
                <a:sym typeface="Comic Sans"/>
              </a:rPr>
              <a:t> </a:t>
            </a:r>
            <a:r>
              <a:rPr lang="en-US" sz="2799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MLM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845379" y="5380501"/>
            <a:ext cx="4181930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b="true" sz="2799">
                <a:solidFill>
                  <a:srgbClr val="4A86E8"/>
                </a:solidFill>
                <a:latin typeface="Comic Sans Bold"/>
                <a:ea typeface="Comic Sans Bold"/>
                <a:cs typeface="Comic Sans Bold"/>
                <a:sym typeface="Comic Sans Bold"/>
              </a:rPr>
              <a:t>Autoregressive:</a:t>
            </a:r>
            <a:r>
              <a:rPr lang="en-US" sz="2799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 </a:t>
            </a:r>
            <a:r>
              <a:rPr lang="en-US" sz="2799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CLM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845379" y="7552201"/>
            <a:ext cx="5437319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b="true" sz="2799">
                <a:solidFill>
                  <a:srgbClr val="4A86E8"/>
                </a:solidFill>
                <a:latin typeface="Comic Sans Bold"/>
                <a:ea typeface="Comic Sans Bold"/>
                <a:cs typeface="Comic Sans Bold"/>
                <a:sym typeface="Comic Sans Bold"/>
              </a:rPr>
              <a:t>Seq-to-Seq:</a:t>
            </a:r>
            <a:r>
              <a:rPr lang="en-US" sz="2799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Span corruption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591298" y="3643798"/>
            <a:ext cx="706565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LLM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591298" y="6083313"/>
            <a:ext cx="706565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LLM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591298" y="8522818"/>
            <a:ext cx="706565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LLM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5498604" y="2460031"/>
            <a:ext cx="1800748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Target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893628" y="6512538"/>
            <a:ext cx="932688" cy="361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9"/>
              </a:lnSpc>
            </a:pPr>
            <a:r>
              <a:rPr lang="en-US" sz="2400" spc="48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[...]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182622" y="3459042"/>
            <a:ext cx="2238785" cy="1085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9"/>
              </a:lnSpc>
            </a:pPr>
            <a:r>
              <a:rPr lang="en-US" sz="2400" spc="48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The teacher</a:t>
            </a:r>
            <a:r>
              <a:rPr lang="en-US" b="true" sz="2400" spc="48">
                <a:solidFill>
                  <a:srgbClr val="000000"/>
                </a:solidFill>
                <a:latin typeface="Comic Sans Bold"/>
                <a:ea typeface="Comic Sans Bold"/>
                <a:cs typeface="Comic Sans Bold"/>
                <a:sym typeface="Comic Sans Bold"/>
              </a:rPr>
              <a:t> &lt;MASK&gt; </a:t>
            </a:r>
            <a:r>
              <a:rPr lang="en-US" sz="2400" spc="48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the student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269728" y="8534400"/>
            <a:ext cx="2238785" cy="723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9"/>
              </a:lnSpc>
            </a:pPr>
            <a:r>
              <a:rPr lang="en-US" sz="2400" spc="48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The teacher</a:t>
            </a:r>
            <a:r>
              <a:rPr lang="en-US" b="true" sz="2400" spc="48">
                <a:solidFill>
                  <a:srgbClr val="000000"/>
                </a:solidFill>
                <a:latin typeface="Comic Sans Bold"/>
                <a:ea typeface="Comic Sans Bold"/>
                <a:cs typeface="Comic Sans Bold"/>
                <a:sym typeface="Comic Sans Bold"/>
              </a:rPr>
              <a:t> &lt;X&gt; </a:t>
            </a:r>
            <a:r>
              <a:rPr lang="en-US" sz="2400" spc="48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student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182622" y="6200775"/>
            <a:ext cx="2425322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spc="48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The teacher</a:t>
            </a:r>
            <a:r>
              <a:rPr lang="en-US" b="true" sz="2400" spc="48">
                <a:solidFill>
                  <a:srgbClr val="000000"/>
                </a:solidFill>
                <a:latin typeface="Comic Sans Bold"/>
                <a:ea typeface="Comic Sans Bold"/>
                <a:cs typeface="Comic Sans Bold"/>
                <a:sym typeface="Comic Sans Bold"/>
              </a:rPr>
              <a:t> ?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4802622" y="3459042"/>
            <a:ext cx="2238785" cy="1085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79"/>
              </a:lnSpc>
            </a:pPr>
            <a:r>
              <a:rPr lang="en-US" sz="2400" spc="48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The teacher</a:t>
            </a:r>
            <a:r>
              <a:rPr lang="en-US" b="true" sz="2400" spc="48">
                <a:solidFill>
                  <a:srgbClr val="000000"/>
                </a:solidFill>
                <a:latin typeface="Comic Sans Bold"/>
                <a:ea typeface="Comic Sans Bold"/>
                <a:cs typeface="Comic Sans Bold"/>
                <a:sym typeface="Comic Sans Bold"/>
              </a:rPr>
              <a:t> teaches </a:t>
            </a:r>
            <a:r>
              <a:rPr lang="en-US" sz="2400" spc="48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the student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4802622" y="6068997"/>
            <a:ext cx="2238785" cy="723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9"/>
              </a:lnSpc>
            </a:pPr>
            <a:r>
              <a:rPr lang="en-US" sz="2400" spc="48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The teacher</a:t>
            </a:r>
            <a:r>
              <a:rPr lang="en-US" b="true" sz="2400" spc="48">
                <a:solidFill>
                  <a:srgbClr val="000000"/>
                </a:solidFill>
                <a:latin typeface="Comic Sans Bold"/>
                <a:ea typeface="Comic Sans Bold"/>
                <a:cs typeface="Comic Sans Bold"/>
                <a:sym typeface="Comic Sans Bold"/>
              </a:rPr>
              <a:t> teaches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4889728" y="8689553"/>
            <a:ext cx="2798064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b="true" sz="2400" spc="48">
                <a:solidFill>
                  <a:srgbClr val="000000"/>
                </a:solidFill>
                <a:latin typeface="Comic Sans Bold"/>
                <a:ea typeface="Comic Sans Bold"/>
                <a:cs typeface="Comic Sans Bold"/>
                <a:sym typeface="Comic Sans Bold"/>
              </a:rPr>
              <a:t>&lt;X&gt; teaches the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1976354" y="2655437"/>
            <a:ext cx="2330006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b="true" sz="2600">
                <a:solidFill>
                  <a:srgbClr val="4A86E8"/>
                </a:solidFill>
                <a:latin typeface="Comic Sans Bold"/>
                <a:ea typeface="Comic Sans Bold"/>
                <a:cs typeface="Comic Sans Bold"/>
                <a:sym typeface="Comic Sans Bold"/>
              </a:rPr>
              <a:t>Encoder-only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1953084" y="5094942"/>
            <a:ext cx="2849537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b="true" sz="2600">
                <a:solidFill>
                  <a:srgbClr val="4A86E8"/>
                </a:solidFill>
                <a:latin typeface="Comic Sans Bold"/>
                <a:ea typeface="Comic Sans Bold"/>
                <a:cs typeface="Comic Sans Bold"/>
                <a:sym typeface="Comic Sans Bold"/>
              </a:rPr>
              <a:t>Decoder-only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1953084" y="7552201"/>
            <a:ext cx="3154994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b="true" sz="2600">
                <a:solidFill>
                  <a:srgbClr val="4A86E8"/>
                </a:solidFill>
                <a:latin typeface="Comic Sans Bold"/>
                <a:ea typeface="Comic Sans Bold"/>
                <a:cs typeface="Comic Sans Bold"/>
                <a:sym typeface="Comic Sans Bold"/>
              </a:rPr>
              <a:t>Encoder-Decoder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2712644" y="4063562"/>
            <a:ext cx="2238451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Original text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877187" y="322448"/>
            <a:ext cx="16164219" cy="2432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Model architectures and pre-training objectives</a:t>
            </a:r>
          </a:p>
        </p:txBody>
      </p:sp>
    </p:spTree>
  </p:cSld>
  <p:clrMapOvr>
    <a:masterClrMapping/>
  </p:clrMapOvr>
</p:sld>
</file>

<file path=ppt/slides/slide103.xml><?xml version="1.0" encoding="utf-8"?>
<p:sld xmlns:p="http://schemas.openxmlformats.org/presentationml/2006/main" xmlns:a="http://schemas.openxmlformats.org/drawingml/2006/main">
  <p:cSld>
    <p:bg>
      <p:bgPr>
        <a:solidFill>
          <a:srgbClr val="F1DB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006853" y="-3088615"/>
            <a:ext cx="16123072" cy="15857509"/>
            <a:chOff x="0" y="0"/>
            <a:chExt cx="826412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26412" cy="812800"/>
            </a:xfrm>
            <a:custGeom>
              <a:avLst/>
              <a:gdLst/>
              <a:ahLst/>
              <a:cxnLst/>
              <a:rect r="r" b="b" t="t" l="l"/>
              <a:pathLst>
                <a:path h="812800" w="826412">
                  <a:moveTo>
                    <a:pt x="413206" y="0"/>
                  </a:moveTo>
                  <a:cubicBezTo>
                    <a:pt x="184999" y="0"/>
                    <a:pt x="0" y="181951"/>
                    <a:pt x="0" y="406400"/>
                  </a:cubicBezTo>
                  <a:cubicBezTo>
                    <a:pt x="0" y="630849"/>
                    <a:pt x="184999" y="812800"/>
                    <a:pt x="413206" y="812800"/>
                  </a:cubicBezTo>
                  <a:cubicBezTo>
                    <a:pt x="641413" y="812800"/>
                    <a:pt x="826412" y="630849"/>
                    <a:pt x="826412" y="406400"/>
                  </a:cubicBezTo>
                  <a:cubicBezTo>
                    <a:pt x="826412" y="181951"/>
                    <a:pt x="641413" y="0"/>
                    <a:pt x="413206" y="0"/>
                  </a:cubicBezTo>
                  <a:close/>
                </a:path>
              </a:pathLst>
            </a:custGeom>
            <a:solidFill>
              <a:srgbClr val="674EA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7476" y="28575"/>
              <a:ext cx="67146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429335" y="3602822"/>
            <a:ext cx="2474634" cy="2474634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495F1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144376" y="490220"/>
            <a:ext cx="16282873" cy="962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839"/>
              </a:lnSpc>
            </a:pPr>
            <a:r>
              <a:rPr lang="en-US" sz="5599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The significance of scale: task ability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283807" y="4493844"/>
            <a:ext cx="1179096" cy="6496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24"/>
              </a:lnSpc>
            </a:pPr>
            <a:r>
              <a:rPr lang="en-US" sz="2200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BERT* 110M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599308" y="7352135"/>
            <a:ext cx="1727190" cy="838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BLOOM 176B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71753" y="9100306"/>
            <a:ext cx="1715163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200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*Bert-base</a:t>
            </a:r>
          </a:p>
        </p:txBody>
      </p:sp>
      <p:sp>
        <p:nvSpPr>
          <p:cNvPr name="AutoShape 12" id="12"/>
          <p:cNvSpPr/>
          <p:nvPr/>
        </p:nvSpPr>
        <p:spPr>
          <a:xfrm>
            <a:off x="4326498" y="7752185"/>
            <a:ext cx="1896982" cy="0"/>
          </a:xfrm>
          <a:prstGeom prst="line">
            <a:avLst/>
          </a:prstGeom>
          <a:ln cap="flat" w="123825">
            <a:solidFill>
              <a:srgbClr val="FFFFFF"/>
            </a:solidFill>
            <a:prstDash val="solid"/>
            <a:headEnd type="none" len="sm" w="sm"/>
            <a:tailEnd type="triangle" len="med" w="lg"/>
          </a:ln>
        </p:spPr>
      </p:sp>
    </p:spTree>
  </p:cSld>
  <p:clrMapOvr>
    <a:masterClrMapping/>
  </p:clrMapOvr>
</p:sld>
</file>

<file path=ppt/slides/slide10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DB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09597" y="189252"/>
            <a:ext cx="11347199" cy="1145400"/>
          </a:xfrm>
          <a:custGeom>
            <a:avLst/>
            <a:gdLst/>
            <a:ahLst/>
            <a:cxnLst/>
            <a:rect r="r" b="b" t="t" l="l"/>
            <a:pathLst>
              <a:path h="1145400" w="11347199">
                <a:moveTo>
                  <a:pt x="0" y="0"/>
                </a:moveTo>
                <a:lnTo>
                  <a:pt x="11347199" y="0"/>
                </a:lnTo>
                <a:lnTo>
                  <a:pt x="11347199" y="1145401"/>
                </a:lnTo>
                <a:lnTo>
                  <a:pt x="0" y="11454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37300" y="2225612"/>
            <a:ext cx="11185007" cy="4846587"/>
          </a:xfrm>
          <a:custGeom>
            <a:avLst/>
            <a:gdLst/>
            <a:ahLst/>
            <a:cxnLst/>
            <a:rect r="r" b="b" t="t" l="l"/>
            <a:pathLst>
              <a:path h="4846587" w="11185007">
                <a:moveTo>
                  <a:pt x="0" y="0"/>
                </a:moveTo>
                <a:lnTo>
                  <a:pt x="11185008" y="0"/>
                </a:lnTo>
                <a:lnTo>
                  <a:pt x="11185008" y="4846586"/>
                </a:lnTo>
                <a:lnTo>
                  <a:pt x="0" y="48465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36705" y="8311020"/>
            <a:ext cx="16172821" cy="899131"/>
          </a:xfrm>
          <a:custGeom>
            <a:avLst/>
            <a:gdLst/>
            <a:ahLst/>
            <a:cxnLst/>
            <a:rect r="r" b="b" t="t" l="l"/>
            <a:pathLst>
              <a:path h="899131" w="16172821">
                <a:moveTo>
                  <a:pt x="0" y="0"/>
                </a:moveTo>
                <a:lnTo>
                  <a:pt x="16172821" y="0"/>
                </a:lnTo>
                <a:lnTo>
                  <a:pt x="16172821" y="899131"/>
                </a:lnTo>
                <a:lnTo>
                  <a:pt x="0" y="89913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690572" y="195624"/>
            <a:ext cx="9630880" cy="1193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Model size vs. time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57659" y="8464382"/>
            <a:ext cx="841496" cy="490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4A86E8"/>
                </a:solidFill>
                <a:latin typeface="More Sugar"/>
                <a:ea typeface="More Sugar"/>
                <a:cs typeface="More Sugar"/>
                <a:sym typeface="More Sugar"/>
              </a:rPr>
              <a:t>2018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479956" y="8464382"/>
            <a:ext cx="841496" cy="490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4A86E8"/>
                </a:solidFill>
                <a:latin typeface="More Sugar"/>
                <a:ea typeface="More Sugar"/>
                <a:cs typeface="More Sugar"/>
                <a:sym typeface="More Sugar"/>
              </a:rPr>
              <a:t>2022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5531760" y="8464382"/>
            <a:ext cx="841496" cy="490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4A86E8"/>
                </a:solidFill>
                <a:latin typeface="More Sugar"/>
                <a:ea typeface="More Sugar"/>
                <a:cs typeface="More Sugar"/>
                <a:sym typeface="More Sugar"/>
              </a:rPr>
              <a:t>2023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53578" y="4294603"/>
            <a:ext cx="1875400" cy="1085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3600">
                <a:solidFill>
                  <a:srgbClr val="4A86E8"/>
                </a:solidFill>
                <a:latin typeface="Comic Sans"/>
                <a:ea typeface="Comic Sans"/>
                <a:cs typeface="Comic Sans"/>
                <a:sym typeface="Comic Sans"/>
              </a:rPr>
              <a:t>BERT-L 340M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508256" y="4585278"/>
            <a:ext cx="1735842" cy="1085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3600">
                <a:solidFill>
                  <a:srgbClr val="4A86E8"/>
                </a:solidFill>
                <a:latin typeface="Comic Sans"/>
                <a:ea typeface="Comic Sans"/>
                <a:cs typeface="Comic Sans"/>
                <a:sym typeface="Comic Sans"/>
              </a:rPr>
              <a:t>GPT-2 1.5B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106886" y="5115992"/>
            <a:ext cx="1735842" cy="1085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3600">
                <a:solidFill>
                  <a:srgbClr val="4A86E8"/>
                </a:solidFill>
                <a:latin typeface="Comic Sans"/>
                <a:ea typeface="Comic Sans"/>
                <a:cs typeface="Comic Sans"/>
                <a:sym typeface="Comic Sans"/>
              </a:rPr>
              <a:t>GPT-3 175B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742902" y="5685349"/>
            <a:ext cx="1178919" cy="1085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320"/>
              </a:lnSpc>
            </a:pPr>
            <a:r>
              <a:rPr lang="en-US" sz="3600">
                <a:solidFill>
                  <a:srgbClr val="4A86E8"/>
                </a:solidFill>
                <a:latin typeface="Comic Sans"/>
                <a:ea typeface="Comic Sans"/>
                <a:cs typeface="Comic Sans"/>
                <a:sym typeface="Comic Sans"/>
              </a:rPr>
              <a:t>PaLM 540B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362145" y="1583626"/>
            <a:ext cx="4647381" cy="1264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4000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Growth powered by: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014483" y="3197657"/>
            <a:ext cx="5925855" cy="3817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63599" indent="-431800" lvl="1">
              <a:lnSpc>
                <a:spcPts val="503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Introduction of</a:t>
            </a:r>
            <a:r>
              <a:rPr lang="en-US" sz="3999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 transformer</a:t>
            </a:r>
          </a:p>
          <a:p>
            <a:pPr algn="l" marL="863599" indent="-431800" lvl="1">
              <a:lnSpc>
                <a:spcPts val="503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 Access to massive datasets</a:t>
            </a:r>
          </a:p>
          <a:p>
            <a:pPr algn="l" marL="863600" indent="-431800" lvl="1">
              <a:lnSpc>
                <a:spcPts val="5040"/>
              </a:lnSpc>
              <a:buFont typeface="Arial"/>
              <a:buChar char="•"/>
            </a:pPr>
            <a:r>
              <a:rPr lang="en-US" sz="4000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More powerful compute resources</a:t>
            </a:r>
          </a:p>
        </p:txBody>
      </p:sp>
    </p:spTree>
  </p:cSld>
  <p:clrMapOvr>
    <a:masterClrMapping/>
  </p:clrMapOvr>
</p:sld>
</file>

<file path=ppt/slides/slide10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DB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09597" y="189252"/>
            <a:ext cx="11347199" cy="1145400"/>
          </a:xfrm>
          <a:custGeom>
            <a:avLst/>
            <a:gdLst/>
            <a:ahLst/>
            <a:cxnLst/>
            <a:rect r="r" b="b" t="t" l="l"/>
            <a:pathLst>
              <a:path h="1145400" w="11347199">
                <a:moveTo>
                  <a:pt x="0" y="0"/>
                </a:moveTo>
                <a:lnTo>
                  <a:pt x="11347199" y="0"/>
                </a:lnTo>
                <a:lnTo>
                  <a:pt x="11347199" y="1145401"/>
                </a:lnTo>
                <a:lnTo>
                  <a:pt x="0" y="11454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37300" y="-63503"/>
            <a:ext cx="18388803" cy="7135692"/>
          </a:xfrm>
          <a:custGeom>
            <a:avLst/>
            <a:gdLst/>
            <a:ahLst/>
            <a:cxnLst/>
            <a:rect r="r" b="b" t="t" l="l"/>
            <a:pathLst>
              <a:path h="7135692" w="18388803">
                <a:moveTo>
                  <a:pt x="0" y="0"/>
                </a:moveTo>
                <a:lnTo>
                  <a:pt x="18388803" y="0"/>
                </a:lnTo>
                <a:lnTo>
                  <a:pt x="18388803" y="7135692"/>
                </a:lnTo>
                <a:lnTo>
                  <a:pt x="0" y="71356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39676" y="8293581"/>
            <a:ext cx="16172821" cy="899131"/>
          </a:xfrm>
          <a:custGeom>
            <a:avLst/>
            <a:gdLst/>
            <a:ahLst/>
            <a:cxnLst/>
            <a:rect r="r" b="b" t="t" l="l"/>
            <a:pathLst>
              <a:path h="899131" w="16172821">
                <a:moveTo>
                  <a:pt x="0" y="0"/>
                </a:moveTo>
                <a:lnTo>
                  <a:pt x="16172822" y="0"/>
                </a:lnTo>
                <a:lnTo>
                  <a:pt x="16172822" y="899131"/>
                </a:lnTo>
                <a:lnTo>
                  <a:pt x="0" y="89913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690572" y="195624"/>
            <a:ext cx="8466530" cy="1193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Model size vs. time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57659" y="8464382"/>
            <a:ext cx="841496" cy="490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4A86E8"/>
                </a:solidFill>
                <a:latin typeface="More Sugar"/>
                <a:ea typeface="More Sugar"/>
                <a:cs typeface="More Sugar"/>
                <a:sym typeface="More Sugar"/>
              </a:rPr>
              <a:t>2018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479956" y="8464382"/>
            <a:ext cx="841496" cy="490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4A86E8"/>
                </a:solidFill>
                <a:latin typeface="More Sugar"/>
                <a:ea typeface="More Sugar"/>
                <a:cs typeface="More Sugar"/>
                <a:sym typeface="More Sugar"/>
              </a:rPr>
              <a:t>2022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194332" y="2526525"/>
            <a:ext cx="1766458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b="true" sz="2799">
                <a:solidFill>
                  <a:srgbClr val="FF0000"/>
                </a:solidFill>
                <a:latin typeface="Comic Sans Bold"/>
                <a:ea typeface="Comic Sans Bold"/>
                <a:cs typeface="Comic Sans Bold"/>
                <a:sym typeface="Comic Sans Bold"/>
              </a:rPr>
              <a:t>increase?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5531760" y="8464382"/>
            <a:ext cx="841496" cy="490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4A86E8"/>
                </a:solidFill>
                <a:latin typeface="More Sugar"/>
                <a:ea typeface="More Sugar"/>
                <a:cs typeface="More Sugar"/>
                <a:sym typeface="More Sugar"/>
              </a:rPr>
              <a:t>2023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53578" y="4294603"/>
            <a:ext cx="1875400" cy="1085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3600">
                <a:solidFill>
                  <a:srgbClr val="4A86E8"/>
                </a:solidFill>
                <a:latin typeface="Comic Sans"/>
                <a:ea typeface="Comic Sans"/>
                <a:cs typeface="Comic Sans"/>
                <a:sym typeface="Comic Sans"/>
              </a:rPr>
              <a:t>BERT-L 340M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508256" y="4585278"/>
            <a:ext cx="1640884" cy="1085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3600">
                <a:solidFill>
                  <a:srgbClr val="4A86E8"/>
                </a:solidFill>
                <a:latin typeface="Comic Sans"/>
                <a:ea typeface="Comic Sans"/>
                <a:cs typeface="Comic Sans"/>
                <a:sym typeface="Comic Sans"/>
              </a:rPr>
              <a:t>GPT-2 1.5B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106886" y="5115992"/>
            <a:ext cx="1767495" cy="1085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3600">
                <a:solidFill>
                  <a:srgbClr val="4A86E8"/>
                </a:solidFill>
                <a:latin typeface="Comic Sans"/>
                <a:ea typeface="Comic Sans"/>
                <a:cs typeface="Comic Sans"/>
                <a:sym typeface="Comic Sans"/>
              </a:rPr>
              <a:t>GPT-3 175B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742902" y="5685349"/>
            <a:ext cx="1178919" cy="1085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320"/>
              </a:lnSpc>
            </a:pPr>
            <a:r>
              <a:rPr lang="en-US" sz="3600">
                <a:solidFill>
                  <a:srgbClr val="4A86E8"/>
                </a:solidFill>
                <a:latin typeface="Comic Sans"/>
                <a:ea typeface="Comic Sans"/>
                <a:cs typeface="Comic Sans"/>
                <a:sym typeface="Comic Sans"/>
              </a:rPr>
              <a:t>PaLM 540B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4547123" y="3811534"/>
            <a:ext cx="2252732" cy="613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>
                <a:solidFill>
                  <a:srgbClr val="4A86E8"/>
                </a:solidFill>
                <a:latin typeface="Comic Sans"/>
                <a:ea typeface="Comic Sans"/>
                <a:cs typeface="Comic Sans"/>
                <a:sym typeface="Comic Sans"/>
              </a:rPr>
              <a:t>Trillion(s)</a:t>
            </a:r>
          </a:p>
        </p:txBody>
      </p:sp>
    </p:spTree>
  </p:cSld>
  <p:clrMapOvr>
    <a:masterClrMapping/>
  </p:clrMapOvr>
</p:sld>
</file>

<file path=ppt/slides/slide10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DB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506901" y="7128453"/>
            <a:ext cx="1449000" cy="1448991"/>
          </a:xfrm>
          <a:custGeom>
            <a:avLst/>
            <a:gdLst/>
            <a:ahLst/>
            <a:cxnLst/>
            <a:rect r="r" b="b" t="t" l="l"/>
            <a:pathLst>
              <a:path h="1448991" w="1449000">
                <a:moveTo>
                  <a:pt x="0" y="0"/>
                </a:moveTo>
                <a:lnTo>
                  <a:pt x="1449000" y="0"/>
                </a:lnTo>
                <a:lnTo>
                  <a:pt x="1449000" y="1448990"/>
                </a:lnTo>
                <a:lnTo>
                  <a:pt x="0" y="14489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506901" y="7128453"/>
            <a:ext cx="1449000" cy="1448991"/>
          </a:xfrm>
          <a:custGeom>
            <a:avLst/>
            <a:gdLst/>
            <a:ahLst/>
            <a:cxnLst/>
            <a:rect r="r" b="b" t="t" l="l"/>
            <a:pathLst>
              <a:path h="1448991" w="1449000">
                <a:moveTo>
                  <a:pt x="0" y="0"/>
                </a:moveTo>
                <a:lnTo>
                  <a:pt x="1449000" y="0"/>
                </a:lnTo>
                <a:lnTo>
                  <a:pt x="1449000" y="1448990"/>
                </a:lnTo>
                <a:lnTo>
                  <a:pt x="0" y="144899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3900668" y="6118850"/>
            <a:ext cx="10486682" cy="876052"/>
            <a:chOff x="0" y="0"/>
            <a:chExt cx="10486682" cy="87604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0486644" cy="876046"/>
            </a:xfrm>
            <a:custGeom>
              <a:avLst/>
              <a:gdLst/>
              <a:ahLst/>
              <a:cxnLst/>
              <a:rect r="r" b="b" t="t" l="l"/>
              <a:pathLst>
                <a:path h="876046" w="10486644">
                  <a:moveTo>
                    <a:pt x="0" y="0"/>
                  </a:moveTo>
                  <a:lnTo>
                    <a:pt x="10486644" y="0"/>
                  </a:lnTo>
                  <a:lnTo>
                    <a:pt x="10486644" y="876046"/>
                  </a:lnTo>
                  <a:lnTo>
                    <a:pt x="0" y="87604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3900668" y="6118850"/>
            <a:ext cx="10486682" cy="876052"/>
          </a:xfrm>
          <a:custGeom>
            <a:avLst/>
            <a:gdLst/>
            <a:ahLst/>
            <a:cxnLst/>
            <a:rect r="r" b="b" t="t" l="l"/>
            <a:pathLst>
              <a:path h="876052" w="10486682">
                <a:moveTo>
                  <a:pt x="0" y="0"/>
                </a:moveTo>
                <a:lnTo>
                  <a:pt x="10486683" y="0"/>
                </a:lnTo>
                <a:lnTo>
                  <a:pt x="10486683" y="876053"/>
                </a:lnTo>
                <a:lnTo>
                  <a:pt x="0" y="87605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-1630" b="-8760"/>
            </a:stretch>
          </a:blipFill>
        </p:spPr>
      </p: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3891143" y="6109325"/>
            <a:ext cx="10505732" cy="895102"/>
            <a:chOff x="0" y="0"/>
            <a:chExt cx="10505732" cy="89509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0505821" cy="895223"/>
            </a:xfrm>
            <a:custGeom>
              <a:avLst/>
              <a:gdLst/>
              <a:ahLst/>
              <a:cxnLst/>
              <a:rect r="r" b="b" t="t" l="l"/>
              <a:pathLst>
                <a:path h="895223" w="10505821">
                  <a:moveTo>
                    <a:pt x="4826" y="0"/>
                  </a:moveTo>
                  <a:lnTo>
                    <a:pt x="10500995" y="0"/>
                  </a:lnTo>
                  <a:cubicBezTo>
                    <a:pt x="10503662" y="0"/>
                    <a:pt x="10505821" y="2159"/>
                    <a:pt x="10505821" y="4826"/>
                  </a:cubicBezTo>
                  <a:lnTo>
                    <a:pt x="10505821" y="890397"/>
                  </a:lnTo>
                  <a:cubicBezTo>
                    <a:pt x="10505821" y="893064"/>
                    <a:pt x="10503662" y="895223"/>
                    <a:pt x="10500995" y="895223"/>
                  </a:cubicBezTo>
                  <a:lnTo>
                    <a:pt x="4826" y="895223"/>
                  </a:lnTo>
                  <a:cubicBezTo>
                    <a:pt x="2159" y="895223"/>
                    <a:pt x="0" y="893064"/>
                    <a:pt x="0" y="890397"/>
                  </a:cubicBezTo>
                  <a:lnTo>
                    <a:pt x="0" y="4826"/>
                  </a:lnTo>
                  <a:cubicBezTo>
                    <a:pt x="0" y="2159"/>
                    <a:pt x="2159" y="0"/>
                    <a:pt x="4826" y="0"/>
                  </a:cubicBezTo>
                  <a:moveTo>
                    <a:pt x="4826" y="9525"/>
                  </a:moveTo>
                  <a:lnTo>
                    <a:pt x="4826" y="4826"/>
                  </a:lnTo>
                  <a:lnTo>
                    <a:pt x="9525" y="4826"/>
                  </a:lnTo>
                  <a:lnTo>
                    <a:pt x="9525" y="890397"/>
                  </a:lnTo>
                  <a:lnTo>
                    <a:pt x="4826" y="890397"/>
                  </a:lnTo>
                  <a:lnTo>
                    <a:pt x="4826" y="885571"/>
                  </a:lnTo>
                  <a:lnTo>
                    <a:pt x="10496296" y="890397"/>
                  </a:lnTo>
                  <a:lnTo>
                    <a:pt x="10496296" y="4826"/>
                  </a:lnTo>
                  <a:lnTo>
                    <a:pt x="10501122" y="4826"/>
                  </a:lnTo>
                  <a:lnTo>
                    <a:pt x="10501122" y="9525"/>
                  </a:lnTo>
                  <a:lnTo>
                    <a:pt x="4826" y="9525"/>
                  </a:lnTo>
                  <a:close/>
                </a:path>
              </a:pathLst>
            </a:custGeom>
            <a:solidFill>
              <a:srgbClr val="595959"/>
            </a:solidFill>
          </p:spPr>
        </p:sp>
      </p:grpSp>
      <p:sp>
        <p:nvSpPr>
          <p:cNvPr name="TextBox 9" id="9"/>
          <p:cNvSpPr txBox="true"/>
          <p:nvPr/>
        </p:nvSpPr>
        <p:spPr>
          <a:xfrm rot="0">
            <a:off x="3744187" y="1297806"/>
            <a:ext cx="10643163" cy="3152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Computational challenges</a:t>
            </a:r>
          </a:p>
        </p:txBody>
      </p:sp>
    </p:spTree>
  </p:cSld>
  <p:clrMapOvr>
    <a:masterClrMapping/>
  </p:clrMapOvr>
</p:sld>
</file>

<file path=ppt/slides/slide10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DB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48650" y="182899"/>
            <a:ext cx="17739350" cy="1145400"/>
          </a:xfrm>
          <a:custGeom>
            <a:avLst/>
            <a:gdLst/>
            <a:ahLst/>
            <a:cxnLst/>
            <a:rect r="r" b="b" t="t" l="l"/>
            <a:pathLst>
              <a:path h="1145400" w="17739350">
                <a:moveTo>
                  <a:pt x="0" y="0"/>
                </a:moveTo>
                <a:lnTo>
                  <a:pt x="17739350" y="0"/>
                </a:lnTo>
                <a:lnTo>
                  <a:pt x="17739350" y="1145400"/>
                </a:lnTo>
                <a:lnTo>
                  <a:pt x="0" y="1145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704138" y="4494790"/>
            <a:ext cx="4251322" cy="3813924"/>
          </a:xfrm>
          <a:custGeom>
            <a:avLst/>
            <a:gdLst/>
            <a:ahLst/>
            <a:cxnLst/>
            <a:rect r="r" b="b" t="t" l="l"/>
            <a:pathLst>
              <a:path h="3813924" w="4251322">
                <a:moveTo>
                  <a:pt x="0" y="0"/>
                </a:moveTo>
                <a:lnTo>
                  <a:pt x="4251322" y="0"/>
                </a:lnTo>
                <a:lnTo>
                  <a:pt x="4251322" y="3813925"/>
                </a:lnTo>
                <a:lnTo>
                  <a:pt x="0" y="38139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69098" y="895350"/>
            <a:ext cx="17474736" cy="2432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Approximate GPU RAM needed to store 1B parameters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44166" y="9653681"/>
            <a:ext cx="17599669" cy="290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80"/>
              </a:lnSpc>
            </a:pPr>
            <a:r>
              <a:rPr lang="en-US" sz="1700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Sources: </a:t>
            </a:r>
            <a:r>
              <a:rPr lang="en-US" sz="1700">
                <a:solidFill>
                  <a:srgbClr val="0097A7"/>
                </a:solidFill>
                <a:latin typeface="Comic Sans"/>
                <a:ea typeface="Comic Sans"/>
                <a:cs typeface="Comic Sans"/>
                <a:sym typeface="Comic Sans"/>
                <a:hlinkClick r:id="rId6" tooltip="https://huggingface.co/docs/transformers/v4.20.1/en/perf_train_gpu_one#anatomy-of-models-memory"/>
              </a:rPr>
              <a:t>https://huggingface.co/docs/transformers/v4.20.1/en/perf_train_gpu_one#anatomy-of-models-memory</a:t>
            </a:r>
            <a:r>
              <a:rPr lang="en-US" sz="1700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, </a:t>
            </a:r>
            <a:r>
              <a:rPr lang="en-US" sz="1700">
                <a:solidFill>
                  <a:srgbClr val="0097A7"/>
                </a:solidFill>
                <a:latin typeface="Comic Sans"/>
                <a:ea typeface="Comic Sans"/>
                <a:cs typeface="Comic Sans"/>
                <a:sym typeface="Comic Sans"/>
                <a:hlinkClick r:id="rId7" tooltip="https://github.com/facebookresearch/bitsandbytes"/>
              </a:rPr>
              <a:t>https://github.com/facebookresearch/bitsandbytes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75728" y="5069846"/>
            <a:ext cx="8542597" cy="12942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44"/>
              </a:lnSpc>
            </a:pPr>
            <a:r>
              <a:rPr lang="en-US" sz="3800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1 parameter = 4 bytes (32-bit ﬂoat) 1B parameters = 4 x 109 bytes = 4GB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758165" y="5529804"/>
            <a:ext cx="2143268" cy="12650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73"/>
              </a:lnSpc>
            </a:pPr>
            <a:r>
              <a:rPr lang="en-US" sz="2799">
                <a:solidFill>
                  <a:srgbClr val="FFFFFF"/>
                </a:solidFill>
                <a:latin typeface="More Sugar"/>
                <a:ea typeface="More Sugar"/>
                <a:cs typeface="More Sugar"/>
                <a:sym typeface="More Sugar"/>
              </a:rPr>
              <a:t>4GB @ 32-bit full precision</a:t>
            </a:r>
          </a:p>
        </p:txBody>
      </p:sp>
    </p:spTree>
  </p:cSld>
  <p:clrMapOvr>
    <a:masterClrMapping/>
  </p:clrMapOvr>
</p:sld>
</file>

<file path=ppt/slides/slide108.xml><?xml version="1.0" encoding="utf-8"?>
<p:sld xmlns:p="http://schemas.openxmlformats.org/presentationml/2006/main" xmlns:a="http://schemas.openxmlformats.org/drawingml/2006/main">
  <p:cSld>
    <p:bg>
      <p:bgPr>
        <a:solidFill>
          <a:srgbClr val="F1DB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689848" y="1882895"/>
          <a:ext cx="13767043" cy="7255898"/>
        </p:xfrm>
        <a:graphic>
          <a:graphicData uri="http://schemas.openxmlformats.org/drawingml/2006/table">
            <a:tbl>
              <a:tblPr/>
              <a:tblGrid>
                <a:gridCol w="6429035"/>
                <a:gridCol w="7338008"/>
              </a:tblGrid>
              <a:tr h="108200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674E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674E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674E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674E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74EA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479"/>
                        </a:lnSpc>
                        <a:defRPr/>
                      </a:pPr>
                      <a:r>
                        <a:rPr lang="en-US" sz="3199" b="true">
                          <a:solidFill>
                            <a:srgbClr val="FFFFFF"/>
                          </a:solidFill>
                          <a:latin typeface="Comic Sans Bold"/>
                          <a:ea typeface="Comic Sans Bold"/>
                          <a:cs typeface="Comic Sans Bold"/>
                          <a:sym typeface="Comic Sans Bold"/>
                        </a:rPr>
                        <a:t>Bytes per parameter</a:t>
                      </a:r>
                      <a:r>
                        <a:rPr lang="en-US" sz="3199" b="true">
                          <a:solidFill>
                            <a:srgbClr val="000000"/>
                          </a:solidFill>
                          <a:latin typeface="Comic Sans Bold"/>
                          <a:ea typeface="Comic Sans Bold"/>
                          <a:cs typeface="Comic Sans Bold"/>
                          <a:sym typeface="Comic Sans Bold"/>
                        </a:rPr>
                        <a:t>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674E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674E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674E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674E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74EA7"/>
                    </a:solidFill>
                  </a:tcPr>
                </a:tc>
              </a:tr>
              <a:tr h="1024555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 b="true">
                          <a:solidFill>
                            <a:srgbClr val="000000"/>
                          </a:solidFill>
                          <a:latin typeface="Comic Sans Bold"/>
                          <a:ea typeface="Comic Sans Bold"/>
                          <a:cs typeface="Comic Sans Bold"/>
                          <a:sym typeface="Comic Sans Bold"/>
                        </a:rPr>
                        <a:t>Model Parameters (Weights)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674E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674E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674E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674E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Comic Sans"/>
                          <a:ea typeface="Comic Sans"/>
                          <a:cs typeface="Comic Sans"/>
                          <a:sym typeface="Comic Sans"/>
                        </a:rPr>
                        <a:t>4 bytes per parameter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674E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674E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674E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674E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24555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 b="true">
                          <a:solidFill>
                            <a:srgbClr val="000000"/>
                          </a:solidFill>
                          <a:latin typeface="Comic Sans Bold"/>
                          <a:ea typeface="Comic Sans Bold"/>
                          <a:cs typeface="Comic Sans Bold"/>
                          <a:sym typeface="Comic Sans Bold"/>
                        </a:rPr>
                        <a:t>Adam optimizer (2 states)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674E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674E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674E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674E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Comic Sans"/>
                          <a:ea typeface="Comic Sans"/>
                          <a:cs typeface="Comic Sans"/>
                          <a:sym typeface="Comic Sans"/>
                        </a:rPr>
                        <a:t>+8 bytes per parameter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674E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674E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674E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674E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24555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 b="true">
                          <a:solidFill>
                            <a:srgbClr val="000000"/>
                          </a:solidFill>
                          <a:latin typeface="Comic Sans Bold"/>
                          <a:ea typeface="Comic Sans Bold"/>
                          <a:cs typeface="Comic Sans Bold"/>
                          <a:sym typeface="Comic Sans Bold"/>
                        </a:rPr>
                        <a:t>Gradients</a:t>
                      </a:r>
                      <a:r>
                        <a:rPr lang="en-US" sz="2499" b="true">
                          <a:solidFill>
                            <a:srgbClr val="000000"/>
                          </a:solidFill>
                          <a:latin typeface="Comic Sans Bold"/>
                          <a:ea typeface="Comic Sans Bold"/>
                          <a:cs typeface="Comic Sans Bold"/>
                          <a:sym typeface="Comic Sans Bold"/>
                        </a:rPr>
                        <a:t>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674E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674E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674E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674E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500"/>
                        </a:lnSpc>
                        <a:defRPr/>
                      </a:pPr>
                      <a:r>
                        <a:rPr lang="en-US" sz="2500">
                          <a:solidFill>
                            <a:srgbClr val="000000"/>
                          </a:solidFill>
                          <a:latin typeface="Comic Sans"/>
                          <a:ea typeface="Comic Sans"/>
                          <a:cs typeface="Comic Sans"/>
                          <a:sym typeface="Comic Sans"/>
                        </a:rPr>
                        <a:t>+4 bytes per parameter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674E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674E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674E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674E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78840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500"/>
                        </a:lnSpc>
                        <a:defRPr/>
                      </a:pPr>
                      <a:r>
                        <a:rPr lang="en-US" sz="2500" b="true">
                          <a:solidFill>
                            <a:srgbClr val="000000"/>
                          </a:solidFill>
                          <a:latin typeface="Comic Sans Bold"/>
                          <a:ea typeface="Comic Sans Bold"/>
                          <a:cs typeface="Comic Sans Bold"/>
                          <a:sym typeface="Comic Sans Bold"/>
                        </a:rPr>
                        <a:t>Activations and temp memory (variable size)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674E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674E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674E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674E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Comic Sans"/>
                          <a:ea typeface="Comic Sans"/>
                          <a:cs typeface="Comic Sans"/>
                          <a:sym typeface="Comic Sans"/>
                        </a:rPr>
                        <a:t>+8 bytes per parameter (high-end estimate)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674E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674E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674E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674E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21387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 b="true">
                          <a:solidFill>
                            <a:srgbClr val="000000"/>
                          </a:solidFill>
                          <a:latin typeface="Comic Sans Bold"/>
                          <a:ea typeface="Comic Sans Bold"/>
                          <a:cs typeface="Comic Sans Bold"/>
                          <a:sym typeface="Comic Sans Bold"/>
                        </a:rPr>
                        <a:t>Total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674E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674E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674E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674E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b="true">
                          <a:solidFill>
                            <a:srgbClr val="000000"/>
                          </a:solidFill>
                          <a:latin typeface="Comic Sans Bold"/>
                          <a:ea typeface="Comic Sans Bold"/>
                          <a:cs typeface="Comic Sans Bold"/>
                          <a:sym typeface="Comic Sans Bold"/>
                        </a:rPr>
                        <a:t>=4 bytes per parameter +20 extra bytes per parameter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674E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674E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674E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674E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3" id="3"/>
          <p:cNvSpPr txBox="true"/>
          <p:nvPr/>
        </p:nvSpPr>
        <p:spPr>
          <a:xfrm rot="0">
            <a:off x="362831" y="420897"/>
            <a:ext cx="18138449" cy="979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80"/>
              </a:lnSpc>
            </a:pPr>
            <a:r>
              <a:rPr lang="en-US" sz="5700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Additional GPU RAM needed to train 1B parameters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62831" y="9600032"/>
            <a:ext cx="15964992" cy="2736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Sources: </a:t>
            </a:r>
            <a:r>
              <a:rPr lang="en-US" sz="1600">
                <a:solidFill>
                  <a:srgbClr val="0097A7"/>
                </a:solidFill>
                <a:latin typeface="Comic Sans"/>
                <a:ea typeface="Comic Sans"/>
                <a:cs typeface="Comic Sans"/>
                <a:sym typeface="Comic Sans"/>
              </a:rPr>
              <a:t>https://huggingface.co/docs/transformers/v4.20.1/en/perf_train_gpu_one#anatomy-of-models-memory, https://github.com/facebookresearch/bitsandbytes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5291633" y="5501320"/>
            <a:ext cx="2579970" cy="1266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4A86E8"/>
                </a:solidFill>
                <a:latin typeface="More Sugar"/>
                <a:ea typeface="More Sugar"/>
                <a:cs typeface="More Sugar"/>
                <a:sym typeface="More Sugar"/>
              </a:rPr>
              <a:t>~20 extra bytes per parameter </a:t>
            </a:r>
          </a:p>
        </p:txBody>
      </p:sp>
    </p:spTree>
  </p:cSld>
  <p:clrMapOvr>
    <a:masterClrMapping/>
  </p:clrMapOvr>
</p:sld>
</file>

<file path=ppt/slides/slide10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DB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20447" y="1776851"/>
            <a:ext cx="6873602" cy="738902"/>
          </a:xfrm>
          <a:custGeom>
            <a:avLst/>
            <a:gdLst/>
            <a:ahLst/>
            <a:cxnLst/>
            <a:rect r="r" b="b" t="t" l="l"/>
            <a:pathLst>
              <a:path h="738902" w="6873602">
                <a:moveTo>
                  <a:pt x="0" y="0"/>
                </a:moveTo>
                <a:lnTo>
                  <a:pt x="6873602" y="0"/>
                </a:lnTo>
                <a:lnTo>
                  <a:pt x="6873602" y="738902"/>
                </a:lnTo>
                <a:lnTo>
                  <a:pt x="0" y="7389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250549" y="6267450"/>
            <a:ext cx="3413398" cy="1262101"/>
          </a:xfrm>
          <a:custGeom>
            <a:avLst/>
            <a:gdLst/>
            <a:ahLst/>
            <a:cxnLst/>
            <a:rect r="r" b="b" t="t" l="l"/>
            <a:pathLst>
              <a:path h="1262101" w="3413398">
                <a:moveTo>
                  <a:pt x="0" y="0"/>
                </a:moveTo>
                <a:lnTo>
                  <a:pt x="3413398" y="0"/>
                </a:lnTo>
                <a:lnTo>
                  <a:pt x="3413398" y="1262101"/>
                </a:lnTo>
                <a:lnTo>
                  <a:pt x="0" y="126210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265781" y="5813401"/>
            <a:ext cx="1508122" cy="1508122"/>
          </a:xfrm>
          <a:custGeom>
            <a:avLst/>
            <a:gdLst/>
            <a:ahLst/>
            <a:cxnLst/>
            <a:rect r="r" b="b" t="t" l="l"/>
            <a:pathLst>
              <a:path h="1508122" w="1508122">
                <a:moveTo>
                  <a:pt x="0" y="0"/>
                </a:moveTo>
                <a:lnTo>
                  <a:pt x="1508122" y="0"/>
                </a:lnTo>
                <a:lnTo>
                  <a:pt x="1508122" y="1508122"/>
                </a:lnTo>
                <a:lnTo>
                  <a:pt x="0" y="150812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48650" y="182899"/>
            <a:ext cx="17739350" cy="1145400"/>
          </a:xfrm>
          <a:custGeom>
            <a:avLst/>
            <a:gdLst/>
            <a:ahLst/>
            <a:cxnLst/>
            <a:rect r="r" b="b" t="t" l="l"/>
            <a:pathLst>
              <a:path h="1145400" w="17739350">
                <a:moveTo>
                  <a:pt x="0" y="0"/>
                </a:moveTo>
                <a:lnTo>
                  <a:pt x="17739350" y="0"/>
                </a:lnTo>
                <a:lnTo>
                  <a:pt x="17739350" y="1145400"/>
                </a:lnTo>
                <a:lnTo>
                  <a:pt x="0" y="11454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113653" y="1776851"/>
            <a:ext cx="8276396" cy="738902"/>
          </a:xfrm>
          <a:custGeom>
            <a:avLst/>
            <a:gdLst/>
            <a:ahLst/>
            <a:cxnLst/>
            <a:rect r="r" b="b" t="t" l="l"/>
            <a:pathLst>
              <a:path h="738902" w="8276396">
                <a:moveTo>
                  <a:pt x="0" y="0"/>
                </a:moveTo>
                <a:lnTo>
                  <a:pt x="8276397" y="0"/>
                </a:lnTo>
                <a:lnTo>
                  <a:pt x="8276397" y="738902"/>
                </a:lnTo>
                <a:lnTo>
                  <a:pt x="0" y="73890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330177" y="3773443"/>
            <a:ext cx="6171629" cy="6171629"/>
          </a:xfrm>
          <a:custGeom>
            <a:avLst/>
            <a:gdLst/>
            <a:ahLst/>
            <a:cxnLst/>
            <a:rect r="r" b="b" t="t" l="l"/>
            <a:pathLst>
              <a:path h="6171629" w="6171629">
                <a:moveTo>
                  <a:pt x="0" y="0"/>
                </a:moveTo>
                <a:lnTo>
                  <a:pt x="6171628" y="0"/>
                </a:lnTo>
                <a:lnTo>
                  <a:pt x="6171628" y="6171629"/>
                </a:lnTo>
                <a:lnTo>
                  <a:pt x="0" y="617162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548650" y="294278"/>
            <a:ext cx="16841400" cy="2432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Approximate GPU RAM needed to train 1B-params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520447" y="3706768"/>
            <a:ext cx="6383779" cy="1251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Memory needed to store model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28764" y="2361838"/>
            <a:ext cx="6374454" cy="1251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Memory needed to train model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885614" y="7891501"/>
            <a:ext cx="2143268" cy="1257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59"/>
              </a:lnSpc>
            </a:pPr>
            <a:r>
              <a:rPr lang="en-US" b="true" sz="2799">
                <a:solidFill>
                  <a:srgbClr val="000000"/>
                </a:solidFill>
                <a:latin typeface="Comic Sans Bold"/>
                <a:ea typeface="Comic Sans Bold"/>
                <a:cs typeface="Comic Sans Bold"/>
                <a:sym typeface="Comic Sans Bold"/>
              </a:rPr>
              <a:t>4GB @ 32-bit full precision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137760" y="6693762"/>
            <a:ext cx="2353637" cy="12555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73"/>
              </a:lnSpc>
            </a:pPr>
            <a:r>
              <a:rPr lang="en-US" b="true" sz="2799">
                <a:solidFill>
                  <a:srgbClr val="FFFFFF"/>
                </a:solidFill>
                <a:latin typeface="Comic Sans Bold"/>
                <a:ea typeface="Comic Sans Bold"/>
                <a:cs typeface="Comic Sans Bold"/>
                <a:sym typeface="Comic Sans Bold"/>
              </a:rPr>
              <a:t>24GB @ 32-bit full precision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DB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206699" y="746801"/>
            <a:ext cx="9670332" cy="9335244"/>
            <a:chOff x="0" y="0"/>
            <a:chExt cx="12893775" cy="12446992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413013"/>
              <a:ext cx="12893775" cy="12033979"/>
              <a:chOff x="0" y="0"/>
              <a:chExt cx="2546919" cy="2377082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2546919" cy="2377082"/>
              </a:xfrm>
              <a:custGeom>
                <a:avLst/>
                <a:gdLst/>
                <a:ahLst/>
                <a:cxnLst/>
                <a:rect r="r" b="b" t="t" l="l"/>
                <a:pathLst>
                  <a:path h="2377082" w="2546919">
                    <a:moveTo>
                      <a:pt x="36071" y="0"/>
                    </a:moveTo>
                    <a:lnTo>
                      <a:pt x="2510848" y="0"/>
                    </a:lnTo>
                    <a:cubicBezTo>
                      <a:pt x="2520415" y="0"/>
                      <a:pt x="2529589" y="3800"/>
                      <a:pt x="2536354" y="10565"/>
                    </a:cubicBezTo>
                    <a:cubicBezTo>
                      <a:pt x="2543118" y="17329"/>
                      <a:pt x="2546919" y="26504"/>
                      <a:pt x="2546919" y="36071"/>
                    </a:cubicBezTo>
                    <a:lnTo>
                      <a:pt x="2546919" y="2341012"/>
                    </a:lnTo>
                    <a:cubicBezTo>
                      <a:pt x="2546919" y="2350578"/>
                      <a:pt x="2543118" y="2359753"/>
                      <a:pt x="2536354" y="2366517"/>
                    </a:cubicBezTo>
                    <a:cubicBezTo>
                      <a:pt x="2529589" y="2373282"/>
                      <a:pt x="2520415" y="2377082"/>
                      <a:pt x="2510848" y="2377082"/>
                    </a:cubicBezTo>
                    <a:lnTo>
                      <a:pt x="36071" y="2377082"/>
                    </a:lnTo>
                    <a:cubicBezTo>
                      <a:pt x="26504" y="2377082"/>
                      <a:pt x="17329" y="2373282"/>
                      <a:pt x="10565" y="2366517"/>
                    </a:cubicBezTo>
                    <a:cubicBezTo>
                      <a:pt x="3800" y="2359753"/>
                      <a:pt x="0" y="2350578"/>
                      <a:pt x="0" y="2341012"/>
                    </a:cubicBezTo>
                    <a:lnTo>
                      <a:pt x="0" y="36071"/>
                    </a:lnTo>
                    <a:cubicBezTo>
                      <a:pt x="0" y="26504"/>
                      <a:pt x="3800" y="17329"/>
                      <a:pt x="10565" y="10565"/>
                    </a:cubicBezTo>
                    <a:cubicBezTo>
                      <a:pt x="17329" y="3800"/>
                      <a:pt x="26504" y="0"/>
                      <a:pt x="36071" y="0"/>
                    </a:cubicBezTo>
                    <a:close/>
                  </a:path>
                </a:pathLst>
              </a:custGeom>
              <a:solidFill>
                <a:srgbClr val="351C75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57150"/>
                <a:ext cx="2546919" cy="2434232"/>
              </a:xfrm>
              <a:prstGeom prst="rect">
                <a:avLst/>
              </a:prstGeom>
            </p:spPr>
            <p:txBody>
              <a:bodyPr anchor="ctr" rtlCol="false" tIns="57503" lIns="57503" bIns="57503" rIns="57503"/>
              <a:lstStyle/>
              <a:p>
                <a:pPr algn="ctr">
                  <a:lnSpc>
                    <a:spcPts val="3359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339393" y="706667"/>
              <a:ext cx="12214989" cy="2033187"/>
              <a:chOff x="0" y="0"/>
              <a:chExt cx="2412837" cy="401617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2412837" cy="401617"/>
              </a:xfrm>
              <a:custGeom>
                <a:avLst/>
                <a:gdLst/>
                <a:ahLst/>
                <a:cxnLst/>
                <a:rect r="r" b="b" t="t" l="l"/>
                <a:pathLst>
                  <a:path h="401617" w="2412837">
                    <a:moveTo>
                      <a:pt x="38075" y="0"/>
                    </a:moveTo>
                    <a:lnTo>
                      <a:pt x="2374762" y="0"/>
                    </a:lnTo>
                    <a:cubicBezTo>
                      <a:pt x="2384860" y="0"/>
                      <a:pt x="2394545" y="4011"/>
                      <a:pt x="2401685" y="11152"/>
                    </a:cubicBezTo>
                    <a:cubicBezTo>
                      <a:pt x="2408826" y="18292"/>
                      <a:pt x="2412837" y="27977"/>
                      <a:pt x="2412837" y="38075"/>
                    </a:cubicBezTo>
                    <a:lnTo>
                      <a:pt x="2412837" y="363542"/>
                    </a:lnTo>
                    <a:cubicBezTo>
                      <a:pt x="2412837" y="373640"/>
                      <a:pt x="2408826" y="383325"/>
                      <a:pt x="2401685" y="390465"/>
                    </a:cubicBezTo>
                    <a:cubicBezTo>
                      <a:pt x="2394545" y="397606"/>
                      <a:pt x="2384860" y="401617"/>
                      <a:pt x="2374762" y="401617"/>
                    </a:cubicBezTo>
                    <a:lnTo>
                      <a:pt x="38075" y="401617"/>
                    </a:lnTo>
                    <a:cubicBezTo>
                      <a:pt x="17047" y="401617"/>
                      <a:pt x="0" y="384571"/>
                      <a:pt x="0" y="363542"/>
                    </a:cubicBezTo>
                    <a:lnTo>
                      <a:pt x="0" y="38075"/>
                    </a:lnTo>
                    <a:cubicBezTo>
                      <a:pt x="0" y="27977"/>
                      <a:pt x="4011" y="18292"/>
                      <a:pt x="11152" y="11152"/>
                    </a:cubicBezTo>
                    <a:cubicBezTo>
                      <a:pt x="18292" y="4011"/>
                      <a:pt x="27977" y="0"/>
                      <a:pt x="38075" y="0"/>
                    </a:cubicBezTo>
                    <a:close/>
                  </a:path>
                </a:pathLst>
              </a:custGeom>
              <a:solidFill>
                <a:srgbClr val="674EA7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95250"/>
                <a:ext cx="2412837" cy="496867"/>
              </a:xfrm>
              <a:prstGeom prst="rect">
                <a:avLst/>
              </a:prstGeom>
            </p:spPr>
            <p:txBody>
              <a:bodyPr anchor="ctr" rtlCol="false" tIns="57503" lIns="57503" bIns="57503" rIns="57503"/>
              <a:lstStyle/>
              <a:p>
                <a:pPr algn="ctr">
                  <a:lnSpc>
                    <a:spcPts val="6719"/>
                  </a:lnSpc>
                </a:pPr>
                <a:r>
                  <a:rPr lang="en-US" sz="4799">
                    <a:solidFill>
                      <a:srgbClr val="000000"/>
                    </a:solidFill>
                    <a:latin typeface="More Sugar"/>
                    <a:ea typeface="More Sugar"/>
                    <a:cs typeface="More Sugar"/>
                    <a:sym typeface="More Sugar"/>
                  </a:rPr>
                  <a:t>Chat Bot</a:t>
                </a:r>
              </a:p>
            </p:txBody>
          </p:sp>
        </p:grpSp>
        <p:sp>
          <p:nvSpPr>
            <p:cNvPr name="Freeform 9" id="9"/>
            <p:cNvSpPr/>
            <p:nvPr/>
          </p:nvSpPr>
          <p:spPr>
            <a:xfrm flipH="false" flipV="false" rot="0">
              <a:off x="339393" y="0"/>
              <a:ext cx="3446521" cy="3446521"/>
            </a:xfrm>
            <a:custGeom>
              <a:avLst/>
              <a:gdLst/>
              <a:ahLst/>
              <a:cxnLst/>
              <a:rect r="r" b="b" t="t" l="l"/>
              <a:pathLst>
                <a:path h="3446521" w="3446521">
                  <a:moveTo>
                    <a:pt x="0" y="0"/>
                  </a:moveTo>
                  <a:lnTo>
                    <a:pt x="3446522" y="0"/>
                  </a:lnTo>
                  <a:lnTo>
                    <a:pt x="3446522" y="3446521"/>
                  </a:lnTo>
                  <a:lnTo>
                    <a:pt x="0" y="34465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8947161">
              <a:off x="11133814" y="4565283"/>
              <a:ext cx="989813" cy="1610642"/>
            </a:xfrm>
            <a:custGeom>
              <a:avLst/>
              <a:gdLst/>
              <a:ahLst/>
              <a:cxnLst/>
              <a:rect r="r" b="b" t="t" l="l"/>
              <a:pathLst>
                <a:path h="1610642" w="989813">
                  <a:moveTo>
                    <a:pt x="0" y="0"/>
                  </a:moveTo>
                  <a:lnTo>
                    <a:pt x="989813" y="0"/>
                  </a:lnTo>
                  <a:lnTo>
                    <a:pt x="989813" y="1610642"/>
                  </a:lnTo>
                  <a:lnTo>
                    <a:pt x="0" y="16106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11" id="11"/>
            <p:cNvGrpSpPr/>
            <p:nvPr/>
          </p:nvGrpSpPr>
          <p:grpSpPr>
            <a:xfrm rot="0">
              <a:off x="3785915" y="3210453"/>
              <a:ext cx="8768467" cy="2160151"/>
              <a:chOff x="0" y="0"/>
              <a:chExt cx="1960576" cy="482997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1960576" cy="482997"/>
              </a:xfrm>
              <a:custGeom>
                <a:avLst/>
                <a:gdLst/>
                <a:ahLst/>
                <a:cxnLst/>
                <a:rect r="r" b="b" t="t" l="l"/>
                <a:pathLst>
                  <a:path h="482997" w="1960576">
                    <a:moveTo>
                      <a:pt x="97761" y="0"/>
                    </a:moveTo>
                    <a:lnTo>
                      <a:pt x="1862815" y="0"/>
                    </a:lnTo>
                    <a:cubicBezTo>
                      <a:pt x="1916807" y="0"/>
                      <a:pt x="1960576" y="43769"/>
                      <a:pt x="1960576" y="97761"/>
                    </a:cubicBezTo>
                    <a:lnTo>
                      <a:pt x="1960576" y="385236"/>
                    </a:lnTo>
                    <a:cubicBezTo>
                      <a:pt x="1960576" y="411164"/>
                      <a:pt x="1950277" y="436029"/>
                      <a:pt x="1931943" y="454363"/>
                    </a:cubicBezTo>
                    <a:cubicBezTo>
                      <a:pt x="1913609" y="472697"/>
                      <a:pt x="1888743" y="482997"/>
                      <a:pt x="1862815" y="482997"/>
                    </a:cubicBezTo>
                    <a:lnTo>
                      <a:pt x="97761" y="482997"/>
                    </a:lnTo>
                    <a:cubicBezTo>
                      <a:pt x="71833" y="482997"/>
                      <a:pt x="46967" y="472697"/>
                      <a:pt x="28634" y="454363"/>
                    </a:cubicBezTo>
                    <a:cubicBezTo>
                      <a:pt x="10300" y="436029"/>
                      <a:pt x="0" y="411164"/>
                      <a:pt x="0" y="385236"/>
                    </a:cubicBezTo>
                    <a:lnTo>
                      <a:pt x="0" y="97761"/>
                    </a:lnTo>
                    <a:cubicBezTo>
                      <a:pt x="0" y="71833"/>
                      <a:pt x="10300" y="46967"/>
                      <a:pt x="28634" y="28634"/>
                    </a:cubicBezTo>
                    <a:cubicBezTo>
                      <a:pt x="46967" y="10300"/>
                      <a:pt x="71833" y="0"/>
                      <a:pt x="97761" y="0"/>
                    </a:cubicBezTo>
                    <a:close/>
                  </a:path>
                </a:pathLst>
              </a:custGeom>
              <a:solidFill>
                <a:srgbClr val="DFFFF4"/>
              </a:solidFill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0" y="-95250"/>
                <a:ext cx="1960576" cy="57824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6719"/>
                  </a:lnSpc>
                </a:pPr>
              </a:p>
            </p:txBody>
          </p:sp>
        </p:grpSp>
        <p:grpSp>
          <p:nvGrpSpPr>
            <p:cNvPr name="Group 14" id="14"/>
            <p:cNvGrpSpPr/>
            <p:nvPr/>
          </p:nvGrpSpPr>
          <p:grpSpPr>
            <a:xfrm rot="0">
              <a:off x="11907303" y="6193067"/>
              <a:ext cx="647079" cy="647079"/>
              <a:chOff x="0" y="0"/>
              <a:chExt cx="812800" cy="812800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8F8F8"/>
              </a:solidFill>
              <a:ln w="95250" cap="sq">
                <a:solidFill>
                  <a:srgbClr val="C1E8F8"/>
                </a:solidFill>
                <a:prstDash val="solid"/>
                <a:miter/>
              </a:ln>
            </p:spPr>
          </p:sp>
          <p:sp>
            <p:nvSpPr>
              <p:cNvPr name="TextBox 16" id="16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57503" lIns="57503" bIns="57503" rIns="57503"/>
              <a:lstStyle/>
              <a:p>
                <a:pPr algn="ctr">
                  <a:lnSpc>
                    <a:spcPts val="3359"/>
                  </a:lnSpc>
                </a:pPr>
              </a:p>
            </p:txBody>
          </p:sp>
        </p:grpSp>
        <p:sp>
          <p:nvSpPr>
            <p:cNvPr name="TextBox 17" id="17"/>
            <p:cNvSpPr txBox="true"/>
            <p:nvPr/>
          </p:nvSpPr>
          <p:spPr>
            <a:xfrm rot="0">
              <a:off x="5111940" y="3677438"/>
              <a:ext cx="6786171" cy="14457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92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000000"/>
                  </a:solidFill>
                  <a:latin typeface="Comic Sans"/>
                  <a:ea typeface="Comic Sans"/>
                  <a:cs typeface="Comic Sans"/>
                  <a:sym typeface="Comic Sans"/>
                </a:rPr>
                <a:t>Who designed the street layout of Washington DC?</a:t>
              </a:r>
            </a:p>
            <a:p>
              <a:pPr algn="ctr">
                <a:lnSpc>
                  <a:spcPts val="2892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729615" y="1123948"/>
            <a:ext cx="5453024" cy="962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839"/>
              </a:lnSpc>
            </a:pPr>
            <a:r>
              <a:rPr lang="en-US" sz="5599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Generative AI</a:t>
            </a:r>
          </a:p>
        </p:txBody>
      </p:sp>
    </p:spTree>
  </p:cSld>
  <p:clrMapOvr>
    <a:masterClrMapping/>
  </p:clrMapOvr>
</p:sld>
</file>

<file path=ppt/slides/slide1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DB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48640" y="182880"/>
            <a:ext cx="17041197" cy="1145400"/>
          </a:xfrm>
          <a:custGeom>
            <a:avLst/>
            <a:gdLst/>
            <a:ahLst/>
            <a:cxnLst/>
            <a:rect r="r" b="b" t="t" l="l"/>
            <a:pathLst>
              <a:path h="1145400" w="17041197">
                <a:moveTo>
                  <a:pt x="0" y="0"/>
                </a:moveTo>
                <a:lnTo>
                  <a:pt x="17041197" y="0"/>
                </a:lnTo>
                <a:lnTo>
                  <a:pt x="17041197" y="1145400"/>
                </a:lnTo>
                <a:lnTo>
                  <a:pt x="0" y="1145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61268" y="365125"/>
            <a:ext cx="7480817" cy="1193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Quantization 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199912" y="3199648"/>
            <a:ext cx="7944088" cy="6058652"/>
            <a:chOff x="0" y="0"/>
            <a:chExt cx="10592118" cy="807820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0343731" cy="8078203"/>
            </a:xfrm>
            <a:custGeom>
              <a:avLst/>
              <a:gdLst/>
              <a:ahLst/>
              <a:cxnLst/>
              <a:rect r="r" b="b" t="t" l="l"/>
              <a:pathLst>
                <a:path h="8078203" w="10343731">
                  <a:moveTo>
                    <a:pt x="0" y="0"/>
                  </a:moveTo>
                  <a:lnTo>
                    <a:pt x="10343731" y="0"/>
                  </a:lnTo>
                  <a:lnTo>
                    <a:pt x="10343731" y="8078203"/>
                  </a:lnTo>
                  <a:lnTo>
                    <a:pt x="0" y="80782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6" id="6"/>
            <p:cNvSpPr txBox="true"/>
            <p:nvPr/>
          </p:nvSpPr>
          <p:spPr>
            <a:xfrm rot="0">
              <a:off x="198971" y="277089"/>
              <a:ext cx="2150682" cy="11176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59"/>
                </a:lnSpc>
              </a:pPr>
              <a:r>
                <a:rPr lang="en-US" b="true" sz="2799">
                  <a:solidFill>
                    <a:srgbClr val="4A86E8"/>
                  </a:solidFill>
                  <a:latin typeface="Comic Sans Bold"/>
                  <a:ea typeface="Comic Sans Bold"/>
                  <a:cs typeface="Comic Sans Bold"/>
                  <a:sym typeface="Comic Sans Bold"/>
                </a:rPr>
                <a:t>MIN -3e38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1593723" y="7201433"/>
              <a:ext cx="203124" cy="6227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19"/>
                </a:lnSpc>
              </a:pPr>
              <a:r>
                <a:rPr lang="en-US" b="true" sz="2799">
                  <a:solidFill>
                    <a:srgbClr val="FF00FF"/>
                  </a:solidFill>
                  <a:latin typeface="Comic Sans Bold"/>
                  <a:ea typeface="Comic Sans Bold"/>
                  <a:cs typeface="Comic Sans Bold"/>
                  <a:sym typeface="Comic Sans Bold"/>
                </a:rPr>
                <a:t>?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4977422" y="7094957"/>
              <a:ext cx="280492" cy="6227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19"/>
                </a:lnSpc>
              </a:pPr>
              <a:r>
                <a:rPr lang="en-US" sz="2799">
                  <a:solidFill>
                    <a:srgbClr val="000000"/>
                  </a:solidFill>
                  <a:latin typeface="Comic Sans"/>
                  <a:ea typeface="Comic Sans"/>
                  <a:cs typeface="Comic Sans"/>
                  <a:sym typeface="Comic Sans"/>
                </a:rPr>
                <a:t>0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4789691" y="114313"/>
              <a:ext cx="1296578" cy="6227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19"/>
                </a:lnSpc>
              </a:pPr>
              <a:r>
                <a:rPr lang="en-US" sz="2799">
                  <a:solidFill>
                    <a:srgbClr val="000000"/>
                  </a:solidFill>
                  <a:latin typeface="Comic Sans"/>
                  <a:ea typeface="Comic Sans"/>
                  <a:cs typeface="Comic Sans"/>
                  <a:sym typeface="Comic Sans"/>
                </a:rPr>
                <a:t>0.0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8436724" y="7201433"/>
              <a:ext cx="203124" cy="6227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19"/>
                </a:lnSpc>
              </a:pPr>
              <a:r>
                <a:rPr lang="en-US" b="true" sz="2799">
                  <a:solidFill>
                    <a:srgbClr val="FF00FF"/>
                  </a:solidFill>
                  <a:latin typeface="Comic Sans Bold"/>
                  <a:ea typeface="Comic Sans Bold"/>
                  <a:cs typeface="Comic Sans Bold"/>
                  <a:sym typeface="Comic Sans Bold"/>
                </a:rPr>
                <a:t>?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8975001" y="277089"/>
              <a:ext cx="1617116" cy="11176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59"/>
                </a:lnSpc>
              </a:pPr>
              <a:r>
                <a:rPr lang="en-US" b="true" sz="2799">
                  <a:solidFill>
                    <a:srgbClr val="4A86E8"/>
                  </a:solidFill>
                  <a:latin typeface="Comic Sans Bold"/>
                  <a:ea typeface="Comic Sans Bold"/>
                  <a:cs typeface="Comic Sans Bold"/>
                  <a:sym typeface="Comic Sans Bold"/>
                </a:rPr>
                <a:t>MAX +3e38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0010380" y="3523274"/>
            <a:ext cx="7248920" cy="4741539"/>
            <a:chOff x="0" y="0"/>
            <a:chExt cx="9665226" cy="6322052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-76200"/>
              <a:ext cx="7048155" cy="13309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199"/>
                </a:lnSpc>
              </a:pPr>
              <a:r>
                <a:rPr lang="en-US" b="true" sz="2799">
                  <a:solidFill>
                    <a:srgbClr val="4A86E8"/>
                  </a:solidFill>
                  <a:latin typeface="Comic Sans Bold"/>
                  <a:ea typeface="Comic Sans Bold"/>
                  <a:cs typeface="Comic Sans Bold"/>
                  <a:sym typeface="Comic Sans Bold"/>
                </a:rPr>
                <a:t>FP32 </a:t>
              </a:r>
            </a:p>
            <a:p>
              <a:pPr algn="l">
                <a:lnSpc>
                  <a:spcPts val="4199"/>
                </a:lnSpc>
              </a:pPr>
              <a:r>
                <a:rPr lang="en-US" sz="2799">
                  <a:solidFill>
                    <a:srgbClr val="000000"/>
                  </a:solidFill>
                  <a:latin typeface="Comic Sans"/>
                  <a:ea typeface="Comic Sans"/>
                  <a:cs typeface="Comic Sans"/>
                  <a:sym typeface="Comic Sans"/>
                </a:rPr>
                <a:t>32-bit ﬂoating point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1816657"/>
              <a:ext cx="5856877" cy="16103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6999"/>
                </a:lnSpc>
              </a:pPr>
              <a:r>
                <a:rPr lang="en-US" b="true" sz="2799">
                  <a:solidFill>
                    <a:srgbClr val="4A86E8"/>
                  </a:solidFill>
                  <a:latin typeface="Comic Sans Bold"/>
                  <a:ea typeface="Comic Sans Bold"/>
                  <a:cs typeface="Comic Sans Bold"/>
                  <a:sym typeface="Comic Sans Bold"/>
                </a:rPr>
                <a:t>Range:</a:t>
              </a:r>
            </a:p>
            <a:p>
              <a:pPr algn="l">
                <a:lnSpc>
                  <a:spcPts val="1399"/>
                </a:lnSpc>
              </a:pPr>
              <a:r>
                <a:rPr lang="en-US" sz="2799" spc="22">
                  <a:solidFill>
                    <a:srgbClr val="292929"/>
                  </a:solidFill>
                  <a:latin typeface="Comic Sans"/>
                  <a:ea typeface="Comic Sans"/>
                  <a:cs typeface="Comic Sans"/>
                  <a:sym typeface="Comic Sans"/>
                </a:rPr>
                <a:t>From </a:t>
              </a:r>
              <a:r>
                <a:rPr lang="en-US" b="true" sz="2799" spc="22">
                  <a:solidFill>
                    <a:srgbClr val="292929"/>
                  </a:solidFill>
                  <a:latin typeface="Comic Sans Bold"/>
                  <a:ea typeface="Comic Sans Bold"/>
                  <a:cs typeface="Comic Sans Bold"/>
                  <a:sym typeface="Comic Sans Bold"/>
                </a:rPr>
                <a:t>-3e38</a:t>
              </a:r>
              <a:r>
                <a:rPr lang="en-US" sz="2799" spc="22">
                  <a:solidFill>
                    <a:srgbClr val="292929"/>
                  </a:solidFill>
                  <a:latin typeface="Comic Sans"/>
                  <a:ea typeface="Comic Sans"/>
                  <a:cs typeface="Comic Sans"/>
                  <a:sym typeface="Comic Sans"/>
                </a:rPr>
                <a:t> to +</a:t>
              </a:r>
              <a:r>
                <a:rPr lang="en-US" b="true" sz="2799" spc="22">
                  <a:solidFill>
                    <a:srgbClr val="292929"/>
                  </a:solidFill>
                  <a:latin typeface="Comic Sans Bold"/>
                  <a:ea typeface="Comic Sans Bold"/>
                  <a:cs typeface="Comic Sans Bold"/>
                  <a:sym typeface="Comic Sans Bold"/>
                </a:rPr>
                <a:t>3e38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4805341"/>
              <a:ext cx="9665226" cy="15167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846"/>
                </a:lnSpc>
              </a:pPr>
              <a:r>
                <a:rPr lang="en-US" b="true" sz="2799">
                  <a:solidFill>
                    <a:srgbClr val="4A86E8"/>
                  </a:solidFill>
                  <a:latin typeface="Comic Sans Bold"/>
                  <a:ea typeface="Comic Sans Bold"/>
                  <a:cs typeface="Comic Sans Bold"/>
                  <a:sym typeface="Comic Sans Bold"/>
                </a:rPr>
                <a:t>FP16 | BFLOAT16 | INT8 </a:t>
              </a:r>
            </a:p>
            <a:p>
              <a:pPr algn="l">
                <a:lnSpc>
                  <a:spcPts val="4846"/>
                </a:lnSpc>
              </a:pPr>
              <a:r>
                <a:rPr lang="en-US" sz="2799">
                  <a:solidFill>
                    <a:srgbClr val="000000"/>
                  </a:solidFill>
                  <a:latin typeface="Comic Sans"/>
                  <a:ea typeface="Comic Sans"/>
                  <a:cs typeface="Comic Sans"/>
                  <a:sym typeface="Comic Sans"/>
                </a:rPr>
                <a:t>16-bit ﬂoating point | 8-bit integer </a:t>
              </a:r>
            </a:p>
          </p:txBody>
        </p:sp>
      </p:grpSp>
    </p:spTree>
  </p:cSld>
  <p:clrMapOvr>
    <a:masterClrMapping/>
  </p:clrMapOvr>
</p:sld>
</file>

<file path=ppt/slides/slide1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DB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705434"/>
            <a:ext cx="10150255" cy="1193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Quantization: FP32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9397221" y="3087634"/>
            <a:ext cx="8586349" cy="5171989"/>
            <a:chOff x="0" y="0"/>
            <a:chExt cx="11448466" cy="689598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135268" y="1497978"/>
              <a:ext cx="9555594" cy="820801"/>
            </a:xfrm>
            <a:custGeom>
              <a:avLst/>
              <a:gdLst/>
              <a:ahLst/>
              <a:cxnLst/>
              <a:rect r="r" b="b" t="t" l="l"/>
              <a:pathLst>
                <a:path h="820801" w="9555594">
                  <a:moveTo>
                    <a:pt x="0" y="0"/>
                  </a:moveTo>
                  <a:lnTo>
                    <a:pt x="9555594" y="0"/>
                  </a:lnTo>
                  <a:lnTo>
                    <a:pt x="9555594" y="820801"/>
                  </a:lnTo>
                  <a:lnTo>
                    <a:pt x="0" y="8208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541668" y="2528583"/>
              <a:ext cx="10906798" cy="820801"/>
            </a:xfrm>
            <a:custGeom>
              <a:avLst/>
              <a:gdLst/>
              <a:ahLst/>
              <a:cxnLst/>
              <a:rect r="r" b="b" t="t" l="l"/>
              <a:pathLst>
                <a:path h="820801" w="10906798">
                  <a:moveTo>
                    <a:pt x="0" y="0"/>
                  </a:moveTo>
                  <a:lnTo>
                    <a:pt x="10906798" y="0"/>
                  </a:lnTo>
                  <a:lnTo>
                    <a:pt x="10906798" y="820801"/>
                  </a:lnTo>
                  <a:lnTo>
                    <a:pt x="0" y="8208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3470986"/>
              <a:ext cx="10972927" cy="3424999"/>
            </a:xfrm>
            <a:custGeom>
              <a:avLst/>
              <a:gdLst/>
              <a:ahLst/>
              <a:cxnLst/>
              <a:rect r="r" b="b" t="t" l="l"/>
              <a:pathLst>
                <a:path h="3424999" w="10972927">
                  <a:moveTo>
                    <a:pt x="0" y="0"/>
                  </a:moveTo>
                  <a:lnTo>
                    <a:pt x="10972927" y="0"/>
                  </a:lnTo>
                  <a:lnTo>
                    <a:pt x="10972927" y="3425000"/>
                  </a:lnTo>
                  <a:lnTo>
                    <a:pt x="0" y="3425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7" id="7"/>
            <p:cNvSpPr txBox="true"/>
            <p:nvPr/>
          </p:nvSpPr>
          <p:spPr>
            <a:xfrm rot="0">
              <a:off x="327050" y="4105034"/>
              <a:ext cx="1335976" cy="11176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3359"/>
                </a:lnSpc>
              </a:pPr>
              <a:r>
                <a:rPr lang="en-US" b="true" sz="2799">
                  <a:solidFill>
                    <a:srgbClr val="000000"/>
                  </a:solidFill>
                  <a:latin typeface="Comic Sans Bold"/>
                  <a:ea typeface="Comic Sans Bold"/>
                  <a:cs typeface="Comic Sans Bold"/>
                  <a:sym typeface="Comic Sans Bold"/>
                </a:rPr>
                <a:t>Sign </a:t>
              </a:r>
              <a:r>
                <a:rPr lang="en-US" sz="2799">
                  <a:solidFill>
                    <a:srgbClr val="000000"/>
                  </a:solidFill>
                  <a:latin typeface="Comic Sans"/>
                  <a:ea typeface="Comic Sans"/>
                  <a:cs typeface="Comic Sans"/>
                  <a:sym typeface="Comic Sans"/>
                </a:rPr>
                <a:t>1 bit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1778013" y="4105034"/>
              <a:ext cx="2080514" cy="11176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b="true" sz="2799">
                  <a:solidFill>
                    <a:srgbClr val="000000"/>
                  </a:solidFill>
                  <a:latin typeface="Comic Sans Bold"/>
                  <a:ea typeface="Comic Sans Bold"/>
                  <a:cs typeface="Comic Sans Bold"/>
                  <a:sym typeface="Comic Sans Bold"/>
                </a:rPr>
                <a:t>Exponent </a:t>
              </a:r>
              <a:r>
                <a:rPr lang="en-US" sz="2799">
                  <a:solidFill>
                    <a:srgbClr val="000000"/>
                  </a:solidFill>
                  <a:latin typeface="Comic Sans"/>
                  <a:ea typeface="Comic Sans"/>
                  <a:cs typeface="Comic Sans"/>
                  <a:sym typeface="Comic Sans"/>
                </a:rPr>
                <a:t>8 bits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252171" y="-57150"/>
              <a:ext cx="6068680" cy="6227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19"/>
                </a:lnSpc>
              </a:pPr>
              <a:r>
                <a:rPr lang="en-US" b="true" sz="2799">
                  <a:solidFill>
                    <a:srgbClr val="000000"/>
                  </a:solidFill>
                  <a:latin typeface="Comic Sans Bold"/>
                  <a:ea typeface="Comic Sans Bold"/>
                  <a:cs typeface="Comic Sans Bold"/>
                  <a:sym typeface="Comic Sans Bold"/>
                </a:rPr>
                <a:t>Let's store Pi:</a:t>
              </a:r>
              <a:r>
                <a:rPr lang="en-US" sz="2799">
                  <a:solidFill>
                    <a:srgbClr val="4A86E8"/>
                  </a:solidFill>
                  <a:latin typeface="Comic Sans"/>
                  <a:ea typeface="Comic Sans"/>
                  <a:cs typeface="Comic Sans"/>
                  <a:sym typeface="Comic Sans"/>
                </a:rPr>
                <a:t> </a:t>
              </a:r>
              <a:r>
                <a:rPr lang="en-US" b="true" sz="2799">
                  <a:solidFill>
                    <a:srgbClr val="4A86E8"/>
                  </a:solidFill>
                  <a:latin typeface="Comic Sans Bold"/>
                  <a:ea typeface="Comic Sans Bold"/>
                  <a:cs typeface="Comic Sans Bold"/>
                  <a:sym typeface="Comic Sans Bold"/>
                </a:rPr>
                <a:t>3.141592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5458663" y="4105034"/>
              <a:ext cx="5384609" cy="203284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b="true" sz="2799">
                  <a:solidFill>
                    <a:srgbClr val="000000"/>
                  </a:solidFill>
                  <a:latin typeface="Comic Sans Bold"/>
                  <a:ea typeface="Comic Sans Bold"/>
                  <a:cs typeface="Comic Sans Bold"/>
                  <a:sym typeface="Comic Sans Bold"/>
                </a:rPr>
                <a:t>Fraction </a:t>
              </a:r>
              <a:r>
                <a:rPr lang="en-US" sz="2799">
                  <a:solidFill>
                    <a:srgbClr val="000000"/>
                  </a:solidFill>
                  <a:latin typeface="Comic Sans"/>
                  <a:ea typeface="Comic Sans"/>
                  <a:cs typeface="Comic Sans"/>
                  <a:sym typeface="Comic Sans"/>
                </a:rPr>
                <a:t>23 bits</a:t>
              </a:r>
            </a:p>
            <a:p>
              <a:pPr algn="ctr">
                <a:lnSpc>
                  <a:spcPts val="6414"/>
                </a:lnSpc>
              </a:pPr>
              <a:r>
                <a:rPr lang="en-US" sz="2799" i="true">
                  <a:solidFill>
                    <a:srgbClr val="000000"/>
                  </a:solidFill>
                  <a:latin typeface="Comic Sans Italics"/>
                  <a:ea typeface="Comic Sans Italics"/>
                  <a:cs typeface="Comic Sans Italics"/>
                  <a:sym typeface="Comic Sans Italics"/>
                </a:rPr>
                <a:t>Mantissa / Signiﬁcand</a:t>
              </a:r>
            </a:p>
            <a:p>
              <a:pPr algn="ctr">
                <a:lnSpc>
                  <a:spcPts val="1399"/>
                </a:lnSpc>
              </a:pPr>
              <a:r>
                <a:rPr lang="en-US" sz="2799">
                  <a:solidFill>
                    <a:srgbClr val="000000"/>
                  </a:solidFill>
                  <a:latin typeface="Comic Sans"/>
                  <a:ea typeface="Comic Sans"/>
                  <a:cs typeface="Comic Sans"/>
                  <a:sym typeface="Comic Sans"/>
                </a:rPr>
                <a:t>= Precision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249568" y="1326655"/>
              <a:ext cx="1134567" cy="82406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6087"/>
                </a:lnSpc>
              </a:pPr>
              <a:r>
                <a:rPr lang="en-US" b="true" sz="2799">
                  <a:solidFill>
                    <a:srgbClr val="4A86E8"/>
                  </a:solidFill>
                  <a:latin typeface="Comic Sans Bold"/>
                  <a:ea typeface="Comic Sans Bold"/>
                  <a:cs typeface="Comic Sans Bold"/>
                  <a:sym typeface="Comic Sans Bold"/>
                </a:rPr>
                <a:t>FP32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655968" y="2357260"/>
              <a:ext cx="373837" cy="82406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6087"/>
                </a:lnSpc>
              </a:pPr>
              <a:r>
                <a:rPr lang="en-US" b="true" sz="2799">
                  <a:solidFill>
                    <a:srgbClr val="000000"/>
                  </a:solidFill>
                  <a:latin typeface="Comic Sans Bold"/>
                  <a:ea typeface="Comic Sans Bold"/>
                  <a:cs typeface="Comic Sans Bold"/>
                  <a:sym typeface="Comic Sans Bold"/>
                </a:rPr>
                <a:t>0 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1663027" y="2357260"/>
              <a:ext cx="2337321" cy="82406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6087"/>
                </a:lnSpc>
              </a:pPr>
              <a:r>
                <a:rPr lang="en-US" b="true" sz="2799">
                  <a:solidFill>
                    <a:srgbClr val="000000"/>
                  </a:solidFill>
                  <a:latin typeface="Comic Sans Bold"/>
                  <a:ea typeface="Comic Sans Bold"/>
                  <a:cs typeface="Comic Sans Bold"/>
                  <a:sym typeface="Comic Sans Bold"/>
                </a:rPr>
                <a:t>10000000 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4595076" y="2357260"/>
              <a:ext cx="6773583" cy="82406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6087"/>
                </a:lnSpc>
              </a:pPr>
              <a:r>
                <a:rPr lang="en-US" b="true" sz="2799">
                  <a:solidFill>
                    <a:srgbClr val="000000"/>
                  </a:solidFill>
                  <a:latin typeface="Comic Sans Bold"/>
                  <a:ea typeface="Comic Sans Bold"/>
                  <a:cs typeface="Comic Sans Bold"/>
                  <a:sym typeface="Comic Sans Bold"/>
                </a:rPr>
                <a:t>10010010000111111011000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680520" y="3280229"/>
            <a:ext cx="7944088" cy="5978071"/>
            <a:chOff x="0" y="0"/>
            <a:chExt cx="10592118" cy="7970761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0343731" cy="7970761"/>
            </a:xfrm>
            <a:custGeom>
              <a:avLst/>
              <a:gdLst/>
              <a:ahLst/>
              <a:cxnLst/>
              <a:rect r="r" b="b" t="t" l="l"/>
              <a:pathLst>
                <a:path h="7970761" w="10343731">
                  <a:moveTo>
                    <a:pt x="0" y="0"/>
                  </a:moveTo>
                  <a:lnTo>
                    <a:pt x="10343731" y="0"/>
                  </a:lnTo>
                  <a:lnTo>
                    <a:pt x="10343731" y="7970761"/>
                  </a:lnTo>
                  <a:lnTo>
                    <a:pt x="0" y="79707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7" id="17"/>
            <p:cNvSpPr txBox="true"/>
            <p:nvPr/>
          </p:nvSpPr>
          <p:spPr>
            <a:xfrm rot="0">
              <a:off x="198971" y="278028"/>
              <a:ext cx="1606220" cy="11176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59"/>
                </a:lnSpc>
              </a:pPr>
              <a:r>
                <a:rPr lang="en-US" sz="2799">
                  <a:solidFill>
                    <a:srgbClr val="292929"/>
                  </a:solidFill>
                  <a:latin typeface="Comic Sans"/>
                  <a:ea typeface="Comic Sans"/>
                  <a:cs typeface="Comic Sans"/>
                  <a:sym typeface="Comic Sans"/>
                </a:rPr>
                <a:t>MIN -3e38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4977422" y="7094957"/>
              <a:ext cx="280492" cy="6227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19"/>
                </a:lnSpc>
              </a:pPr>
              <a:r>
                <a:rPr lang="en-US" sz="2799">
                  <a:solidFill>
                    <a:srgbClr val="000000"/>
                  </a:solidFill>
                  <a:latin typeface="Comic Sans"/>
                  <a:ea typeface="Comic Sans"/>
                  <a:cs typeface="Comic Sans"/>
                  <a:sym typeface="Comic Sans"/>
                </a:rPr>
                <a:t>0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4789691" y="114313"/>
              <a:ext cx="996683" cy="6227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19"/>
                </a:lnSpc>
              </a:pPr>
              <a:r>
                <a:rPr lang="en-US" sz="2799">
                  <a:solidFill>
                    <a:srgbClr val="000000"/>
                  </a:solidFill>
                  <a:latin typeface="Comic Sans"/>
                  <a:ea typeface="Comic Sans"/>
                  <a:cs typeface="Comic Sans"/>
                  <a:sym typeface="Comic Sans"/>
                </a:rPr>
                <a:t>0.0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2256320" y="2521109"/>
              <a:ext cx="6063424" cy="19399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278"/>
                </a:lnSpc>
              </a:pPr>
              <a:r>
                <a:rPr lang="en-US" b="true" sz="2799">
                  <a:solidFill>
                    <a:srgbClr val="000000"/>
                  </a:solidFill>
                  <a:latin typeface="Comic Sans Bold"/>
                  <a:ea typeface="Comic Sans Bold"/>
                  <a:cs typeface="Comic Sans Bold"/>
                  <a:sym typeface="Comic Sans Bold"/>
                </a:rPr>
                <a:t>3.1415920257568359375 </a:t>
              </a:r>
              <a:r>
                <a:rPr lang="en-US" sz="2799">
                  <a:solidFill>
                    <a:srgbClr val="000000"/>
                  </a:solidFill>
                  <a:latin typeface="Comic Sans"/>
                  <a:ea typeface="Comic Sans"/>
                  <a:cs typeface="Comic Sans"/>
                  <a:sym typeface="Comic Sans"/>
                </a:rPr>
                <a:t>Real value of Pi:</a:t>
              </a:r>
            </a:p>
            <a:p>
              <a:pPr algn="ctr">
                <a:lnSpc>
                  <a:spcPts val="2441"/>
                </a:lnSpc>
              </a:pPr>
              <a:r>
                <a:rPr lang="en-US" sz="2799">
                  <a:solidFill>
                    <a:srgbClr val="000000"/>
                  </a:solidFill>
                  <a:latin typeface="Comic Sans"/>
                  <a:ea typeface="Comic Sans"/>
                  <a:cs typeface="Comic Sans"/>
                  <a:sym typeface="Comic Sans"/>
                </a:rPr>
                <a:t>3.1415926535897932384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8979980" y="278028"/>
              <a:ext cx="1612138" cy="11176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3359"/>
                </a:lnSpc>
              </a:pPr>
              <a:r>
                <a:rPr lang="en-US" sz="2799">
                  <a:solidFill>
                    <a:srgbClr val="292929"/>
                  </a:solidFill>
                  <a:latin typeface="Comic Sans"/>
                  <a:ea typeface="Comic Sans"/>
                  <a:cs typeface="Comic Sans"/>
                  <a:sym typeface="Comic Sans"/>
                </a:rPr>
                <a:t>MAX +3e38</a:t>
              </a: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5575275" y="1214780"/>
              <a:ext cx="422199" cy="7956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040"/>
                </a:lnSpc>
              </a:pPr>
              <a:r>
                <a:rPr lang="en-US" b="true" sz="3600">
                  <a:solidFill>
                    <a:srgbClr val="000000"/>
                  </a:solidFill>
                  <a:latin typeface="Comic Sans Bold"/>
                  <a:ea typeface="Comic Sans Bold"/>
                  <a:cs typeface="Comic Sans Bold"/>
                  <a:sym typeface="Comic Sans Bold"/>
                </a:rPr>
                <a:t>X</a:t>
              </a:r>
            </a:p>
          </p:txBody>
        </p:sp>
      </p:grpSp>
    </p:spTree>
  </p:cSld>
  <p:clrMapOvr>
    <a:masterClrMapping/>
  </p:clrMapOvr>
</p:sld>
</file>

<file path=ppt/slides/slide1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DB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25150" y="1853174"/>
            <a:ext cx="7757798" cy="6511423"/>
          </a:xfrm>
          <a:custGeom>
            <a:avLst/>
            <a:gdLst/>
            <a:ahLst/>
            <a:cxnLst/>
            <a:rect r="r" b="b" t="t" l="l"/>
            <a:pathLst>
              <a:path h="6511423" w="7757798">
                <a:moveTo>
                  <a:pt x="0" y="0"/>
                </a:moveTo>
                <a:lnTo>
                  <a:pt x="7757798" y="0"/>
                </a:lnTo>
                <a:lnTo>
                  <a:pt x="7757798" y="6511424"/>
                </a:lnTo>
                <a:lnTo>
                  <a:pt x="0" y="65114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533096" y="3071727"/>
            <a:ext cx="8180099" cy="615601"/>
          </a:xfrm>
          <a:custGeom>
            <a:avLst/>
            <a:gdLst/>
            <a:ahLst/>
            <a:cxnLst/>
            <a:rect r="r" b="b" t="t" l="l"/>
            <a:pathLst>
              <a:path h="615601" w="8180099">
                <a:moveTo>
                  <a:pt x="0" y="0"/>
                </a:moveTo>
                <a:lnTo>
                  <a:pt x="8180099" y="0"/>
                </a:lnTo>
                <a:lnTo>
                  <a:pt x="8180099" y="615601"/>
                </a:lnTo>
                <a:lnTo>
                  <a:pt x="0" y="61560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126845" y="3778529"/>
            <a:ext cx="8229695" cy="1521352"/>
          </a:xfrm>
          <a:custGeom>
            <a:avLst/>
            <a:gdLst/>
            <a:ahLst/>
            <a:cxnLst/>
            <a:rect r="r" b="b" t="t" l="l"/>
            <a:pathLst>
              <a:path h="1521352" w="8229695">
                <a:moveTo>
                  <a:pt x="0" y="0"/>
                </a:moveTo>
                <a:lnTo>
                  <a:pt x="8229696" y="0"/>
                </a:lnTo>
                <a:lnTo>
                  <a:pt x="8229696" y="1521352"/>
                </a:lnTo>
                <a:lnTo>
                  <a:pt x="0" y="152135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003497" y="5905024"/>
            <a:ext cx="8649853" cy="2896724"/>
          </a:xfrm>
          <a:custGeom>
            <a:avLst/>
            <a:gdLst/>
            <a:ahLst/>
            <a:cxnLst/>
            <a:rect r="r" b="b" t="t" l="l"/>
            <a:pathLst>
              <a:path h="2896724" w="8649853">
                <a:moveTo>
                  <a:pt x="0" y="0"/>
                </a:moveTo>
                <a:lnTo>
                  <a:pt x="8649852" y="0"/>
                </a:lnTo>
                <a:lnTo>
                  <a:pt x="8649852" y="2896724"/>
                </a:lnTo>
                <a:lnTo>
                  <a:pt x="0" y="289672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729615" y="189252"/>
            <a:ext cx="9009869" cy="1193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Quantization: FP16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74378" y="2061696"/>
            <a:ext cx="1204665" cy="838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292929"/>
                </a:solidFill>
                <a:latin typeface="Comic Sans"/>
                <a:ea typeface="Comic Sans"/>
                <a:cs typeface="Comic Sans"/>
                <a:sym typeface="Comic Sans"/>
              </a:rPr>
              <a:t>MIN -3e38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188778" y="7318791"/>
            <a:ext cx="1663403" cy="838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b="true" sz="2799">
                <a:solidFill>
                  <a:srgbClr val="292929"/>
                </a:solidFill>
                <a:latin typeface="Comic Sans Bold"/>
                <a:ea typeface="Comic Sans Bold"/>
                <a:cs typeface="Comic Sans Bold"/>
                <a:sym typeface="Comic Sans Bold"/>
              </a:rPr>
              <a:t>MIN -65504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717418" y="1924622"/>
            <a:ext cx="709522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0.0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649829" y="6026963"/>
            <a:ext cx="1909801" cy="13221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16"/>
              </a:lnSpc>
            </a:pPr>
            <a:r>
              <a:rPr lang="en-US" b="true" sz="2799">
                <a:solidFill>
                  <a:srgbClr val="000000"/>
                </a:solidFill>
                <a:latin typeface="Comic Sans Bold"/>
                <a:ea typeface="Comic Sans Bold"/>
                <a:cs typeface="Comic Sans Bold"/>
                <a:sym typeface="Comic Sans Bold"/>
              </a:rPr>
              <a:t>3.140625</a:t>
            </a:r>
          </a:p>
          <a:p>
            <a:pPr algn="ctr">
              <a:lnSpc>
                <a:spcPts val="6192"/>
              </a:lnSpc>
            </a:pPr>
            <a:r>
              <a:rPr lang="en-US" b="true" sz="3600">
                <a:solidFill>
                  <a:srgbClr val="000000"/>
                </a:solidFill>
                <a:latin typeface="Comic Sans Bold"/>
                <a:ea typeface="Comic Sans Bold"/>
                <a:cs typeface="Comic Sans Bold"/>
                <a:sym typeface="Comic Sans Bold"/>
              </a:rPr>
              <a:t>X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858217" y="7407754"/>
            <a:ext cx="210369" cy="229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99"/>
              </a:lnSpc>
            </a:pPr>
            <a:r>
              <a:rPr lang="en-US" sz="2799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0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345523" y="3536166"/>
            <a:ext cx="4514612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b="true" sz="2799">
                <a:solidFill>
                  <a:srgbClr val="000000"/>
                </a:solidFill>
                <a:latin typeface="Comic Sans Bold"/>
                <a:ea typeface="Comic Sans Bold"/>
                <a:cs typeface="Comic Sans Bold"/>
                <a:sym typeface="Comic Sans Bold"/>
              </a:rPr>
              <a:t>3.1415920257568359375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559629" y="7318791"/>
            <a:ext cx="1300505" cy="838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b="true" sz="2799">
                <a:solidFill>
                  <a:srgbClr val="292929"/>
                </a:solidFill>
                <a:latin typeface="Comic Sans Bold"/>
                <a:ea typeface="Comic Sans Bold"/>
                <a:cs typeface="Comic Sans Bold"/>
                <a:sym typeface="Comic Sans Bold"/>
              </a:rPr>
              <a:t>MAX 65504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860135" y="2061696"/>
            <a:ext cx="891216" cy="1257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799">
                <a:solidFill>
                  <a:srgbClr val="292929"/>
                </a:solidFill>
                <a:latin typeface="Comic Sans"/>
                <a:ea typeface="Comic Sans"/>
                <a:cs typeface="Comic Sans"/>
                <a:sym typeface="Comic Sans"/>
              </a:rPr>
              <a:t>MAX +3e38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372133" y="4254065"/>
            <a:ext cx="862813" cy="838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59"/>
              </a:lnSpc>
            </a:pPr>
            <a:r>
              <a:rPr lang="en-US" b="true" sz="2799">
                <a:solidFill>
                  <a:srgbClr val="000000"/>
                </a:solidFill>
                <a:latin typeface="Comic Sans Bold"/>
                <a:ea typeface="Comic Sans Bold"/>
                <a:cs typeface="Comic Sans Bold"/>
                <a:sym typeface="Comic Sans Bold"/>
              </a:rPr>
              <a:t>Sign </a:t>
            </a:r>
            <a:r>
              <a:rPr lang="en-US" sz="2799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1 bit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460355" y="4254065"/>
            <a:ext cx="1560386" cy="838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b="true" sz="2799">
                <a:solidFill>
                  <a:srgbClr val="000000"/>
                </a:solidFill>
                <a:latin typeface="Comic Sans Bold"/>
                <a:ea typeface="Comic Sans Bold"/>
                <a:cs typeface="Comic Sans Bold"/>
                <a:sym typeface="Comic Sans Bold"/>
              </a:rPr>
              <a:t>Exponent </a:t>
            </a:r>
            <a:r>
              <a:rPr lang="en-US" sz="2799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8 bits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315974" y="1118140"/>
            <a:ext cx="5676467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b="true" sz="2799">
                <a:solidFill>
                  <a:srgbClr val="000000"/>
                </a:solidFill>
                <a:latin typeface="Comic Sans Bold"/>
                <a:ea typeface="Comic Sans Bold"/>
                <a:cs typeface="Comic Sans Bold"/>
                <a:sym typeface="Comic Sans Bold"/>
              </a:rPr>
              <a:t>Let's store Pi:</a:t>
            </a:r>
            <a:r>
              <a:rPr lang="en-US" sz="2799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 </a:t>
            </a:r>
            <a:r>
              <a:rPr lang="en-US" b="true" sz="2799">
                <a:solidFill>
                  <a:srgbClr val="4A86E8"/>
                </a:solidFill>
                <a:latin typeface="Comic Sans Bold"/>
                <a:ea typeface="Comic Sans Bold"/>
                <a:cs typeface="Comic Sans Bold"/>
                <a:sym typeface="Comic Sans Bold"/>
              </a:rPr>
              <a:t>3.141592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4153102" y="4254065"/>
            <a:ext cx="1792430" cy="838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b="true" sz="2799">
                <a:solidFill>
                  <a:srgbClr val="000000"/>
                </a:solidFill>
                <a:latin typeface="Comic Sans Bold"/>
                <a:ea typeface="Comic Sans Bold"/>
                <a:cs typeface="Comic Sans Bold"/>
                <a:sym typeface="Comic Sans Bold"/>
              </a:rPr>
              <a:t>Fraction </a:t>
            </a:r>
            <a:r>
              <a:rPr lang="en-US" sz="2799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23 bits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314021" y="5842416"/>
            <a:ext cx="920925" cy="1288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64"/>
              </a:lnSpc>
            </a:pPr>
            <a:r>
              <a:rPr lang="en-US" b="true" sz="2799">
                <a:solidFill>
                  <a:srgbClr val="4A86E8"/>
                </a:solidFill>
                <a:latin typeface="Comic Sans Bold"/>
                <a:ea typeface="Comic Sans Bold"/>
                <a:cs typeface="Comic Sans Bold"/>
                <a:sym typeface="Comic Sans Bold"/>
              </a:rPr>
              <a:t>FP16</a:t>
            </a:r>
            <a:r>
              <a:rPr lang="en-US" b="true" sz="2799">
                <a:solidFill>
                  <a:srgbClr val="FF00FF"/>
                </a:solidFill>
                <a:latin typeface="Comic Sans Bold"/>
                <a:ea typeface="Comic Sans Bold"/>
                <a:cs typeface="Comic Sans Bold"/>
                <a:sym typeface="Comic Sans Bold"/>
              </a:rPr>
              <a:t> </a:t>
            </a:r>
            <a:r>
              <a:rPr lang="en-US" b="true" sz="2799">
                <a:solidFill>
                  <a:srgbClr val="000000"/>
                </a:solidFill>
                <a:latin typeface="Comic Sans Bold"/>
                <a:ea typeface="Comic Sans Bold"/>
                <a:cs typeface="Comic Sans Bold"/>
                <a:sym typeface="Comic Sans Bold"/>
              </a:rPr>
              <a:t> 0 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557529" y="5842416"/>
            <a:ext cx="3595573" cy="6121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64"/>
              </a:lnSpc>
            </a:pPr>
            <a:r>
              <a:rPr lang="en-US" b="true" sz="2799">
                <a:solidFill>
                  <a:srgbClr val="4A86E8"/>
                </a:solidFill>
                <a:latin typeface="Comic Sans Bold"/>
                <a:ea typeface="Comic Sans Bold"/>
                <a:cs typeface="Comic Sans Bold"/>
                <a:sym typeface="Comic Sans Bold"/>
              </a:rPr>
              <a:t>2 bytes memory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388032" y="6523692"/>
            <a:ext cx="1121864" cy="6121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64"/>
              </a:lnSpc>
            </a:pPr>
            <a:r>
              <a:rPr lang="en-US" b="true" sz="2799">
                <a:solidFill>
                  <a:srgbClr val="000000"/>
                </a:solidFill>
                <a:latin typeface="Comic Sans Bold"/>
                <a:ea typeface="Comic Sans Bold"/>
                <a:cs typeface="Comic Sans Bold"/>
                <a:sym typeface="Comic Sans Bold"/>
              </a:rPr>
              <a:t>10000 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2517364" y="6523692"/>
            <a:ext cx="2985030" cy="6121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64"/>
              </a:lnSpc>
            </a:pPr>
            <a:r>
              <a:rPr lang="en-US" b="true" sz="2799">
                <a:solidFill>
                  <a:srgbClr val="000000"/>
                </a:solidFill>
                <a:latin typeface="Comic Sans Bold"/>
                <a:ea typeface="Comic Sans Bold"/>
                <a:cs typeface="Comic Sans Bold"/>
                <a:sym typeface="Comic Sans Bold"/>
              </a:rPr>
              <a:t>1001001000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9248785" y="7413041"/>
            <a:ext cx="908866" cy="12934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b="true" sz="2799" spc="39">
                <a:solidFill>
                  <a:srgbClr val="000000"/>
                </a:solidFill>
                <a:latin typeface="Comic Sans Bold"/>
                <a:ea typeface="Comic Sans Bold"/>
                <a:cs typeface="Comic Sans Bold"/>
                <a:sym typeface="Comic Sans Bold"/>
              </a:rPr>
              <a:t>Sign</a:t>
            </a:r>
            <a:r>
              <a:rPr lang="en-US" b="true" sz="2799" spc="39">
                <a:solidFill>
                  <a:srgbClr val="000000"/>
                </a:solidFill>
                <a:latin typeface="Comic Sans Bold"/>
                <a:ea typeface="Comic Sans Bold"/>
                <a:cs typeface="Comic Sans Bold"/>
                <a:sym typeface="Comic Sans Bold"/>
              </a:rPr>
              <a:t> </a:t>
            </a:r>
          </a:p>
          <a:p>
            <a:pPr algn="l">
              <a:lnSpc>
                <a:spcPts val="1399"/>
              </a:lnSpc>
            </a:pPr>
            <a:r>
              <a:rPr lang="en-US" sz="2799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1 bit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0489397" y="7413041"/>
            <a:ext cx="1770764" cy="766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b="true" sz="2799" spc="39">
                <a:solidFill>
                  <a:srgbClr val="000000"/>
                </a:solidFill>
                <a:latin typeface="Comic Sans Bold"/>
                <a:ea typeface="Comic Sans Bold"/>
                <a:cs typeface="Comic Sans Bold"/>
                <a:sym typeface="Comic Sans Bold"/>
              </a:rPr>
              <a:t>Exponent</a:t>
            </a:r>
            <a:r>
              <a:rPr lang="en-US" b="true" sz="2799" spc="39">
                <a:solidFill>
                  <a:srgbClr val="000000"/>
                </a:solidFill>
                <a:latin typeface="Comic Sans Bold"/>
                <a:ea typeface="Comic Sans Bold"/>
                <a:cs typeface="Comic Sans Bold"/>
                <a:sym typeface="Comic Sans Bold"/>
              </a:rPr>
              <a:t> 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4153102" y="7413041"/>
            <a:ext cx="2305402" cy="12934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b="true" sz="2799" spc="39">
                <a:solidFill>
                  <a:srgbClr val="000000"/>
                </a:solidFill>
                <a:latin typeface="Comic Sans Bold"/>
                <a:ea typeface="Comic Sans Bold"/>
                <a:cs typeface="Comic Sans Bold"/>
                <a:sym typeface="Comic Sans Bold"/>
              </a:rPr>
              <a:t>Fraction</a:t>
            </a:r>
          </a:p>
          <a:p>
            <a:pPr algn="ctr">
              <a:lnSpc>
                <a:spcPts val="1399"/>
              </a:lnSpc>
            </a:pPr>
            <a:r>
              <a:rPr lang="en-US" sz="2799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10 bits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0828953" y="8373875"/>
            <a:ext cx="1298153" cy="229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99"/>
              </a:lnSpc>
            </a:pPr>
            <a:r>
              <a:rPr lang="en-US" sz="2799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5 bits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9314021" y="2105987"/>
            <a:ext cx="850925" cy="14538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87"/>
              </a:lnSpc>
            </a:pPr>
            <a:r>
              <a:rPr lang="en-US" b="true" sz="2799">
                <a:solidFill>
                  <a:srgbClr val="4A86E8"/>
                </a:solidFill>
                <a:latin typeface="Comic Sans Bold"/>
                <a:ea typeface="Comic Sans Bold"/>
                <a:cs typeface="Comic Sans Bold"/>
                <a:sym typeface="Comic Sans Bold"/>
              </a:rPr>
              <a:t>FP32</a:t>
            </a:r>
            <a:r>
              <a:rPr lang="en-US" b="true" sz="2799">
                <a:solidFill>
                  <a:srgbClr val="FF00FF"/>
                </a:solidFill>
                <a:latin typeface="Comic Sans Bold"/>
                <a:ea typeface="Comic Sans Bold"/>
                <a:cs typeface="Comic Sans Bold"/>
                <a:sym typeface="Comic Sans Bold"/>
              </a:rPr>
              <a:t> </a:t>
            </a:r>
            <a:r>
              <a:rPr lang="en-US" b="true" sz="2799">
                <a:solidFill>
                  <a:srgbClr val="000000"/>
                </a:solidFill>
                <a:latin typeface="Comic Sans Bold"/>
                <a:ea typeface="Comic Sans Bold"/>
                <a:cs typeface="Comic Sans Bold"/>
                <a:sym typeface="Comic Sans Bold"/>
              </a:rPr>
              <a:t>0 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0557529" y="2105987"/>
            <a:ext cx="3011700" cy="6823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87"/>
              </a:lnSpc>
            </a:pPr>
            <a:r>
              <a:rPr lang="en-US" b="true" sz="2799">
                <a:solidFill>
                  <a:srgbClr val="4A86E8"/>
                </a:solidFill>
                <a:latin typeface="Comic Sans Bold"/>
                <a:ea typeface="Comic Sans Bold"/>
                <a:cs typeface="Comic Sans Bold"/>
                <a:sym typeface="Comic Sans Bold"/>
              </a:rPr>
              <a:t>4 bytes memory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0374116" y="2878941"/>
            <a:ext cx="1752991" cy="6823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87"/>
              </a:lnSpc>
            </a:pPr>
            <a:r>
              <a:rPr lang="en-US" b="true" sz="2799">
                <a:solidFill>
                  <a:srgbClr val="000000"/>
                </a:solidFill>
                <a:latin typeface="Comic Sans Bold"/>
                <a:ea typeface="Comic Sans Bold"/>
                <a:cs typeface="Comic Sans Bold"/>
                <a:sym typeface="Comic Sans Bold"/>
              </a:rPr>
              <a:t>10000000 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2573152" y="2878941"/>
            <a:ext cx="5140042" cy="6823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87"/>
              </a:lnSpc>
            </a:pPr>
            <a:r>
              <a:rPr lang="en-US" b="true" sz="2799">
                <a:solidFill>
                  <a:srgbClr val="000000"/>
                </a:solidFill>
                <a:latin typeface="Comic Sans Bold"/>
                <a:ea typeface="Comic Sans Bold"/>
                <a:cs typeface="Comic Sans Bold"/>
                <a:sym typeface="Comic Sans Bold"/>
              </a:rPr>
              <a:t>10010010000111111011000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5306606" y="2747591"/>
            <a:ext cx="316649" cy="613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b="true" sz="3600">
                <a:solidFill>
                  <a:srgbClr val="000000"/>
                </a:solidFill>
                <a:latin typeface="Comic Sans Bold"/>
                <a:ea typeface="Comic Sans Bold"/>
                <a:cs typeface="Comic Sans Bold"/>
                <a:sym typeface="Comic Sans Bold"/>
              </a:rPr>
              <a:t>X</a:t>
            </a:r>
          </a:p>
        </p:txBody>
      </p:sp>
    </p:spTree>
  </p:cSld>
  <p:clrMapOvr>
    <a:masterClrMapping/>
  </p:clrMapOvr>
</p:sld>
</file>

<file path=ppt/slides/slide1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DB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511139" y="9473051"/>
            <a:ext cx="3265713" cy="813949"/>
          </a:xfrm>
          <a:custGeom>
            <a:avLst/>
            <a:gdLst/>
            <a:ahLst/>
            <a:cxnLst/>
            <a:rect r="r" b="b" t="t" l="l"/>
            <a:pathLst>
              <a:path h="813949" w="3265713">
                <a:moveTo>
                  <a:pt x="0" y="0"/>
                </a:moveTo>
                <a:lnTo>
                  <a:pt x="3265713" y="0"/>
                </a:lnTo>
                <a:lnTo>
                  <a:pt x="3265713" y="813949"/>
                </a:lnTo>
                <a:lnTo>
                  <a:pt x="0" y="8139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012498" y="9446485"/>
            <a:ext cx="829504" cy="497653"/>
          </a:xfrm>
          <a:custGeom>
            <a:avLst/>
            <a:gdLst/>
            <a:ahLst/>
            <a:cxnLst/>
            <a:rect r="r" b="b" t="t" l="l"/>
            <a:pathLst>
              <a:path h="497653" w="829504">
                <a:moveTo>
                  <a:pt x="0" y="0"/>
                </a:moveTo>
                <a:lnTo>
                  <a:pt x="829503" y="0"/>
                </a:lnTo>
                <a:lnTo>
                  <a:pt x="829503" y="497653"/>
                </a:lnTo>
                <a:lnTo>
                  <a:pt x="0" y="4976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72010" y="1853174"/>
            <a:ext cx="7810938" cy="6669872"/>
          </a:xfrm>
          <a:custGeom>
            <a:avLst/>
            <a:gdLst/>
            <a:ahLst/>
            <a:cxnLst/>
            <a:rect r="r" b="b" t="t" l="l"/>
            <a:pathLst>
              <a:path h="6669872" w="7810938">
                <a:moveTo>
                  <a:pt x="0" y="0"/>
                </a:moveTo>
                <a:lnTo>
                  <a:pt x="7810938" y="0"/>
                </a:lnTo>
                <a:lnTo>
                  <a:pt x="7810938" y="6669872"/>
                </a:lnTo>
                <a:lnTo>
                  <a:pt x="0" y="666987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003497" y="3008224"/>
            <a:ext cx="8773201" cy="5793524"/>
          </a:xfrm>
          <a:custGeom>
            <a:avLst/>
            <a:gdLst/>
            <a:ahLst/>
            <a:cxnLst/>
            <a:rect r="r" b="b" t="t" l="l"/>
            <a:pathLst>
              <a:path h="5793524" w="8773201">
                <a:moveTo>
                  <a:pt x="0" y="0"/>
                </a:moveTo>
                <a:lnTo>
                  <a:pt x="8773201" y="0"/>
                </a:lnTo>
                <a:lnTo>
                  <a:pt x="8773201" y="5793524"/>
                </a:lnTo>
                <a:lnTo>
                  <a:pt x="0" y="579352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754047" y="9462"/>
            <a:ext cx="10620732" cy="1193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Quantization: BFLOAT16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74378" y="2061696"/>
            <a:ext cx="1079249" cy="838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292929"/>
                </a:solidFill>
                <a:latin typeface="Comic Sans"/>
                <a:ea typeface="Comic Sans"/>
                <a:cs typeface="Comic Sans"/>
                <a:sym typeface="Comic Sans"/>
              </a:rPr>
              <a:t>MIN -3e38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74378" y="7394991"/>
            <a:ext cx="1079249" cy="838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b="true" sz="2799">
                <a:solidFill>
                  <a:srgbClr val="292929"/>
                </a:solidFill>
                <a:latin typeface="Comic Sans Bold"/>
                <a:ea typeface="Comic Sans Bold"/>
                <a:cs typeface="Comic Sans Bold"/>
                <a:sym typeface="Comic Sans Bold"/>
              </a:rPr>
              <a:t>MIN ~ -3e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717418" y="1924622"/>
            <a:ext cx="683552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0.0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649829" y="6026963"/>
            <a:ext cx="1686668" cy="13221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16"/>
              </a:lnSpc>
            </a:pPr>
            <a:r>
              <a:rPr lang="en-US" b="true" sz="2799">
                <a:solidFill>
                  <a:srgbClr val="000000"/>
                </a:solidFill>
                <a:latin typeface="Comic Sans Bold"/>
                <a:ea typeface="Comic Sans Bold"/>
                <a:cs typeface="Comic Sans Bold"/>
                <a:sym typeface="Comic Sans Bold"/>
              </a:rPr>
              <a:t>3.140625</a:t>
            </a:r>
          </a:p>
          <a:p>
            <a:pPr algn="ctr">
              <a:lnSpc>
                <a:spcPts val="6192"/>
              </a:lnSpc>
            </a:pPr>
            <a:r>
              <a:rPr lang="en-US" b="true" sz="3600">
                <a:solidFill>
                  <a:srgbClr val="000000"/>
                </a:solidFill>
                <a:latin typeface="Comic Sans Bold"/>
                <a:ea typeface="Comic Sans Bold"/>
                <a:cs typeface="Comic Sans Bold"/>
                <a:sym typeface="Comic Sans Bold"/>
              </a:rPr>
              <a:t>X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858217" y="7407754"/>
            <a:ext cx="210369" cy="229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99"/>
              </a:lnSpc>
            </a:pPr>
            <a:r>
              <a:rPr lang="en-US" sz="2799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0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553758" y="7566155"/>
            <a:ext cx="3694424" cy="766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2799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"Truncated FP32"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345523" y="3536166"/>
            <a:ext cx="4823717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b="true" sz="2799">
                <a:solidFill>
                  <a:srgbClr val="000000"/>
                </a:solidFill>
                <a:latin typeface="Comic Sans Bold"/>
                <a:ea typeface="Comic Sans Bold"/>
                <a:cs typeface="Comic Sans Bold"/>
                <a:sym typeface="Comic Sans Bold"/>
              </a:rPr>
              <a:t>3.1415920257568359375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215721" y="7394991"/>
            <a:ext cx="1667227" cy="838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b="true" sz="2799">
                <a:solidFill>
                  <a:srgbClr val="292929"/>
                </a:solidFill>
                <a:latin typeface="Comic Sans Bold"/>
                <a:ea typeface="Comic Sans Bold"/>
                <a:cs typeface="Comic Sans Bold"/>
                <a:sym typeface="Comic Sans Bold"/>
              </a:rPr>
              <a:t>MAX</a:t>
            </a:r>
          </a:p>
          <a:p>
            <a:pPr algn="r">
              <a:lnSpc>
                <a:spcPts val="3359"/>
              </a:lnSpc>
            </a:pPr>
            <a:r>
              <a:rPr lang="en-US" b="true" sz="2799">
                <a:solidFill>
                  <a:srgbClr val="292929"/>
                </a:solidFill>
                <a:latin typeface="Comic Sans Bold"/>
                <a:ea typeface="Comic Sans Bold"/>
                <a:cs typeface="Comic Sans Bold"/>
                <a:sym typeface="Comic Sans Bold"/>
              </a:rPr>
              <a:t> ~ +3e38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860135" y="2061696"/>
            <a:ext cx="1063361" cy="838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292929"/>
                </a:solidFill>
                <a:latin typeface="Comic Sans"/>
                <a:ea typeface="Comic Sans"/>
                <a:cs typeface="Comic Sans"/>
                <a:sym typeface="Comic Sans"/>
              </a:rPr>
              <a:t>MAX +3e38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372133" y="4254065"/>
            <a:ext cx="711279" cy="1257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59"/>
              </a:lnSpc>
            </a:pPr>
            <a:r>
              <a:rPr lang="en-US" b="true" sz="2799">
                <a:solidFill>
                  <a:srgbClr val="000000"/>
                </a:solidFill>
                <a:latin typeface="Comic Sans Bold"/>
                <a:ea typeface="Comic Sans Bold"/>
                <a:cs typeface="Comic Sans Bold"/>
                <a:sym typeface="Comic Sans Bold"/>
              </a:rPr>
              <a:t>Sign </a:t>
            </a:r>
            <a:r>
              <a:rPr lang="en-US" sz="2799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1 bit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460355" y="4254065"/>
            <a:ext cx="1560386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b="true" sz="2799">
                <a:solidFill>
                  <a:srgbClr val="000000"/>
                </a:solidFill>
                <a:latin typeface="Comic Sans Bold"/>
                <a:ea typeface="Comic Sans Bold"/>
                <a:cs typeface="Comic Sans Bold"/>
                <a:sym typeface="Comic Sans Bold"/>
              </a:rPr>
              <a:t>Exponent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799902" y="4681499"/>
            <a:ext cx="868699" cy="838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8 bits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314021" y="1371844"/>
            <a:ext cx="5406670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b="true" sz="2799">
                <a:solidFill>
                  <a:srgbClr val="000000"/>
                </a:solidFill>
                <a:latin typeface="Comic Sans Bold"/>
                <a:ea typeface="Comic Sans Bold"/>
                <a:cs typeface="Comic Sans Bold"/>
                <a:sym typeface="Comic Sans Bold"/>
              </a:rPr>
              <a:t>Let's store Pi:</a:t>
            </a:r>
            <a:r>
              <a:rPr lang="en-US" sz="2799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 </a:t>
            </a:r>
            <a:r>
              <a:rPr lang="en-US" b="true" sz="2799">
                <a:solidFill>
                  <a:srgbClr val="4A86E8"/>
                </a:solidFill>
                <a:latin typeface="Comic Sans Bold"/>
                <a:ea typeface="Comic Sans Bold"/>
                <a:cs typeface="Comic Sans Bold"/>
                <a:sym typeface="Comic Sans Bold"/>
              </a:rPr>
              <a:t>3.141592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4153102" y="4254065"/>
            <a:ext cx="1349292" cy="1257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b="true" sz="2799">
                <a:solidFill>
                  <a:srgbClr val="000000"/>
                </a:solidFill>
                <a:latin typeface="Comic Sans Bold"/>
                <a:ea typeface="Comic Sans Bold"/>
                <a:cs typeface="Comic Sans Bold"/>
                <a:sym typeface="Comic Sans Bold"/>
              </a:rPr>
              <a:t>Fraction </a:t>
            </a:r>
            <a:r>
              <a:rPr lang="en-US" sz="2799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23 bits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8791204" y="5953792"/>
            <a:ext cx="3396386" cy="1320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485"/>
              </a:lnSpc>
            </a:pPr>
            <a:r>
              <a:rPr lang="en-US" b="true" sz="2799">
                <a:solidFill>
                  <a:srgbClr val="4A86E8"/>
                </a:solidFill>
                <a:latin typeface="Comic Sans Bold"/>
                <a:ea typeface="Comic Sans Bold"/>
                <a:cs typeface="Comic Sans Bold"/>
                <a:sym typeface="Comic Sans Bold"/>
              </a:rPr>
              <a:t>BFLOAT16 | BF16</a:t>
            </a:r>
            <a:r>
              <a:rPr lang="en-US" sz="2799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 </a:t>
            </a:r>
            <a:r>
              <a:rPr lang="en-US" b="true" sz="2799">
                <a:solidFill>
                  <a:srgbClr val="000000"/>
                </a:solidFill>
                <a:latin typeface="Comic Sans Bold"/>
                <a:ea typeface="Comic Sans Bold"/>
                <a:cs typeface="Comic Sans Bold"/>
                <a:sym typeface="Comic Sans Bold"/>
              </a:rPr>
              <a:t>10000000 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2919729" y="5817413"/>
            <a:ext cx="3601924" cy="625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85"/>
              </a:lnSpc>
            </a:pPr>
            <a:r>
              <a:rPr lang="en-US" b="true" sz="2799">
                <a:solidFill>
                  <a:srgbClr val="4A86E8"/>
                </a:solidFill>
                <a:latin typeface="Comic Sans Bold"/>
                <a:ea typeface="Comic Sans Bold"/>
                <a:cs typeface="Comic Sans Bold"/>
                <a:sym typeface="Comic Sans Bold"/>
              </a:rPr>
              <a:t>2 bytes memory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9495472" y="6514167"/>
            <a:ext cx="420386" cy="625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85"/>
              </a:lnSpc>
            </a:pPr>
            <a:r>
              <a:rPr lang="en-US" b="true" sz="2799">
                <a:solidFill>
                  <a:srgbClr val="000000"/>
                </a:solidFill>
                <a:latin typeface="Comic Sans Bold"/>
                <a:ea typeface="Comic Sans Bold"/>
                <a:cs typeface="Comic Sans Bold"/>
                <a:sym typeface="Comic Sans Bold"/>
              </a:rPr>
              <a:t> 0 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2587059" y="6514167"/>
            <a:ext cx="2133632" cy="625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85"/>
              </a:lnSpc>
            </a:pPr>
            <a:r>
              <a:rPr lang="en-US" b="true" sz="2799">
                <a:solidFill>
                  <a:srgbClr val="000000"/>
                </a:solidFill>
                <a:latin typeface="Comic Sans Bold"/>
                <a:ea typeface="Comic Sans Bold"/>
                <a:cs typeface="Comic Sans Bold"/>
                <a:sym typeface="Comic Sans Bold"/>
              </a:rPr>
              <a:t>1001001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9248785" y="7413041"/>
            <a:ext cx="908866" cy="12934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b="true" sz="2799" spc="39">
                <a:solidFill>
                  <a:srgbClr val="000000"/>
                </a:solidFill>
                <a:latin typeface="Comic Sans Bold"/>
                <a:ea typeface="Comic Sans Bold"/>
                <a:cs typeface="Comic Sans Bold"/>
                <a:sym typeface="Comic Sans Bold"/>
              </a:rPr>
              <a:t>Sign</a:t>
            </a:r>
            <a:r>
              <a:rPr lang="en-US" b="true" sz="2799" spc="39">
                <a:solidFill>
                  <a:srgbClr val="000000"/>
                </a:solidFill>
                <a:latin typeface="Comic Sans Bold"/>
                <a:ea typeface="Comic Sans Bold"/>
                <a:cs typeface="Comic Sans Bold"/>
                <a:sym typeface="Comic Sans Bold"/>
              </a:rPr>
              <a:t> </a:t>
            </a:r>
          </a:p>
          <a:p>
            <a:pPr algn="l">
              <a:lnSpc>
                <a:spcPts val="1399"/>
              </a:lnSpc>
            </a:pPr>
            <a:r>
              <a:rPr lang="en-US" sz="2799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1 bit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0489397" y="7413041"/>
            <a:ext cx="1770764" cy="766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b="true" sz="2799" spc="39">
                <a:solidFill>
                  <a:srgbClr val="000000"/>
                </a:solidFill>
                <a:latin typeface="Comic Sans Bold"/>
                <a:ea typeface="Comic Sans Bold"/>
                <a:cs typeface="Comic Sans Bold"/>
                <a:sym typeface="Comic Sans Bold"/>
              </a:rPr>
              <a:t>Exponent</a:t>
            </a:r>
            <a:r>
              <a:rPr lang="en-US" b="true" sz="2799" spc="39">
                <a:solidFill>
                  <a:srgbClr val="000000"/>
                </a:solidFill>
                <a:latin typeface="Comic Sans Bold"/>
                <a:ea typeface="Comic Sans Bold"/>
                <a:cs typeface="Comic Sans Bold"/>
                <a:sym typeface="Comic Sans Bold"/>
              </a:rPr>
              <a:t> 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4141501" y="7413041"/>
            <a:ext cx="1792430" cy="12934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b="true" sz="2799" spc="39">
                <a:solidFill>
                  <a:srgbClr val="000000"/>
                </a:solidFill>
                <a:latin typeface="Comic Sans Bold"/>
                <a:ea typeface="Comic Sans Bold"/>
                <a:cs typeface="Comic Sans Bold"/>
                <a:sym typeface="Comic Sans Bold"/>
              </a:rPr>
              <a:t>Fraction</a:t>
            </a:r>
          </a:p>
          <a:p>
            <a:pPr algn="ctr">
              <a:lnSpc>
                <a:spcPts val="1399"/>
              </a:lnSpc>
            </a:pPr>
            <a:r>
              <a:rPr lang="en-US" sz="2799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7 bits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0828953" y="8373875"/>
            <a:ext cx="1188403" cy="229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99"/>
              </a:lnSpc>
            </a:pPr>
            <a:r>
              <a:rPr lang="en-US" sz="2799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8 bits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9314021" y="2105987"/>
            <a:ext cx="850925" cy="14538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87"/>
              </a:lnSpc>
            </a:pPr>
            <a:r>
              <a:rPr lang="en-US" b="true" sz="2799">
                <a:solidFill>
                  <a:srgbClr val="4A86E8"/>
                </a:solidFill>
                <a:latin typeface="Comic Sans Bold"/>
                <a:ea typeface="Comic Sans Bold"/>
                <a:cs typeface="Comic Sans Bold"/>
                <a:sym typeface="Comic Sans Bold"/>
              </a:rPr>
              <a:t>FP32</a:t>
            </a:r>
            <a:r>
              <a:rPr lang="en-US" b="true" sz="2799">
                <a:solidFill>
                  <a:srgbClr val="FF00FF"/>
                </a:solidFill>
                <a:latin typeface="Comic Sans Bold"/>
                <a:ea typeface="Comic Sans Bold"/>
                <a:cs typeface="Comic Sans Bold"/>
                <a:sym typeface="Comic Sans Bold"/>
              </a:rPr>
              <a:t> </a:t>
            </a:r>
            <a:r>
              <a:rPr lang="en-US" b="true" sz="2799">
                <a:solidFill>
                  <a:srgbClr val="000000"/>
                </a:solidFill>
                <a:latin typeface="Comic Sans Bold"/>
                <a:ea typeface="Comic Sans Bold"/>
                <a:cs typeface="Comic Sans Bold"/>
                <a:sym typeface="Comic Sans Bold"/>
              </a:rPr>
              <a:t>0 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0557529" y="2105987"/>
            <a:ext cx="3502142" cy="6823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87"/>
              </a:lnSpc>
            </a:pPr>
            <a:r>
              <a:rPr lang="en-US" b="true" sz="2799">
                <a:solidFill>
                  <a:srgbClr val="4A86E8"/>
                </a:solidFill>
                <a:latin typeface="Comic Sans Bold"/>
                <a:ea typeface="Comic Sans Bold"/>
                <a:cs typeface="Comic Sans Bold"/>
                <a:sym typeface="Comic Sans Bold"/>
              </a:rPr>
              <a:t>4 bytes memory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0374116" y="2878941"/>
            <a:ext cx="1752991" cy="6823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87"/>
              </a:lnSpc>
            </a:pPr>
            <a:r>
              <a:rPr lang="en-US" b="true" sz="2799">
                <a:solidFill>
                  <a:srgbClr val="000000"/>
                </a:solidFill>
                <a:latin typeface="Comic Sans Bold"/>
                <a:ea typeface="Comic Sans Bold"/>
                <a:cs typeface="Comic Sans Bold"/>
                <a:sym typeface="Comic Sans Bold"/>
              </a:rPr>
              <a:t>10000000 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2573152" y="2878941"/>
            <a:ext cx="5268849" cy="6823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87"/>
              </a:lnSpc>
            </a:pPr>
            <a:r>
              <a:rPr lang="en-US" b="true" sz="2799">
                <a:solidFill>
                  <a:srgbClr val="000000"/>
                </a:solidFill>
                <a:latin typeface="Comic Sans Bold"/>
                <a:ea typeface="Comic Sans Bold"/>
                <a:cs typeface="Comic Sans Bold"/>
                <a:sym typeface="Comic Sans Bold"/>
              </a:rPr>
              <a:t>10010010000111111011000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2353628" y="7637773"/>
            <a:ext cx="407112" cy="3145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13"/>
              </a:lnSpc>
            </a:pPr>
            <a:r>
              <a:rPr lang="en-US" b="true" sz="1866">
                <a:solidFill>
                  <a:srgbClr val="292929"/>
                </a:solidFill>
                <a:latin typeface="Comic Sans Bold"/>
                <a:ea typeface="Comic Sans Bold"/>
                <a:cs typeface="Comic Sans Bold"/>
                <a:sym typeface="Comic Sans Bold"/>
              </a:rPr>
              <a:t>38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5306606" y="2747591"/>
            <a:ext cx="316649" cy="613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b="true" sz="3600">
                <a:solidFill>
                  <a:srgbClr val="000000"/>
                </a:solidFill>
                <a:latin typeface="Comic Sans Bold"/>
                <a:ea typeface="Comic Sans Bold"/>
                <a:cs typeface="Comic Sans Bold"/>
                <a:sym typeface="Comic Sans Bold"/>
              </a:rPr>
              <a:t>X</a:t>
            </a:r>
          </a:p>
        </p:txBody>
      </p:sp>
    </p:spTree>
  </p:cSld>
  <p:clrMapOvr>
    <a:masterClrMapping/>
  </p:clrMapOvr>
</p:sld>
</file>

<file path=ppt/slides/slide1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DB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511139" y="9473051"/>
            <a:ext cx="3265713" cy="813949"/>
          </a:xfrm>
          <a:custGeom>
            <a:avLst/>
            <a:gdLst/>
            <a:ahLst/>
            <a:cxnLst/>
            <a:rect r="r" b="b" t="t" l="l"/>
            <a:pathLst>
              <a:path h="813949" w="3265713">
                <a:moveTo>
                  <a:pt x="0" y="0"/>
                </a:moveTo>
                <a:lnTo>
                  <a:pt x="3265713" y="0"/>
                </a:lnTo>
                <a:lnTo>
                  <a:pt x="3265713" y="813949"/>
                </a:lnTo>
                <a:lnTo>
                  <a:pt x="0" y="8139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012498" y="9446485"/>
            <a:ext cx="829504" cy="497653"/>
          </a:xfrm>
          <a:custGeom>
            <a:avLst/>
            <a:gdLst/>
            <a:ahLst/>
            <a:cxnLst/>
            <a:rect r="r" b="b" t="t" l="l"/>
            <a:pathLst>
              <a:path h="497653" w="829504">
                <a:moveTo>
                  <a:pt x="0" y="0"/>
                </a:moveTo>
                <a:lnTo>
                  <a:pt x="829503" y="0"/>
                </a:lnTo>
                <a:lnTo>
                  <a:pt x="829503" y="497653"/>
                </a:lnTo>
                <a:lnTo>
                  <a:pt x="0" y="4976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25150" y="1853174"/>
            <a:ext cx="7757798" cy="6511423"/>
          </a:xfrm>
          <a:custGeom>
            <a:avLst/>
            <a:gdLst/>
            <a:ahLst/>
            <a:cxnLst/>
            <a:rect r="r" b="b" t="t" l="l"/>
            <a:pathLst>
              <a:path h="6511423" w="7757798">
                <a:moveTo>
                  <a:pt x="0" y="0"/>
                </a:moveTo>
                <a:lnTo>
                  <a:pt x="7757798" y="0"/>
                </a:lnTo>
                <a:lnTo>
                  <a:pt x="7757798" y="6511424"/>
                </a:lnTo>
                <a:lnTo>
                  <a:pt x="0" y="651142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533096" y="3071727"/>
            <a:ext cx="8180099" cy="615601"/>
          </a:xfrm>
          <a:custGeom>
            <a:avLst/>
            <a:gdLst/>
            <a:ahLst/>
            <a:cxnLst/>
            <a:rect r="r" b="b" t="t" l="l"/>
            <a:pathLst>
              <a:path h="615601" w="8180099">
                <a:moveTo>
                  <a:pt x="0" y="0"/>
                </a:moveTo>
                <a:lnTo>
                  <a:pt x="8180099" y="0"/>
                </a:lnTo>
                <a:lnTo>
                  <a:pt x="8180099" y="615601"/>
                </a:lnTo>
                <a:lnTo>
                  <a:pt x="0" y="61560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041454" y="5889546"/>
            <a:ext cx="7293702" cy="742598"/>
          </a:xfrm>
          <a:custGeom>
            <a:avLst/>
            <a:gdLst/>
            <a:ahLst/>
            <a:cxnLst/>
            <a:rect r="r" b="b" t="t" l="l"/>
            <a:pathLst>
              <a:path h="742598" w="7293702">
                <a:moveTo>
                  <a:pt x="0" y="0"/>
                </a:moveTo>
                <a:lnTo>
                  <a:pt x="7293702" y="0"/>
                </a:lnTo>
                <a:lnTo>
                  <a:pt x="7293702" y="742597"/>
                </a:lnTo>
                <a:lnTo>
                  <a:pt x="0" y="74259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126845" y="3778529"/>
            <a:ext cx="8229695" cy="1521352"/>
          </a:xfrm>
          <a:custGeom>
            <a:avLst/>
            <a:gdLst/>
            <a:ahLst/>
            <a:cxnLst/>
            <a:rect r="r" b="b" t="t" l="l"/>
            <a:pathLst>
              <a:path h="1521352" w="8229695">
                <a:moveTo>
                  <a:pt x="0" y="0"/>
                </a:moveTo>
                <a:lnTo>
                  <a:pt x="8229696" y="0"/>
                </a:lnTo>
                <a:lnTo>
                  <a:pt x="8229696" y="1521352"/>
                </a:lnTo>
                <a:lnTo>
                  <a:pt x="0" y="152135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126845" y="6665824"/>
            <a:ext cx="8649853" cy="2139248"/>
          </a:xfrm>
          <a:custGeom>
            <a:avLst/>
            <a:gdLst/>
            <a:ahLst/>
            <a:cxnLst/>
            <a:rect r="r" b="b" t="t" l="l"/>
            <a:pathLst>
              <a:path h="2139248" w="8649853">
                <a:moveTo>
                  <a:pt x="0" y="0"/>
                </a:moveTo>
                <a:lnTo>
                  <a:pt x="8649853" y="0"/>
                </a:lnTo>
                <a:lnTo>
                  <a:pt x="8649853" y="2139248"/>
                </a:lnTo>
                <a:lnTo>
                  <a:pt x="0" y="2139248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485137" y="89386"/>
            <a:ext cx="8397812" cy="1193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Quantization: INT8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74378" y="2061696"/>
            <a:ext cx="1204665" cy="838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292929"/>
                </a:solidFill>
                <a:latin typeface="Comic Sans"/>
                <a:ea typeface="Comic Sans"/>
                <a:cs typeface="Comic Sans"/>
                <a:sym typeface="Comic Sans"/>
              </a:rPr>
              <a:t>MIN -3e^38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188778" y="7318791"/>
            <a:ext cx="1156745" cy="838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b="true" sz="2799">
                <a:solidFill>
                  <a:srgbClr val="292929"/>
                </a:solidFill>
                <a:latin typeface="Comic Sans Bold"/>
                <a:ea typeface="Comic Sans Bold"/>
                <a:cs typeface="Comic Sans Bold"/>
                <a:sym typeface="Comic Sans Bold"/>
              </a:rPr>
              <a:t>MIN -128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717418" y="1924622"/>
            <a:ext cx="497643" cy="9766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0.0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227501" y="6026963"/>
            <a:ext cx="316649" cy="13221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16"/>
              </a:lnSpc>
            </a:pPr>
            <a:r>
              <a:rPr lang="en-US" b="true" sz="2799">
                <a:solidFill>
                  <a:srgbClr val="000000"/>
                </a:solidFill>
                <a:latin typeface="Comic Sans Bold"/>
                <a:ea typeface="Comic Sans Bold"/>
                <a:cs typeface="Comic Sans Bold"/>
                <a:sym typeface="Comic Sans Bold"/>
              </a:rPr>
              <a:t>3</a:t>
            </a:r>
          </a:p>
          <a:p>
            <a:pPr algn="ctr">
              <a:lnSpc>
                <a:spcPts val="6192"/>
              </a:lnSpc>
            </a:pPr>
            <a:r>
              <a:rPr lang="en-US" b="true" sz="3600">
                <a:solidFill>
                  <a:srgbClr val="000000"/>
                </a:solidFill>
                <a:latin typeface="Comic Sans Bold"/>
                <a:ea typeface="Comic Sans Bold"/>
                <a:cs typeface="Comic Sans Bold"/>
                <a:sym typeface="Comic Sans Bold"/>
              </a:rPr>
              <a:t>X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858217" y="7407754"/>
            <a:ext cx="210369" cy="229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99"/>
              </a:lnSpc>
            </a:pPr>
            <a:r>
              <a:rPr lang="en-US" sz="2799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0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049300" y="3564433"/>
            <a:ext cx="4514612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b="true" sz="2799">
                <a:solidFill>
                  <a:srgbClr val="000000"/>
                </a:solidFill>
                <a:latin typeface="Comic Sans Bold"/>
                <a:ea typeface="Comic Sans Bold"/>
                <a:cs typeface="Comic Sans Bold"/>
                <a:sym typeface="Comic Sans Bold"/>
              </a:rPr>
              <a:t>3.1415920257568359375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766198" y="7318791"/>
            <a:ext cx="841134" cy="838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b="true" sz="2799">
                <a:solidFill>
                  <a:srgbClr val="292929"/>
                </a:solidFill>
                <a:latin typeface="Comic Sans Bold"/>
                <a:ea typeface="Comic Sans Bold"/>
                <a:cs typeface="Comic Sans Bold"/>
                <a:sym typeface="Comic Sans Bold"/>
              </a:rPr>
              <a:t>MAX 127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607332" y="2123310"/>
            <a:ext cx="1330538" cy="838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799">
                <a:solidFill>
                  <a:srgbClr val="292929"/>
                </a:solidFill>
                <a:latin typeface="Comic Sans"/>
                <a:ea typeface="Comic Sans"/>
                <a:cs typeface="Comic Sans"/>
                <a:sym typeface="Comic Sans"/>
              </a:rPr>
              <a:t>MAX +3e^38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372133" y="4254065"/>
            <a:ext cx="902065" cy="838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59"/>
              </a:lnSpc>
            </a:pPr>
            <a:r>
              <a:rPr lang="en-US" b="true" sz="2799">
                <a:solidFill>
                  <a:srgbClr val="000000"/>
                </a:solidFill>
                <a:latin typeface="Comic Sans Bold"/>
                <a:ea typeface="Comic Sans Bold"/>
                <a:cs typeface="Comic Sans Bold"/>
                <a:sym typeface="Comic Sans Bold"/>
              </a:rPr>
              <a:t>Sign </a:t>
            </a:r>
            <a:r>
              <a:rPr lang="en-US" sz="2799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1 bit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460355" y="4254065"/>
            <a:ext cx="1560386" cy="838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b="true" sz="2799">
                <a:solidFill>
                  <a:srgbClr val="000000"/>
                </a:solidFill>
                <a:latin typeface="Comic Sans Bold"/>
                <a:ea typeface="Comic Sans Bold"/>
                <a:cs typeface="Comic Sans Bold"/>
                <a:sym typeface="Comic Sans Bold"/>
              </a:rPr>
              <a:t>Exponent </a:t>
            </a:r>
            <a:r>
              <a:rPr lang="en-US" sz="2799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8 bits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315974" y="1118140"/>
            <a:ext cx="5676467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b="true" sz="2799">
                <a:solidFill>
                  <a:srgbClr val="000000"/>
                </a:solidFill>
                <a:latin typeface="Comic Sans Bold"/>
                <a:ea typeface="Comic Sans Bold"/>
                <a:cs typeface="Comic Sans Bold"/>
                <a:sym typeface="Comic Sans Bold"/>
              </a:rPr>
              <a:t>Let's store Pi:</a:t>
            </a:r>
            <a:r>
              <a:rPr lang="en-US" sz="2799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 </a:t>
            </a:r>
            <a:r>
              <a:rPr lang="en-US" b="true" sz="2799">
                <a:solidFill>
                  <a:srgbClr val="4A86E8"/>
                </a:solidFill>
                <a:latin typeface="Comic Sans Bold"/>
                <a:ea typeface="Comic Sans Bold"/>
                <a:cs typeface="Comic Sans Bold"/>
                <a:sym typeface="Comic Sans Bold"/>
              </a:rPr>
              <a:t>3.141592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190672" y="5750738"/>
            <a:ext cx="1083526" cy="688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12"/>
              </a:lnSpc>
            </a:pPr>
            <a:r>
              <a:rPr lang="en-US" b="true" sz="2799">
                <a:solidFill>
                  <a:srgbClr val="4A86E8"/>
                </a:solidFill>
                <a:latin typeface="Comic Sans Bold"/>
                <a:ea typeface="Comic Sans Bold"/>
                <a:cs typeface="Comic Sans Bold"/>
                <a:sym typeface="Comic Sans Bold"/>
              </a:rPr>
              <a:t>INT8</a:t>
            </a:r>
            <a:r>
              <a:rPr lang="en-US" sz="2799">
                <a:solidFill>
                  <a:srgbClr val="4A86E8"/>
                </a:solidFill>
                <a:latin typeface="Comic Sans"/>
                <a:ea typeface="Comic Sans"/>
                <a:cs typeface="Comic Sans"/>
                <a:sym typeface="Comic Sans"/>
              </a:rPr>
              <a:t> 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557529" y="5750738"/>
            <a:ext cx="3595573" cy="688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12"/>
              </a:lnSpc>
            </a:pPr>
            <a:r>
              <a:rPr lang="en-US" b="true" sz="2799">
                <a:solidFill>
                  <a:srgbClr val="4A86E8"/>
                </a:solidFill>
                <a:latin typeface="Comic Sans Bold"/>
                <a:ea typeface="Comic Sans Bold"/>
                <a:cs typeface="Comic Sans Bold"/>
                <a:sym typeface="Comic Sans Bold"/>
              </a:rPr>
              <a:t>1 byte memory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9618821" y="6527016"/>
            <a:ext cx="280378" cy="688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12"/>
              </a:lnSpc>
            </a:pPr>
            <a:r>
              <a:rPr lang="en-US" b="true" sz="2799">
                <a:solidFill>
                  <a:srgbClr val="000000"/>
                </a:solidFill>
                <a:latin typeface="Comic Sans Bold"/>
                <a:ea typeface="Comic Sans Bold"/>
                <a:cs typeface="Comic Sans Bold"/>
                <a:sym typeface="Comic Sans Bold"/>
              </a:rPr>
              <a:t>0 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2570304" y="6527016"/>
            <a:ext cx="2932090" cy="688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12"/>
              </a:lnSpc>
            </a:pPr>
            <a:r>
              <a:rPr lang="en-US" b="true" sz="2799">
                <a:solidFill>
                  <a:srgbClr val="000000"/>
                </a:solidFill>
                <a:latin typeface="Comic Sans Bold"/>
                <a:ea typeface="Comic Sans Bold"/>
                <a:cs typeface="Comic Sans Bold"/>
                <a:sym typeface="Comic Sans Bold"/>
              </a:rPr>
              <a:t>0000011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9372133" y="7340879"/>
            <a:ext cx="902065" cy="12934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2799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Sign</a:t>
            </a:r>
            <a:r>
              <a:rPr lang="en-US" sz="2799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 </a:t>
            </a:r>
          </a:p>
          <a:p>
            <a:pPr algn="l">
              <a:lnSpc>
                <a:spcPts val="1399"/>
              </a:lnSpc>
            </a:pPr>
            <a:r>
              <a:rPr lang="en-US" sz="2799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1 bit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3975337" y="7340879"/>
            <a:ext cx="2483168" cy="12934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sz="2799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Fraction</a:t>
            </a:r>
          </a:p>
          <a:p>
            <a:pPr algn="ctr">
              <a:lnSpc>
                <a:spcPts val="1399"/>
              </a:lnSpc>
            </a:pPr>
            <a:r>
              <a:rPr lang="en-US" sz="2799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7 bits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4153102" y="4254065"/>
            <a:ext cx="1729125" cy="838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b="true" sz="2799">
                <a:solidFill>
                  <a:srgbClr val="000000"/>
                </a:solidFill>
                <a:latin typeface="Comic Sans Bold"/>
                <a:ea typeface="Comic Sans Bold"/>
                <a:cs typeface="Comic Sans Bold"/>
                <a:sym typeface="Comic Sans Bold"/>
              </a:rPr>
              <a:t>Fraction </a:t>
            </a:r>
            <a:r>
              <a:rPr lang="en-US" sz="2799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23 bits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9314021" y="2105987"/>
            <a:ext cx="960177" cy="14538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87"/>
              </a:lnSpc>
            </a:pPr>
            <a:r>
              <a:rPr lang="en-US" b="true" sz="2799">
                <a:solidFill>
                  <a:srgbClr val="4A86E8"/>
                </a:solidFill>
                <a:latin typeface="Comic Sans Bold"/>
                <a:ea typeface="Comic Sans Bold"/>
                <a:cs typeface="Comic Sans Bold"/>
                <a:sym typeface="Comic Sans Bold"/>
              </a:rPr>
              <a:t>FP32 </a:t>
            </a:r>
            <a:r>
              <a:rPr lang="en-US" b="true" sz="2799">
                <a:solidFill>
                  <a:srgbClr val="000000"/>
                </a:solidFill>
                <a:latin typeface="Comic Sans Bold"/>
                <a:ea typeface="Comic Sans Bold"/>
                <a:cs typeface="Comic Sans Bold"/>
                <a:sym typeface="Comic Sans Bold"/>
              </a:rPr>
              <a:t>0 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0557529" y="2105987"/>
            <a:ext cx="3595573" cy="6823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87"/>
              </a:lnSpc>
            </a:pPr>
            <a:r>
              <a:rPr lang="en-US" b="true" sz="2799">
                <a:solidFill>
                  <a:srgbClr val="4A86E8"/>
                </a:solidFill>
                <a:latin typeface="Comic Sans Bold"/>
                <a:ea typeface="Comic Sans Bold"/>
                <a:cs typeface="Comic Sans Bold"/>
                <a:sym typeface="Comic Sans Bold"/>
              </a:rPr>
              <a:t>4 bytes memory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0374116" y="2878941"/>
            <a:ext cx="1752991" cy="6823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87"/>
              </a:lnSpc>
            </a:pPr>
            <a:r>
              <a:rPr lang="en-US" b="true" sz="2799">
                <a:solidFill>
                  <a:srgbClr val="000000"/>
                </a:solidFill>
                <a:latin typeface="Comic Sans Bold"/>
                <a:ea typeface="Comic Sans Bold"/>
                <a:cs typeface="Comic Sans Bold"/>
                <a:sym typeface="Comic Sans Bold"/>
              </a:rPr>
              <a:t>10000000 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2573152" y="2878941"/>
            <a:ext cx="5140042" cy="6823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87"/>
              </a:lnSpc>
            </a:pPr>
            <a:r>
              <a:rPr lang="en-US" b="true" sz="2799">
                <a:solidFill>
                  <a:srgbClr val="000000"/>
                </a:solidFill>
                <a:latin typeface="Comic Sans Bold"/>
                <a:ea typeface="Comic Sans Bold"/>
                <a:cs typeface="Comic Sans Bold"/>
                <a:sym typeface="Comic Sans Bold"/>
              </a:rPr>
              <a:t>10010010000111111011000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5306606" y="2747591"/>
            <a:ext cx="316649" cy="613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b="true" sz="3600">
                <a:solidFill>
                  <a:srgbClr val="000000"/>
                </a:solidFill>
                <a:latin typeface="Comic Sans Bold"/>
                <a:ea typeface="Comic Sans Bold"/>
                <a:cs typeface="Comic Sans Bold"/>
                <a:sym typeface="Comic Sans Bold"/>
              </a:rPr>
              <a:t>X</a:t>
            </a:r>
          </a:p>
        </p:txBody>
      </p:sp>
    </p:spTree>
  </p:cSld>
  <p:clrMapOvr>
    <a:masterClrMapping/>
  </p:clrMapOvr>
</p:sld>
</file>

<file path=ppt/slides/slide1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DB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1805802" y="1788340"/>
          <a:ext cx="13107642" cy="5400675"/>
        </p:xfrm>
        <a:graphic>
          <a:graphicData uri="http://schemas.openxmlformats.org/drawingml/2006/table">
            <a:tbl>
              <a:tblPr/>
              <a:tblGrid>
                <a:gridCol w="2384371"/>
                <a:gridCol w="1872347"/>
                <a:gridCol w="2316777"/>
                <a:gridCol w="2377071"/>
                <a:gridCol w="4157076"/>
              </a:tblGrid>
              <a:tr h="138134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74EA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b="true">
                          <a:solidFill>
                            <a:srgbClr val="FFFFFF"/>
                          </a:solidFill>
                          <a:latin typeface="Comic Sans Bold"/>
                          <a:ea typeface="Comic Sans Bold"/>
                          <a:cs typeface="Comic Sans Bold"/>
                          <a:sym typeface="Comic Sans Bold"/>
                        </a:rPr>
                        <a:t>Bits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74EA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b="true">
                          <a:solidFill>
                            <a:srgbClr val="FFFFFF"/>
                          </a:solidFill>
                          <a:latin typeface="Comic Sans Bold"/>
                          <a:ea typeface="Comic Sans Bold"/>
                          <a:cs typeface="Comic Sans Bold"/>
                          <a:sym typeface="Comic Sans Bold"/>
                        </a:rPr>
                        <a:t>Exponent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74EA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b="true">
                          <a:solidFill>
                            <a:srgbClr val="FFFFFF"/>
                          </a:solidFill>
                          <a:latin typeface="Comic Sans Bold"/>
                          <a:ea typeface="Comic Sans Bold"/>
                          <a:cs typeface="Comic Sans Bold"/>
                          <a:sym typeface="Comic Sans Bold"/>
                        </a:rPr>
                        <a:t>Fraction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74EA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b="true">
                          <a:solidFill>
                            <a:srgbClr val="FFFFFF"/>
                          </a:solidFill>
                          <a:latin typeface="Comic Sans Bold"/>
                          <a:ea typeface="Comic Sans Bold"/>
                          <a:cs typeface="Comic Sans Bold"/>
                          <a:sym typeface="Comic Sans Bold"/>
                        </a:rPr>
                        <a:t>Memory needed to store one value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74EA7"/>
                    </a:solidFill>
                  </a:tcPr>
                </a:tc>
              </a:tr>
              <a:tr h="102641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b="true">
                          <a:solidFill>
                            <a:srgbClr val="000000"/>
                          </a:solidFill>
                          <a:latin typeface="Comic Sans Bold"/>
                          <a:ea typeface="Comic Sans Bold"/>
                          <a:cs typeface="Comic Sans Bold"/>
                          <a:sym typeface="Comic Sans Bold"/>
                        </a:rPr>
                        <a:t>FP32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Comic Sans"/>
                          <a:ea typeface="Comic Sans"/>
                          <a:cs typeface="Comic Sans"/>
                          <a:sym typeface="Comic Sans"/>
                        </a:rPr>
                        <a:t>32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Comic Sans"/>
                          <a:ea typeface="Comic Sans"/>
                          <a:cs typeface="Comic Sans"/>
                          <a:sym typeface="Comic Sans"/>
                        </a:rPr>
                        <a:t>8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Comic Sans"/>
                          <a:ea typeface="Comic Sans"/>
                          <a:cs typeface="Comic Sans"/>
                          <a:sym typeface="Comic Sans"/>
                        </a:rPr>
                        <a:t>23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Comic Sans"/>
                          <a:ea typeface="Comic Sans"/>
                          <a:cs typeface="Comic Sans"/>
                          <a:sym typeface="Comic Sans"/>
                        </a:rPr>
                        <a:t>4 bytes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2641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b="true">
                          <a:solidFill>
                            <a:srgbClr val="000000"/>
                          </a:solidFill>
                          <a:latin typeface="Comic Sans Bold"/>
                          <a:ea typeface="Comic Sans Bold"/>
                          <a:cs typeface="Comic Sans Bold"/>
                          <a:sym typeface="Comic Sans Bold"/>
                        </a:rPr>
                        <a:t>FP16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Comic Sans"/>
                          <a:ea typeface="Comic Sans"/>
                          <a:cs typeface="Comic Sans"/>
                          <a:sym typeface="Comic Sans"/>
                        </a:rPr>
                        <a:t>16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Comic Sans"/>
                          <a:ea typeface="Comic Sans"/>
                          <a:cs typeface="Comic Sans"/>
                          <a:sym typeface="Comic Sans"/>
                        </a:rPr>
                        <a:t>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Comic Sans"/>
                          <a:ea typeface="Comic Sans"/>
                          <a:cs typeface="Comic Sans"/>
                          <a:sym typeface="Comic Sans"/>
                        </a:rPr>
                        <a:t>10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Comic Sans"/>
                          <a:ea typeface="Comic Sans"/>
                          <a:cs typeface="Comic Sans"/>
                          <a:sym typeface="Comic Sans"/>
                        </a:rPr>
                        <a:t>2 bytes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2641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Comic Sans"/>
                          <a:ea typeface="Comic Sans"/>
                          <a:cs typeface="Comic Sans"/>
                          <a:sym typeface="Comic Sans"/>
                        </a:rPr>
                        <a:t> </a:t>
                      </a:r>
                      <a:r>
                        <a:rPr lang="en-US" sz="2499" b="true">
                          <a:solidFill>
                            <a:srgbClr val="000000"/>
                          </a:solidFill>
                          <a:latin typeface="Comic Sans Bold"/>
                          <a:ea typeface="Comic Sans Bold"/>
                          <a:cs typeface="Comic Sans Bold"/>
                          <a:sym typeface="Comic Sans Bold"/>
                        </a:rPr>
                        <a:t>BFLOAT16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Comic Sans"/>
                          <a:ea typeface="Comic Sans"/>
                          <a:cs typeface="Comic Sans"/>
                          <a:sym typeface="Comic Sans"/>
                        </a:rPr>
                        <a:t>16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Comic Sans"/>
                          <a:ea typeface="Comic Sans"/>
                          <a:cs typeface="Comic Sans"/>
                          <a:sym typeface="Comic Sans"/>
                        </a:rPr>
                        <a:t>8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Comic Sans"/>
                          <a:ea typeface="Comic Sans"/>
                          <a:cs typeface="Comic Sans"/>
                          <a:sym typeface="Comic Sans"/>
                        </a:rPr>
                        <a:t>7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Comic Sans"/>
                          <a:ea typeface="Comic Sans"/>
                          <a:cs typeface="Comic Sans"/>
                          <a:sym typeface="Comic Sans"/>
                        </a:rPr>
                        <a:t>2 bytes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4008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b="true">
                          <a:solidFill>
                            <a:srgbClr val="000000"/>
                          </a:solidFill>
                          <a:latin typeface="Comic Sans Bold"/>
                          <a:ea typeface="Comic Sans Bold"/>
                          <a:cs typeface="Comic Sans Bold"/>
                          <a:sym typeface="Comic Sans Bold"/>
                        </a:rPr>
                        <a:t>INT8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Comic Sans"/>
                          <a:ea typeface="Comic Sans"/>
                          <a:cs typeface="Comic Sans"/>
                          <a:sym typeface="Comic Sans"/>
                        </a:rPr>
                        <a:t>8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Comic Sans"/>
                          <a:ea typeface="Comic Sans"/>
                          <a:cs typeface="Comic Sans"/>
                          <a:sym typeface="Comic Sans"/>
                        </a:rPr>
                        <a:t>-/-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Comic Sans"/>
                          <a:ea typeface="Comic Sans"/>
                          <a:cs typeface="Comic Sans"/>
                          <a:sym typeface="Comic Sans"/>
                        </a:rPr>
                        <a:t>7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Comic Sans"/>
                          <a:ea typeface="Comic Sans"/>
                          <a:cs typeface="Comic Sans"/>
                          <a:sym typeface="Comic Sans"/>
                        </a:rPr>
                        <a:t>1 byte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3" id="3"/>
          <p:cNvSpPr txBox="true"/>
          <p:nvPr/>
        </p:nvSpPr>
        <p:spPr>
          <a:xfrm rot="0">
            <a:off x="484833" y="7981176"/>
            <a:ext cx="17318334" cy="2074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0" indent="-323850" lvl="1">
              <a:lnSpc>
                <a:spcPts val="414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Reduce required memory to store and train models </a:t>
            </a:r>
          </a:p>
          <a:p>
            <a:pPr algn="l" marL="647700" indent="-323850" lvl="1">
              <a:lnSpc>
                <a:spcPts val="414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Projects original 32-bit ﬂoating point numbers into lower precision spaces</a:t>
            </a:r>
          </a:p>
          <a:p>
            <a:pPr algn="l" marL="647700" indent="-323850" lvl="1">
              <a:lnSpc>
                <a:spcPts val="414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Quantization-aware training (QAT) learns the quantization scaling factors during training</a:t>
            </a:r>
          </a:p>
          <a:p>
            <a:pPr algn="l" marL="647700" indent="-323850" lvl="1">
              <a:lnSpc>
                <a:spcPts val="414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BFLOAT16 is a popular choice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52397" y="202257"/>
            <a:ext cx="12215955" cy="1193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Quantization: Summary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4917874" y="4851060"/>
            <a:ext cx="2094624" cy="2090423"/>
          </a:xfrm>
          <a:custGeom>
            <a:avLst/>
            <a:gdLst/>
            <a:ahLst/>
            <a:cxnLst/>
            <a:rect r="r" b="b" t="t" l="l"/>
            <a:pathLst>
              <a:path h="2090423" w="2094624">
                <a:moveTo>
                  <a:pt x="0" y="0"/>
                </a:moveTo>
                <a:lnTo>
                  <a:pt x="2094624" y="0"/>
                </a:lnTo>
                <a:lnTo>
                  <a:pt x="2094624" y="2090423"/>
                </a:lnTo>
                <a:lnTo>
                  <a:pt x="0" y="209042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5135982" y="5461462"/>
            <a:ext cx="1876515" cy="10917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48"/>
              </a:lnSpc>
            </a:pPr>
            <a:r>
              <a:rPr lang="en-US" sz="3600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FLAN T5</a:t>
            </a:r>
          </a:p>
        </p:txBody>
      </p:sp>
    </p:spTree>
  </p:cSld>
  <p:clrMapOvr>
    <a:masterClrMapping/>
  </p:clrMapOvr>
</p:sld>
</file>

<file path=ppt/slides/slide1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DB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65599" y="274893"/>
            <a:ext cx="17474736" cy="2432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Approximate GPU RAM needed to store 1B parameters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2083156" y="3012481"/>
            <a:ext cx="14425927" cy="6457198"/>
            <a:chOff x="0" y="0"/>
            <a:chExt cx="19234569" cy="860959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668429" cy="8590039"/>
            </a:xfrm>
            <a:custGeom>
              <a:avLst/>
              <a:gdLst/>
              <a:ahLst/>
              <a:cxnLst/>
              <a:rect r="r" b="b" t="t" l="l"/>
              <a:pathLst>
                <a:path h="8590039" w="5668429">
                  <a:moveTo>
                    <a:pt x="0" y="0"/>
                  </a:moveTo>
                  <a:lnTo>
                    <a:pt x="5668429" y="0"/>
                  </a:lnTo>
                  <a:lnTo>
                    <a:pt x="5668429" y="8590039"/>
                  </a:lnTo>
                  <a:lnTo>
                    <a:pt x="0" y="85900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6839610" y="2406231"/>
              <a:ext cx="5668429" cy="6203340"/>
            </a:xfrm>
            <a:custGeom>
              <a:avLst/>
              <a:gdLst/>
              <a:ahLst/>
              <a:cxnLst/>
              <a:rect r="r" b="b" t="t" l="l"/>
              <a:pathLst>
                <a:path h="6203340" w="5668429">
                  <a:moveTo>
                    <a:pt x="0" y="0"/>
                  </a:moveTo>
                  <a:lnTo>
                    <a:pt x="5668430" y="0"/>
                  </a:lnTo>
                  <a:lnTo>
                    <a:pt x="5668430" y="6203340"/>
                  </a:lnTo>
                  <a:lnTo>
                    <a:pt x="0" y="62033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13566140" y="3504794"/>
              <a:ext cx="5668429" cy="5104803"/>
            </a:xfrm>
            <a:custGeom>
              <a:avLst/>
              <a:gdLst/>
              <a:ahLst/>
              <a:cxnLst/>
              <a:rect r="r" b="b" t="t" l="l"/>
              <a:pathLst>
                <a:path h="5104803" w="5668429">
                  <a:moveTo>
                    <a:pt x="0" y="0"/>
                  </a:moveTo>
                  <a:lnTo>
                    <a:pt x="5668429" y="0"/>
                  </a:lnTo>
                  <a:lnTo>
                    <a:pt x="5668429" y="5104803"/>
                  </a:lnTo>
                  <a:lnTo>
                    <a:pt x="0" y="51048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7" id="7"/>
            <p:cNvSpPr txBox="true"/>
            <p:nvPr/>
          </p:nvSpPr>
          <p:spPr>
            <a:xfrm rot="0">
              <a:off x="1174312" y="5507901"/>
              <a:ext cx="3319806" cy="11152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73"/>
                </a:lnSpc>
              </a:pPr>
              <a:r>
                <a:rPr lang="en-US" b="true" sz="2799">
                  <a:solidFill>
                    <a:srgbClr val="000000"/>
                  </a:solidFill>
                  <a:latin typeface="Comic Sans Bold"/>
                  <a:ea typeface="Comic Sans Bold"/>
                  <a:cs typeface="Comic Sans Bold"/>
                  <a:sym typeface="Comic Sans Bold"/>
                </a:rPr>
                <a:t>4GB @ 32-bit full precision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7822279" y="6683824"/>
              <a:ext cx="3756763" cy="11152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73"/>
                </a:lnSpc>
              </a:pPr>
              <a:r>
                <a:rPr lang="en-US" b="true" sz="2799">
                  <a:solidFill>
                    <a:srgbClr val="000000"/>
                  </a:solidFill>
                  <a:latin typeface="Comic Sans Bold"/>
                  <a:ea typeface="Comic Sans Bold"/>
                  <a:cs typeface="Comic Sans Bold"/>
                  <a:sym typeface="Comic Sans Bold"/>
                </a:rPr>
                <a:t>2GB @ 16-bit half precision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15136965" y="7241438"/>
              <a:ext cx="3039301" cy="11152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73"/>
                </a:lnSpc>
              </a:pPr>
              <a:r>
                <a:rPr lang="en-US" b="true" sz="2799">
                  <a:solidFill>
                    <a:srgbClr val="000000"/>
                  </a:solidFill>
                  <a:latin typeface="Comic Sans Bold"/>
                  <a:ea typeface="Comic Sans Bold"/>
                  <a:cs typeface="Comic Sans Bold"/>
                  <a:sym typeface="Comic Sans Bold"/>
                </a:rPr>
                <a:t>1GB @ 8-bit precision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1614907" y="703148"/>
              <a:ext cx="2879211" cy="21668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348"/>
                </a:lnSpc>
              </a:pPr>
              <a:r>
                <a:rPr lang="en-US" sz="3600">
                  <a:solidFill>
                    <a:srgbClr val="000000"/>
                  </a:solidFill>
                  <a:latin typeface="Comic Sans"/>
                  <a:ea typeface="Comic Sans"/>
                  <a:cs typeface="Comic Sans"/>
                  <a:sym typeface="Comic Sans"/>
                </a:rPr>
                <a:t>Full- precision model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8792693" y="3109392"/>
              <a:ext cx="2320988" cy="7190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348"/>
                </a:lnSpc>
              </a:pPr>
              <a:r>
                <a:rPr lang="en-US" sz="3600">
                  <a:solidFill>
                    <a:srgbClr val="000000"/>
                  </a:solidFill>
                  <a:latin typeface="Comic Sans"/>
                  <a:ea typeface="Comic Sans"/>
                  <a:cs typeface="Comic Sans"/>
                  <a:sym typeface="Comic Sans"/>
                </a:rPr>
                <a:t>16-bit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8287639" y="3845992"/>
              <a:ext cx="2826042" cy="7190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348"/>
                </a:lnSpc>
              </a:pPr>
              <a:r>
                <a:rPr lang="en-US" sz="3600">
                  <a:solidFill>
                    <a:srgbClr val="000000"/>
                  </a:solidFill>
                  <a:latin typeface="Comic Sans"/>
                  <a:ea typeface="Comic Sans"/>
                  <a:cs typeface="Comic Sans"/>
                  <a:sym typeface="Comic Sans"/>
                </a:rPr>
                <a:t>quantized 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8786292" y="4582592"/>
              <a:ext cx="1688782" cy="7190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348"/>
                </a:lnSpc>
              </a:pPr>
              <a:r>
                <a:rPr lang="en-US" sz="3600">
                  <a:solidFill>
                    <a:srgbClr val="000000"/>
                  </a:solidFill>
                  <a:latin typeface="Comic Sans"/>
                  <a:ea typeface="Comic Sans"/>
                  <a:cs typeface="Comic Sans"/>
                  <a:sym typeface="Comic Sans"/>
                </a:rPr>
                <a:t>model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15748279" y="4207954"/>
              <a:ext cx="1777201" cy="7190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348"/>
                </a:lnSpc>
              </a:pPr>
              <a:r>
                <a:rPr lang="en-US" sz="3600">
                  <a:solidFill>
                    <a:srgbClr val="000000"/>
                  </a:solidFill>
                  <a:latin typeface="Comic Sans"/>
                  <a:ea typeface="Comic Sans"/>
                  <a:cs typeface="Comic Sans"/>
                  <a:sym typeface="Comic Sans"/>
                </a:rPr>
                <a:t>8-bit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15066442" y="4944554"/>
              <a:ext cx="2826042" cy="7190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348"/>
                </a:lnSpc>
              </a:pPr>
              <a:r>
                <a:rPr lang="en-US" sz="3600">
                  <a:solidFill>
                    <a:srgbClr val="000000"/>
                  </a:solidFill>
                  <a:latin typeface="Comic Sans"/>
                  <a:ea typeface="Comic Sans"/>
                  <a:cs typeface="Comic Sans"/>
                  <a:sym typeface="Comic Sans"/>
                </a:rPr>
                <a:t>quantized 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15565095" y="5681154"/>
              <a:ext cx="1688782" cy="7190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348"/>
                </a:lnSpc>
              </a:pPr>
              <a:r>
                <a:rPr lang="en-US" sz="3600">
                  <a:solidFill>
                    <a:srgbClr val="000000"/>
                  </a:solidFill>
                  <a:latin typeface="Comic Sans"/>
                  <a:ea typeface="Comic Sans"/>
                  <a:cs typeface="Comic Sans"/>
                  <a:sym typeface="Comic Sans"/>
                </a:rPr>
                <a:t>model</a:t>
              </a: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433367" y="9790084"/>
            <a:ext cx="18179722" cy="273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40"/>
              </a:lnSpc>
            </a:pPr>
            <a:r>
              <a:rPr lang="en-US" sz="1600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Sources: </a:t>
            </a:r>
            <a:r>
              <a:rPr lang="en-US" sz="1600">
                <a:solidFill>
                  <a:srgbClr val="0097A7"/>
                </a:solidFill>
                <a:latin typeface="Comic Sans"/>
                <a:ea typeface="Comic Sans"/>
                <a:cs typeface="Comic Sans"/>
                <a:sym typeface="Comic Sans"/>
                <a:hlinkClick r:id="rId8" tooltip="https://huggingface.co/docs/transformers/v4.20.1/en/perf_train_gpu_one#anatomy-of-models-memory"/>
              </a:rPr>
              <a:t>https://huggingface.co/docs/transformers/v4.20.1/en/perf_train_gpu_one#anatomy-of-models-memory</a:t>
            </a:r>
            <a:r>
              <a:rPr lang="en-US" sz="1600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, </a:t>
            </a:r>
            <a:r>
              <a:rPr lang="en-US" sz="1600">
                <a:solidFill>
                  <a:srgbClr val="0097A7"/>
                </a:solidFill>
                <a:latin typeface="Comic Sans"/>
                <a:ea typeface="Comic Sans"/>
                <a:cs typeface="Comic Sans"/>
                <a:sym typeface="Comic Sans"/>
                <a:hlinkClick r:id="rId9" tooltip="https://github.com/facebookresearch/bitsandbytes"/>
              </a:rPr>
              <a:t>https://github.com/facebookresearch/bitsandbytes</a:t>
            </a:r>
          </a:p>
        </p:txBody>
      </p:sp>
    </p:spTree>
  </p:cSld>
  <p:clrMapOvr>
    <a:masterClrMapping/>
  </p:clrMapOvr>
</p:sld>
</file>

<file path=ppt/slides/slide1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DB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012498" y="9448324"/>
            <a:ext cx="829504" cy="497653"/>
          </a:xfrm>
          <a:custGeom>
            <a:avLst/>
            <a:gdLst/>
            <a:ahLst/>
            <a:cxnLst/>
            <a:rect r="r" b="b" t="t" l="l"/>
            <a:pathLst>
              <a:path h="497653" w="829504">
                <a:moveTo>
                  <a:pt x="0" y="0"/>
                </a:moveTo>
                <a:lnTo>
                  <a:pt x="829503" y="0"/>
                </a:lnTo>
                <a:lnTo>
                  <a:pt x="829503" y="497652"/>
                </a:lnTo>
                <a:lnTo>
                  <a:pt x="0" y="4976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87139" y="7795450"/>
            <a:ext cx="948109" cy="902941"/>
          </a:xfrm>
          <a:custGeom>
            <a:avLst/>
            <a:gdLst/>
            <a:ahLst/>
            <a:cxnLst/>
            <a:rect r="r" b="b" t="t" l="l"/>
            <a:pathLst>
              <a:path h="902941" w="948109">
                <a:moveTo>
                  <a:pt x="0" y="0"/>
                </a:moveTo>
                <a:lnTo>
                  <a:pt x="948109" y="0"/>
                </a:lnTo>
                <a:lnTo>
                  <a:pt x="948109" y="902942"/>
                </a:lnTo>
                <a:lnTo>
                  <a:pt x="0" y="90294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925888" y="8712337"/>
            <a:ext cx="228029" cy="228029"/>
          </a:xfrm>
          <a:custGeom>
            <a:avLst/>
            <a:gdLst/>
            <a:ahLst/>
            <a:cxnLst/>
            <a:rect r="r" b="b" t="t" l="l"/>
            <a:pathLst>
              <a:path h="228029" w="228029">
                <a:moveTo>
                  <a:pt x="0" y="0"/>
                </a:moveTo>
                <a:lnTo>
                  <a:pt x="228029" y="0"/>
                </a:lnTo>
                <a:lnTo>
                  <a:pt x="228029" y="228028"/>
                </a:lnTo>
                <a:lnTo>
                  <a:pt x="0" y="22802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542658" y="5171623"/>
            <a:ext cx="4525528" cy="4525528"/>
          </a:xfrm>
          <a:custGeom>
            <a:avLst/>
            <a:gdLst/>
            <a:ahLst/>
            <a:cxnLst/>
            <a:rect r="r" b="b" t="t" l="l"/>
            <a:pathLst>
              <a:path h="4525528" w="4525528">
                <a:moveTo>
                  <a:pt x="0" y="0"/>
                </a:moveTo>
                <a:lnTo>
                  <a:pt x="4525528" y="0"/>
                </a:lnTo>
                <a:lnTo>
                  <a:pt x="4525528" y="4525527"/>
                </a:lnTo>
                <a:lnTo>
                  <a:pt x="0" y="452552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841624" y="2065001"/>
            <a:ext cx="3927596" cy="1785604"/>
          </a:xfrm>
          <a:custGeom>
            <a:avLst/>
            <a:gdLst/>
            <a:ahLst/>
            <a:cxnLst/>
            <a:rect r="r" b="b" t="t" l="l"/>
            <a:pathLst>
              <a:path h="1785604" w="3927596">
                <a:moveTo>
                  <a:pt x="0" y="0"/>
                </a:moveTo>
                <a:lnTo>
                  <a:pt x="3927596" y="0"/>
                </a:lnTo>
                <a:lnTo>
                  <a:pt x="3927596" y="1785604"/>
                </a:lnTo>
                <a:lnTo>
                  <a:pt x="0" y="178560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48650" y="182899"/>
            <a:ext cx="17739350" cy="1145400"/>
          </a:xfrm>
          <a:custGeom>
            <a:avLst/>
            <a:gdLst/>
            <a:ahLst/>
            <a:cxnLst/>
            <a:rect r="r" b="b" t="t" l="l"/>
            <a:pathLst>
              <a:path h="1145400" w="17739350">
                <a:moveTo>
                  <a:pt x="0" y="0"/>
                </a:moveTo>
                <a:lnTo>
                  <a:pt x="17739350" y="0"/>
                </a:lnTo>
                <a:lnTo>
                  <a:pt x="17739350" y="1145400"/>
                </a:lnTo>
                <a:lnTo>
                  <a:pt x="0" y="11454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363586" y="2294199"/>
            <a:ext cx="7451722" cy="7451722"/>
          </a:xfrm>
          <a:custGeom>
            <a:avLst/>
            <a:gdLst/>
            <a:ahLst/>
            <a:cxnLst/>
            <a:rect r="r" b="b" t="t" l="l"/>
            <a:pathLst>
              <a:path h="7451722" w="7451722">
                <a:moveTo>
                  <a:pt x="0" y="0"/>
                </a:moveTo>
                <a:lnTo>
                  <a:pt x="7451722" y="0"/>
                </a:lnTo>
                <a:lnTo>
                  <a:pt x="7451722" y="7451722"/>
                </a:lnTo>
                <a:lnTo>
                  <a:pt x="0" y="745172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729625" y="189271"/>
            <a:ext cx="17112377" cy="1193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GPU RAM needed to train larger models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09889" y="3030074"/>
            <a:ext cx="2660028" cy="704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20"/>
              </a:lnSpc>
            </a:pPr>
            <a:r>
              <a:rPr lang="en-US" sz="4600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1B param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96118" y="3841080"/>
            <a:ext cx="1659541" cy="704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20"/>
              </a:lnSpc>
            </a:pPr>
            <a:r>
              <a:rPr lang="en-US" sz="4600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model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342425" y="2948278"/>
            <a:ext cx="3351247" cy="704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20"/>
              </a:lnSpc>
            </a:pPr>
            <a:r>
              <a:rPr lang="en-US" sz="4600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175B param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064439" y="3725399"/>
            <a:ext cx="1659541" cy="704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20"/>
              </a:lnSpc>
            </a:pPr>
            <a:r>
              <a:rPr lang="en-US" sz="4600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model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521260" y="4438650"/>
            <a:ext cx="3351247" cy="704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20"/>
              </a:lnSpc>
            </a:pPr>
            <a:r>
              <a:rPr lang="en-US" sz="4600">
                <a:solidFill>
                  <a:srgbClr val="FFFFFF"/>
                </a:solidFill>
                <a:latin typeface="More Sugar"/>
                <a:ea typeface="More Sugar"/>
                <a:cs typeface="More Sugar"/>
                <a:sym typeface="More Sugar"/>
              </a:rPr>
              <a:t>500B param 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259681" y="5315210"/>
            <a:ext cx="1659531" cy="704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20"/>
              </a:lnSpc>
            </a:pPr>
            <a:r>
              <a:rPr lang="en-US" sz="4600">
                <a:solidFill>
                  <a:srgbClr val="FFFFFF"/>
                </a:solidFill>
                <a:latin typeface="More Sugar"/>
                <a:ea typeface="More Sugar"/>
                <a:cs typeface="More Sugar"/>
                <a:sym typeface="More Sugar"/>
              </a:rPr>
              <a:t>model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5342425" y="6806625"/>
            <a:ext cx="2925994" cy="12555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73"/>
              </a:lnSpc>
            </a:pPr>
            <a:r>
              <a:rPr lang="en-US" b="true" sz="2799">
                <a:solidFill>
                  <a:srgbClr val="FFFFFF"/>
                </a:solidFill>
                <a:latin typeface="Comic Sans Bold"/>
                <a:ea typeface="Comic Sans Bold"/>
                <a:cs typeface="Comic Sans Bold"/>
                <a:sym typeface="Comic Sans Bold"/>
              </a:rPr>
              <a:t>4,200 GB @ 32-bit full precision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521260" y="7167690"/>
            <a:ext cx="3136373" cy="12555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73"/>
              </a:lnSpc>
            </a:pPr>
            <a:r>
              <a:rPr lang="en-US" b="true" sz="2799">
                <a:solidFill>
                  <a:srgbClr val="FFFFFF"/>
                </a:solidFill>
                <a:latin typeface="Comic Sans Bold"/>
                <a:ea typeface="Comic Sans Bold"/>
                <a:cs typeface="Comic Sans Bold"/>
                <a:sym typeface="Comic Sans Bold"/>
              </a:rPr>
              <a:t>12,000 GB @ 32-bit full precision</a:t>
            </a:r>
          </a:p>
        </p:txBody>
      </p:sp>
    </p:spTree>
  </p:cSld>
  <p:clrMapOvr>
    <a:masterClrMapping/>
  </p:clrMapOvr>
</p:sld>
</file>

<file path=ppt/slides/slide1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DB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012498" y="9448324"/>
            <a:ext cx="829504" cy="497653"/>
          </a:xfrm>
          <a:custGeom>
            <a:avLst/>
            <a:gdLst/>
            <a:ahLst/>
            <a:cxnLst/>
            <a:rect r="r" b="b" t="t" l="l"/>
            <a:pathLst>
              <a:path h="497653" w="829504">
                <a:moveTo>
                  <a:pt x="0" y="0"/>
                </a:moveTo>
                <a:lnTo>
                  <a:pt x="829503" y="0"/>
                </a:lnTo>
                <a:lnTo>
                  <a:pt x="829503" y="497652"/>
                </a:lnTo>
                <a:lnTo>
                  <a:pt x="0" y="4976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63503" y="7030698"/>
            <a:ext cx="4051049" cy="1912601"/>
          </a:xfrm>
          <a:custGeom>
            <a:avLst/>
            <a:gdLst/>
            <a:ahLst/>
            <a:cxnLst/>
            <a:rect r="r" b="b" t="t" l="l"/>
            <a:pathLst>
              <a:path h="1912601" w="4051049">
                <a:moveTo>
                  <a:pt x="0" y="0"/>
                </a:moveTo>
                <a:lnTo>
                  <a:pt x="4051049" y="0"/>
                </a:lnTo>
                <a:lnTo>
                  <a:pt x="4051049" y="1912601"/>
                </a:lnTo>
                <a:lnTo>
                  <a:pt x="0" y="191260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18779" y="1556899"/>
            <a:ext cx="8456400" cy="2170195"/>
          </a:xfrm>
          <a:custGeom>
            <a:avLst/>
            <a:gdLst/>
            <a:ahLst/>
            <a:cxnLst/>
            <a:rect r="r" b="b" t="t" l="l"/>
            <a:pathLst>
              <a:path h="2170195" w="8456400">
                <a:moveTo>
                  <a:pt x="0" y="0"/>
                </a:moveTo>
                <a:lnTo>
                  <a:pt x="8456399" y="0"/>
                </a:lnTo>
                <a:lnTo>
                  <a:pt x="8456399" y="2170195"/>
                </a:lnTo>
                <a:lnTo>
                  <a:pt x="0" y="21701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558708" y="5171623"/>
            <a:ext cx="4525528" cy="4525528"/>
          </a:xfrm>
          <a:custGeom>
            <a:avLst/>
            <a:gdLst/>
            <a:ahLst/>
            <a:cxnLst/>
            <a:rect r="r" b="b" t="t" l="l"/>
            <a:pathLst>
              <a:path h="4525528" w="4525528">
                <a:moveTo>
                  <a:pt x="0" y="0"/>
                </a:moveTo>
                <a:lnTo>
                  <a:pt x="4525527" y="0"/>
                </a:lnTo>
                <a:lnTo>
                  <a:pt x="4525527" y="4525527"/>
                </a:lnTo>
                <a:lnTo>
                  <a:pt x="0" y="452552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48650" y="182899"/>
            <a:ext cx="17739350" cy="1145400"/>
          </a:xfrm>
          <a:custGeom>
            <a:avLst/>
            <a:gdLst/>
            <a:ahLst/>
            <a:cxnLst/>
            <a:rect r="r" b="b" t="t" l="l"/>
            <a:pathLst>
              <a:path h="1145400" w="17739350">
                <a:moveTo>
                  <a:pt x="0" y="0"/>
                </a:moveTo>
                <a:lnTo>
                  <a:pt x="17739350" y="0"/>
                </a:lnTo>
                <a:lnTo>
                  <a:pt x="17739350" y="1145400"/>
                </a:lnTo>
                <a:lnTo>
                  <a:pt x="0" y="11454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238218" y="2323979"/>
            <a:ext cx="7451722" cy="7451722"/>
          </a:xfrm>
          <a:custGeom>
            <a:avLst/>
            <a:gdLst/>
            <a:ahLst/>
            <a:cxnLst/>
            <a:rect r="r" b="b" t="t" l="l"/>
            <a:pathLst>
              <a:path h="7451722" w="7451722">
                <a:moveTo>
                  <a:pt x="0" y="0"/>
                </a:moveTo>
                <a:lnTo>
                  <a:pt x="7451722" y="0"/>
                </a:lnTo>
                <a:lnTo>
                  <a:pt x="7451722" y="7451722"/>
                </a:lnTo>
                <a:lnTo>
                  <a:pt x="0" y="745172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729625" y="189271"/>
            <a:ext cx="16697625" cy="1193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GPU RAM needed to train larger models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29625" y="7424861"/>
            <a:ext cx="2660028" cy="704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20"/>
              </a:lnSpc>
            </a:pPr>
            <a:r>
              <a:rPr lang="en-US" sz="4600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1B param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32251" y="8335499"/>
            <a:ext cx="1659541" cy="704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20"/>
              </a:lnSpc>
            </a:pPr>
            <a:r>
              <a:rPr lang="en-US" sz="4600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model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218586" y="7424861"/>
            <a:ext cx="3351247" cy="704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20"/>
              </a:lnSpc>
            </a:pPr>
            <a:r>
              <a:rPr lang="en-US" sz="4600">
                <a:solidFill>
                  <a:srgbClr val="FFFFFF"/>
                </a:solidFill>
                <a:latin typeface="More Sugar"/>
                <a:ea typeface="More Sugar"/>
                <a:cs typeface="More Sugar"/>
                <a:sym typeface="More Sugar"/>
              </a:rPr>
              <a:t>175B param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991701" y="8335499"/>
            <a:ext cx="1659541" cy="704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20"/>
              </a:lnSpc>
            </a:pPr>
            <a:r>
              <a:rPr lang="en-US" sz="4600">
                <a:solidFill>
                  <a:srgbClr val="FFFFFF"/>
                </a:solidFill>
                <a:latin typeface="More Sugar"/>
                <a:ea typeface="More Sugar"/>
                <a:cs typeface="More Sugar"/>
                <a:sym typeface="More Sugar"/>
              </a:rPr>
              <a:t>model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346457" y="3717569"/>
            <a:ext cx="3351247" cy="704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20"/>
              </a:lnSpc>
            </a:pPr>
            <a:r>
              <a:rPr lang="en-US" sz="4600">
                <a:solidFill>
                  <a:srgbClr val="FFFFFF"/>
                </a:solidFill>
                <a:latin typeface="More Sugar"/>
                <a:ea typeface="More Sugar"/>
                <a:cs typeface="More Sugar"/>
                <a:sym typeface="More Sugar"/>
              </a:rPr>
              <a:t>500B param 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134313" y="4438650"/>
            <a:ext cx="1659531" cy="704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20"/>
              </a:lnSpc>
            </a:pPr>
            <a:r>
              <a:rPr lang="en-US" sz="4600">
                <a:solidFill>
                  <a:srgbClr val="FFFFFF"/>
                </a:solidFill>
                <a:latin typeface="More Sugar"/>
                <a:ea typeface="More Sugar"/>
                <a:cs typeface="More Sugar"/>
                <a:sym typeface="More Sugar"/>
              </a:rPr>
              <a:t>model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218586" y="5775176"/>
            <a:ext cx="2925994" cy="12555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73"/>
              </a:lnSpc>
            </a:pPr>
            <a:r>
              <a:rPr lang="en-US" b="true" sz="2799">
                <a:solidFill>
                  <a:srgbClr val="FFFFFF"/>
                </a:solidFill>
                <a:latin typeface="Comic Sans Bold"/>
                <a:ea typeface="Comic Sans Bold"/>
                <a:cs typeface="Comic Sans Bold"/>
                <a:sym typeface="Comic Sans Bold"/>
              </a:rPr>
              <a:t>4,200 GB @ 32-bit full precision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453895" y="6731476"/>
            <a:ext cx="3136373" cy="12555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73"/>
              </a:lnSpc>
            </a:pPr>
            <a:r>
              <a:rPr lang="en-US" b="true" sz="2799">
                <a:solidFill>
                  <a:srgbClr val="FFFFFF"/>
                </a:solidFill>
                <a:latin typeface="Comic Sans Bold"/>
                <a:ea typeface="Comic Sans Bold"/>
                <a:cs typeface="Comic Sans Bold"/>
                <a:sym typeface="Comic Sans Bold"/>
              </a:rPr>
              <a:t>12,000 GB @ 32-bit full precision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884911" y="2274199"/>
            <a:ext cx="8324136" cy="2600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60"/>
              </a:lnSpc>
            </a:pPr>
            <a:r>
              <a:rPr lang="en-US" sz="4300">
                <a:solidFill>
                  <a:srgbClr val="4A86E8"/>
                </a:solidFill>
                <a:latin typeface="More Sugar"/>
                <a:ea typeface="More Sugar"/>
                <a:cs typeface="More Sugar"/>
                <a:sym typeface="More Sugar"/>
              </a:rPr>
              <a:t>As model sizes get larger, you will need to split your model across multiple GPUs for training</a:t>
            </a:r>
          </a:p>
        </p:txBody>
      </p:sp>
    </p:spTree>
  </p:cSld>
  <p:clrMapOvr>
    <a:masterClrMapping/>
  </p:clrMapOvr>
</p:sld>
</file>

<file path=ppt/slides/slide1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DB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016389" y="2981563"/>
            <a:ext cx="8255222" cy="3295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640"/>
              </a:lnSpc>
            </a:pPr>
            <a:r>
              <a:rPr lang="en-US" sz="7200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Efficient Multi-GPU Compute Strategies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610427" y="4634150"/>
            <a:ext cx="3713137" cy="4248440"/>
          </a:xfrm>
          <a:custGeom>
            <a:avLst/>
            <a:gdLst/>
            <a:ahLst/>
            <a:cxnLst/>
            <a:rect r="r" b="b" t="t" l="l"/>
            <a:pathLst>
              <a:path h="4248440" w="3713137">
                <a:moveTo>
                  <a:pt x="0" y="0"/>
                </a:moveTo>
                <a:lnTo>
                  <a:pt x="3713137" y="0"/>
                </a:lnTo>
                <a:lnTo>
                  <a:pt x="3713137" y="4248440"/>
                </a:lnTo>
                <a:lnTo>
                  <a:pt x="0" y="42484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860641">
            <a:off x="2960152" y="1219296"/>
            <a:ext cx="1737858" cy="1583030"/>
          </a:xfrm>
          <a:custGeom>
            <a:avLst/>
            <a:gdLst/>
            <a:ahLst/>
            <a:cxnLst/>
            <a:rect r="r" b="b" t="t" l="l"/>
            <a:pathLst>
              <a:path h="1583030" w="1737858">
                <a:moveTo>
                  <a:pt x="0" y="0"/>
                </a:moveTo>
                <a:lnTo>
                  <a:pt x="1737858" y="0"/>
                </a:lnTo>
                <a:lnTo>
                  <a:pt x="1737858" y="1583031"/>
                </a:lnTo>
                <a:lnTo>
                  <a:pt x="0" y="15830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true" rot="-9379677">
            <a:off x="12508703" y="1288241"/>
            <a:ext cx="3617028" cy="3833073"/>
          </a:xfrm>
          <a:custGeom>
            <a:avLst/>
            <a:gdLst/>
            <a:ahLst/>
            <a:cxnLst/>
            <a:rect r="r" b="b" t="t" l="l"/>
            <a:pathLst>
              <a:path h="3833073" w="3617028">
                <a:moveTo>
                  <a:pt x="0" y="3833074"/>
                </a:moveTo>
                <a:lnTo>
                  <a:pt x="3617028" y="3833074"/>
                </a:lnTo>
                <a:lnTo>
                  <a:pt x="3617028" y="0"/>
                </a:lnTo>
                <a:lnTo>
                  <a:pt x="0" y="0"/>
                </a:lnTo>
                <a:lnTo>
                  <a:pt x="0" y="3833074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1399026">
            <a:off x="9116726" y="6644801"/>
            <a:ext cx="1719464" cy="2465181"/>
          </a:xfrm>
          <a:custGeom>
            <a:avLst/>
            <a:gdLst/>
            <a:ahLst/>
            <a:cxnLst/>
            <a:rect r="r" b="b" t="t" l="l"/>
            <a:pathLst>
              <a:path h="2465181" w="1719464">
                <a:moveTo>
                  <a:pt x="0" y="0"/>
                </a:moveTo>
                <a:lnTo>
                  <a:pt x="1719464" y="0"/>
                </a:lnTo>
                <a:lnTo>
                  <a:pt x="1719464" y="2465180"/>
                </a:lnTo>
                <a:lnTo>
                  <a:pt x="0" y="246518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DB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206699" y="746801"/>
            <a:ext cx="9670332" cy="9335244"/>
            <a:chOff x="0" y="0"/>
            <a:chExt cx="12893775" cy="12446992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413013"/>
              <a:ext cx="12893775" cy="12033979"/>
              <a:chOff x="0" y="0"/>
              <a:chExt cx="2546919" cy="2377082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2546919" cy="2377082"/>
              </a:xfrm>
              <a:custGeom>
                <a:avLst/>
                <a:gdLst/>
                <a:ahLst/>
                <a:cxnLst/>
                <a:rect r="r" b="b" t="t" l="l"/>
                <a:pathLst>
                  <a:path h="2377082" w="2546919">
                    <a:moveTo>
                      <a:pt x="36071" y="0"/>
                    </a:moveTo>
                    <a:lnTo>
                      <a:pt x="2510848" y="0"/>
                    </a:lnTo>
                    <a:cubicBezTo>
                      <a:pt x="2520415" y="0"/>
                      <a:pt x="2529589" y="3800"/>
                      <a:pt x="2536354" y="10565"/>
                    </a:cubicBezTo>
                    <a:cubicBezTo>
                      <a:pt x="2543118" y="17329"/>
                      <a:pt x="2546919" y="26504"/>
                      <a:pt x="2546919" y="36071"/>
                    </a:cubicBezTo>
                    <a:lnTo>
                      <a:pt x="2546919" y="2341012"/>
                    </a:lnTo>
                    <a:cubicBezTo>
                      <a:pt x="2546919" y="2350578"/>
                      <a:pt x="2543118" y="2359753"/>
                      <a:pt x="2536354" y="2366517"/>
                    </a:cubicBezTo>
                    <a:cubicBezTo>
                      <a:pt x="2529589" y="2373282"/>
                      <a:pt x="2520415" y="2377082"/>
                      <a:pt x="2510848" y="2377082"/>
                    </a:cubicBezTo>
                    <a:lnTo>
                      <a:pt x="36071" y="2377082"/>
                    </a:lnTo>
                    <a:cubicBezTo>
                      <a:pt x="26504" y="2377082"/>
                      <a:pt x="17329" y="2373282"/>
                      <a:pt x="10565" y="2366517"/>
                    </a:cubicBezTo>
                    <a:cubicBezTo>
                      <a:pt x="3800" y="2359753"/>
                      <a:pt x="0" y="2350578"/>
                      <a:pt x="0" y="2341012"/>
                    </a:cubicBezTo>
                    <a:lnTo>
                      <a:pt x="0" y="36071"/>
                    </a:lnTo>
                    <a:cubicBezTo>
                      <a:pt x="0" y="26504"/>
                      <a:pt x="3800" y="17329"/>
                      <a:pt x="10565" y="10565"/>
                    </a:cubicBezTo>
                    <a:cubicBezTo>
                      <a:pt x="17329" y="3800"/>
                      <a:pt x="26504" y="0"/>
                      <a:pt x="36071" y="0"/>
                    </a:cubicBezTo>
                    <a:close/>
                  </a:path>
                </a:pathLst>
              </a:custGeom>
              <a:solidFill>
                <a:srgbClr val="351C75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57150"/>
                <a:ext cx="2546919" cy="2434232"/>
              </a:xfrm>
              <a:prstGeom prst="rect">
                <a:avLst/>
              </a:prstGeom>
            </p:spPr>
            <p:txBody>
              <a:bodyPr anchor="ctr" rtlCol="false" tIns="57503" lIns="57503" bIns="57503" rIns="57503"/>
              <a:lstStyle/>
              <a:p>
                <a:pPr algn="ctr">
                  <a:lnSpc>
                    <a:spcPts val="3359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339393" y="706667"/>
              <a:ext cx="12214989" cy="2033187"/>
              <a:chOff x="0" y="0"/>
              <a:chExt cx="2412837" cy="401617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2412837" cy="401617"/>
              </a:xfrm>
              <a:custGeom>
                <a:avLst/>
                <a:gdLst/>
                <a:ahLst/>
                <a:cxnLst/>
                <a:rect r="r" b="b" t="t" l="l"/>
                <a:pathLst>
                  <a:path h="401617" w="2412837">
                    <a:moveTo>
                      <a:pt x="38075" y="0"/>
                    </a:moveTo>
                    <a:lnTo>
                      <a:pt x="2374762" y="0"/>
                    </a:lnTo>
                    <a:cubicBezTo>
                      <a:pt x="2384860" y="0"/>
                      <a:pt x="2394545" y="4011"/>
                      <a:pt x="2401685" y="11152"/>
                    </a:cubicBezTo>
                    <a:cubicBezTo>
                      <a:pt x="2408826" y="18292"/>
                      <a:pt x="2412837" y="27977"/>
                      <a:pt x="2412837" y="38075"/>
                    </a:cubicBezTo>
                    <a:lnTo>
                      <a:pt x="2412837" y="363542"/>
                    </a:lnTo>
                    <a:cubicBezTo>
                      <a:pt x="2412837" y="373640"/>
                      <a:pt x="2408826" y="383325"/>
                      <a:pt x="2401685" y="390465"/>
                    </a:cubicBezTo>
                    <a:cubicBezTo>
                      <a:pt x="2394545" y="397606"/>
                      <a:pt x="2384860" y="401617"/>
                      <a:pt x="2374762" y="401617"/>
                    </a:cubicBezTo>
                    <a:lnTo>
                      <a:pt x="38075" y="401617"/>
                    </a:lnTo>
                    <a:cubicBezTo>
                      <a:pt x="17047" y="401617"/>
                      <a:pt x="0" y="384571"/>
                      <a:pt x="0" y="363542"/>
                    </a:cubicBezTo>
                    <a:lnTo>
                      <a:pt x="0" y="38075"/>
                    </a:lnTo>
                    <a:cubicBezTo>
                      <a:pt x="0" y="27977"/>
                      <a:pt x="4011" y="18292"/>
                      <a:pt x="11152" y="11152"/>
                    </a:cubicBezTo>
                    <a:cubicBezTo>
                      <a:pt x="18292" y="4011"/>
                      <a:pt x="27977" y="0"/>
                      <a:pt x="38075" y="0"/>
                    </a:cubicBezTo>
                    <a:close/>
                  </a:path>
                </a:pathLst>
              </a:custGeom>
              <a:solidFill>
                <a:srgbClr val="674EA7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95250"/>
                <a:ext cx="2412837" cy="496867"/>
              </a:xfrm>
              <a:prstGeom prst="rect">
                <a:avLst/>
              </a:prstGeom>
            </p:spPr>
            <p:txBody>
              <a:bodyPr anchor="ctr" rtlCol="false" tIns="57503" lIns="57503" bIns="57503" rIns="57503"/>
              <a:lstStyle/>
              <a:p>
                <a:pPr algn="ctr">
                  <a:lnSpc>
                    <a:spcPts val="6719"/>
                  </a:lnSpc>
                </a:pPr>
                <a:r>
                  <a:rPr lang="en-US" sz="4799">
                    <a:solidFill>
                      <a:srgbClr val="000000"/>
                    </a:solidFill>
                    <a:latin typeface="More Sugar"/>
                    <a:ea typeface="More Sugar"/>
                    <a:cs typeface="More Sugar"/>
                    <a:sym typeface="More Sugar"/>
                  </a:rPr>
                  <a:t>Chat Bot</a:t>
                </a:r>
              </a:p>
            </p:txBody>
          </p:sp>
        </p:grpSp>
        <p:sp>
          <p:nvSpPr>
            <p:cNvPr name="Freeform 9" id="9"/>
            <p:cNvSpPr/>
            <p:nvPr/>
          </p:nvSpPr>
          <p:spPr>
            <a:xfrm flipH="false" flipV="false" rot="0">
              <a:off x="339393" y="0"/>
              <a:ext cx="3446521" cy="3446521"/>
            </a:xfrm>
            <a:custGeom>
              <a:avLst/>
              <a:gdLst/>
              <a:ahLst/>
              <a:cxnLst/>
              <a:rect r="r" b="b" t="t" l="l"/>
              <a:pathLst>
                <a:path h="3446521" w="3446521">
                  <a:moveTo>
                    <a:pt x="0" y="0"/>
                  </a:moveTo>
                  <a:lnTo>
                    <a:pt x="3446522" y="0"/>
                  </a:lnTo>
                  <a:lnTo>
                    <a:pt x="3446522" y="3446521"/>
                  </a:lnTo>
                  <a:lnTo>
                    <a:pt x="0" y="34465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  <p:grpSp>
          <p:nvGrpSpPr>
            <p:cNvPr name="Group 10" id="10"/>
            <p:cNvGrpSpPr/>
            <p:nvPr/>
          </p:nvGrpSpPr>
          <p:grpSpPr>
            <a:xfrm rot="0">
              <a:off x="339393" y="6725503"/>
              <a:ext cx="8866307" cy="3600450"/>
              <a:chOff x="0" y="0"/>
              <a:chExt cx="1751369" cy="711200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1751381" cy="711200"/>
              </a:xfrm>
              <a:custGeom>
                <a:avLst/>
                <a:gdLst/>
                <a:ahLst/>
                <a:cxnLst/>
                <a:rect r="r" b="b" t="t" l="l"/>
                <a:pathLst>
                  <a:path h="711200" w="1751381">
                    <a:moveTo>
                      <a:pt x="1452951" y="0"/>
                    </a:moveTo>
                    <a:lnTo>
                      <a:pt x="282407" y="0"/>
                    </a:lnTo>
                    <a:cubicBezTo>
                      <a:pt x="126426" y="0"/>
                      <a:pt x="0" y="123512"/>
                      <a:pt x="0" y="275871"/>
                    </a:cubicBezTo>
                    <a:cubicBezTo>
                      <a:pt x="0" y="386169"/>
                      <a:pt x="66279" y="481310"/>
                      <a:pt x="162037" y="525451"/>
                    </a:cubicBezTo>
                    <a:lnTo>
                      <a:pt x="162037" y="711200"/>
                    </a:lnTo>
                    <a:lnTo>
                      <a:pt x="353844" y="551732"/>
                    </a:lnTo>
                    <a:lnTo>
                      <a:pt x="1452951" y="551732"/>
                    </a:lnTo>
                    <a:cubicBezTo>
                      <a:pt x="1624932" y="551732"/>
                      <a:pt x="1751369" y="428220"/>
                      <a:pt x="1751369" y="275861"/>
                    </a:cubicBezTo>
                    <a:cubicBezTo>
                      <a:pt x="1751381" y="123512"/>
                      <a:pt x="1624932" y="0"/>
                      <a:pt x="1452951" y="0"/>
                    </a:cubicBezTo>
                    <a:close/>
                  </a:path>
                </a:pathLst>
              </a:custGeom>
              <a:solidFill>
                <a:srgbClr val="FDDFE2"/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-9525"/>
                <a:ext cx="1751369" cy="530225"/>
              </a:xfrm>
              <a:prstGeom prst="rect">
                <a:avLst/>
              </a:prstGeom>
            </p:spPr>
            <p:txBody>
              <a:bodyPr anchor="ctr" rtlCol="false" tIns="57503" lIns="57503" bIns="57503" rIns="57503"/>
              <a:lstStyle/>
              <a:p>
                <a:pPr algn="ctr">
                  <a:lnSpc>
                    <a:spcPts val="3359"/>
                  </a:lnSpc>
                </a:pPr>
                <a:r>
                  <a:rPr lang="en-US" sz="2399">
                    <a:solidFill>
                      <a:srgbClr val="000000"/>
                    </a:solidFill>
                    <a:latin typeface="Comic Sans"/>
                    <a:ea typeface="Comic Sans"/>
                    <a:cs typeface="Comic Sans"/>
                    <a:sym typeface="Comic Sans"/>
                  </a:rPr>
                  <a:t>The street layout of Washington D.C. was designed by Pierre Charles L'Enfant, a French-born American architect and civil engineer.</a:t>
                </a:r>
              </a:p>
            </p:txBody>
          </p:sp>
        </p:grpSp>
        <p:sp>
          <p:nvSpPr>
            <p:cNvPr name="Freeform 13" id="13"/>
            <p:cNvSpPr/>
            <p:nvPr/>
          </p:nvSpPr>
          <p:spPr>
            <a:xfrm flipH="false" flipV="false" rot="0">
              <a:off x="0" y="10076727"/>
              <a:ext cx="1286201" cy="1286201"/>
            </a:xfrm>
            <a:custGeom>
              <a:avLst/>
              <a:gdLst/>
              <a:ahLst/>
              <a:cxnLst/>
              <a:rect r="r" b="b" t="t" l="l"/>
              <a:pathLst>
                <a:path h="1286201" w="1286201">
                  <a:moveTo>
                    <a:pt x="0" y="0"/>
                  </a:moveTo>
                  <a:lnTo>
                    <a:pt x="1286201" y="0"/>
                  </a:lnTo>
                  <a:lnTo>
                    <a:pt x="1286201" y="1286201"/>
                  </a:lnTo>
                  <a:lnTo>
                    <a:pt x="0" y="12862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8947161">
              <a:off x="11133814" y="4565283"/>
              <a:ext cx="989813" cy="1610642"/>
            </a:xfrm>
            <a:custGeom>
              <a:avLst/>
              <a:gdLst/>
              <a:ahLst/>
              <a:cxnLst/>
              <a:rect r="r" b="b" t="t" l="l"/>
              <a:pathLst>
                <a:path h="1610642" w="989813">
                  <a:moveTo>
                    <a:pt x="0" y="0"/>
                  </a:moveTo>
                  <a:lnTo>
                    <a:pt x="989813" y="0"/>
                  </a:lnTo>
                  <a:lnTo>
                    <a:pt x="989813" y="1610642"/>
                  </a:lnTo>
                  <a:lnTo>
                    <a:pt x="0" y="16106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15" id="15"/>
            <p:cNvGrpSpPr/>
            <p:nvPr/>
          </p:nvGrpSpPr>
          <p:grpSpPr>
            <a:xfrm rot="0">
              <a:off x="3785915" y="3210453"/>
              <a:ext cx="8768467" cy="2160151"/>
              <a:chOff x="0" y="0"/>
              <a:chExt cx="1960576" cy="482997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1960576" cy="482997"/>
              </a:xfrm>
              <a:custGeom>
                <a:avLst/>
                <a:gdLst/>
                <a:ahLst/>
                <a:cxnLst/>
                <a:rect r="r" b="b" t="t" l="l"/>
                <a:pathLst>
                  <a:path h="482997" w="1960576">
                    <a:moveTo>
                      <a:pt x="97761" y="0"/>
                    </a:moveTo>
                    <a:lnTo>
                      <a:pt x="1862815" y="0"/>
                    </a:lnTo>
                    <a:cubicBezTo>
                      <a:pt x="1916807" y="0"/>
                      <a:pt x="1960576" y="43769"/>
                      <a:pt x="1960576" y="97761"/>
                    </a:cubicBezTo>
                    <a:lnTo>
                      <a:pt x="1960576" y="385236"/>
                    </a:lnTo>
                    <a:cubicBezTo>
                      <a:pt x="1960576" y="411164"/>
                      <a:pt x="1950277" y="436029"/>
                      <a:pt x="1931943" y="454363"/>
                    </a:cubicBezTo>
                    <a:cubicBezTo>
                      <a:pt x="1913609" y="472697"/>
                      <a:pt x="1888743" y="482997"/>
                      <a:pt x="1862815" y="482997"/>
                    </a:cubicBezTo>
                    <a:lnTo>
                      <a:pt x="97761" y="482997"/>
                    </a:lnTo>
                    <a:cubicBezTo>
                      <a:pt x="71833" y="482997"/>
                      <a:pt x="46967" y="472697"/>
                      <a:pt x="28634" y="454363"/>
                    </a:cubicBezTo>
                    <a:cubicBezTo>
                      <a:pt x="10300" y="436029"/>
                      <a:pt x="0" y="411164"/>
                      <a:pt x="0" y="385236"/>
                    </a:cubicBezTo>
                    <a:lnTo>
                      <a:pt x="0" y="97761"/>
                    </a:lnTo>
                    <a:cubicBezTo>
                      <a:pt x="0" y="71833"/>
                      <a:pt x="10300" y="46967"/>
                      <a:pt x="28634" y="28634"/>
                    </a:cubicBezTo>
                    <a:cubicBezTo>
                      <a:pt x="46967" y="10300"/>
                      <a:pt x="71833" y="0"/>
                      <a:pt x="97761" y="0"/>
                    </a:cubicBezTo>
                    <a:close/>
                  </a:path>
                </a:pathLst>
              </a:custGeom>
              <a:solidFill>
                <a:srgbClr val="DFFFF4"/>
              </a:soli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95250"/>
                <a:ext cx="1960576" cy="57824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6719"/>
                  </a:lnSpc>
                </a:pPr>
              </a:p>
            </p:txBody>
          </p:sp>
        </p:grpSp>
        <p:grpSp>
          <p:nvGrpSpPr>
            <p:cNvPr name="Group 18" id="18"/>
            <p:cNvGrpSpPr/>
            <p:nvPr/>
          </p:nvGrpSpPr>
          <p:grpSpPr>
            <a:xfrm rot="0">
              <a:off x="11907303" y="6193067"/>
              <a:ext cx="647079" cy="647079"/>
              <a:chOff x="0" y="0"/>
              <a:chExt cx="812800" cy="812800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8F8F8"/>
              </a:solidFill>
              <a:ln w="95250" cap="sq">
                <a:solidFill>
                  <a:srgbClr val="C1E8F8"/>
                </a:solidFill>
                <a:prstDash val="solid"/>
                <a:miter/>
              </a:ln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57503" lIns="57503" bIns="57503" rIns="57503"/>
              <a:lstStyle/>
              <a:p>
                <a:pPr algn="ctr">
                  <a:lnSpc>
                    <a:spcPts val="3359"/>
                  </a:lnSpc>
                </a:pPr>
              </a:p>
            </p:txBody>
          </p:sp>
        </p:grpSp>
        <p:sp>
          <p:nvSpPr>
            <p:cNvPr name="TextBox 21" id="21"/>
            <p:cNvSpPr txBox="true"/>
            <p:nvPr/>
          </p:nvSpPr>
          <p:spPr>
            <a:xfrm rot="0">
              <a:off x="5111940" y="3677438"/>
              <a:ext cx="6786171" cy="14457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92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000000"/>
                  </a:solidFill>
                  <a:latin typeface="Comic Sans"/>
                  <a:ea typeface="Comic Sans"/>
                  <a:cs typeface="Comic Sans"/>
                  <a:sym typeface="Comic Sans"/>
                </a:rPr>
                <a:t>Who designed the street layout of Washington DC?</a:t>
              </a:r>
            </a:p>
            <a:p>
              <a:pPr algn="ctr">
                <a:lnSpc>
                  <a:spcPts val="2892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729615" y="1123948"/>
            <a:ext cx="5453024" cy="962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839"/>
              </a:lnSpc>
            </a:pPr>
            <a:r>
              <a:rPr lang="en-US" sz="5599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Generative AI</a:t>
            </a:r>
          </a:p>
        </p:txBody>
      </p:sp>
    </p:spTree>
  </p:cSld>
  <p:clrMapOvr>
    <a:masterClrMapping/>
  </p:clrMapOvr>
</p:sld>
</file>

<file path=ppt/slides/slide1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DB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48640" y="182880"/>
            <a:ext cx="17041197" cy="1145400"/>
          </a:xfrm>
          <a:custGeom>
            <a:avLst/>
            <a:gdLst/>
            <a:ahLst/>
            <a:cxnLst/>
            <a:rect r="r" b="b" t="t" l="l"/>
            <a:pathLst>
              <a:path h="1145400" w="17041197">
                <a:moveTo>
                  <a:pt x="0" y="0"/>
                </a:moveTo>
                <a:lnTo>
                  <a:pt x="17041197" y="0"/>
                </a:lnTo>
                <a:lnTo>
                  <a:pt x="17041197" y="1145400"/>
                </a:lnTo>
                <a:lnTo>
                  <a:pt x="0" y="1145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972775" y="3831269"/>
            <a:ext cx="1601143" cy="1557652"/>
          </a:xfrm>
          <a:custGeom>
            <a:avLst/>
            <a:gdLst/>
            <a:ahLst/>
            <a:cxnLst/>
            <a:rect r="r" b="b" t="t" l="l"/>
            <a:pathLst>
              <a:path h="1557652" w="1601143">
                <a:moveTo>
                  <a:pt x="0" y="0"/>
                </a:moveTo>
                <a:lnTo>
                  <a:pt x="1601143" y="0"/>
                </a:lnTo>
                <a:lnTo>
                  <a:pt x="1601143" y="1557652"/>
                </a:lnTo>
                <a:lnTo>
                  <a:pt x="0" y="15576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287414" y="3831269"/>
            <a:ext cx="1601143" cy="1557652"/>
          </a:xfrm>
          <a:custGeom>
            <a:avLst/>
            <a:gdLst/>
            <a:ahLst/>
            <a:cxnLst/>
            <a:rect r="r" b="b" t="t" l="l"/>
            <a:pathLst>
              <a:path h="1557652" w="1601143">
                <a:moveTo>
                  <a:pt x="0" y="0"/>
                </a:moveTo>
                <a:lnTo>
                  <a:pt x="1601143" y="0"/>
                </a:lnTo>
                <a:lnTo>
                  <a:pt x="1601143" y="1557652"/>
                </a:lnTo>
                <a:lnTo>
                  <a:pt x="0" y="15576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972775" y="3831269"/>
            <a:ext cx="1601143" cy="1557652"/>
          </a:xfrm>
          <a:custGeom>
            <a:avLst/>
            <a:gdLst/>
            <a:ahLst/>
            <a:cxnLst/>
            <a:rect r="r" b="b" t="t" l="l"/>
            <a:pathLst>
              <a:path h="1557652" w="1601143">
                <a:moveTo>
                  <a:pt x="0" y="0"/>
                </a:moveTo>
                <a:lnTo>
                  <a:pt x="1601143" y="0"/>
                </a:lnTo>
                <a:lnTo>
                  <a:pt x="1601143" y="1557652"/>
                </a:lnTo>
                <a:lnTo>
                  <a:pt x="0" y="155765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287414" y="3831269"/>
            <a:ext cx="1601143" cy="1557652"/>
          </a:xfrm>
          <a:custGeom>
            <a:avLst/>
            <a:gdLst/>
            <a:ahLst/>
            <a:cxnLst/>
            <a:rect r="r" b="b" t="t" l="l"/>
            <a:pathLst>
              <a:path h="1557652" w="1601143">
                <a:moveTo>
                  <a:pt x="0" y="0"/>
                </a:moveTo>
                <a:lnTo>
                  <a:pt x="1601143" y="0"/>
                </a:lnTo>
                <a:lnTo>
                  <a:pt x="1601143" y="1557652"/>
                </a:lnTo>
                <a:lnTo>
                  <a:pt x="0" y="155765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97610" y="2726836"/>
            <a:ext cx="3775824" cy="3766528"/>
          </a:xfrm>
          <a:custGeom>
            <a:avLst/>
            <a:gdLst/>
            <a:ahLst/>
            <a:cxnLst/>
            <a:rect r="r" b="b" t="t" l="l"/>
            <a:pathLst>
              <a:path h="3766528" w="3775824">
                <a:moveTo>
                  <a:pt x="0" y="0"/>
                </a:moveTo>
                <a:lnTo>
                  <a:pt x="3775824" y="0"/>
                </a:lnTo>
                <a:lnTo>
                  <a:pt x="3775824" y="3766528"/>
                </a:lnTo>
                <a:lnTo>
                  <a:pt x="0" y="376652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634547" y="6886727"/>
            <a:ext cx="6619199" cy="738902"/>
          </a:xfrm>
          <a:custGeom>
            <a:avLst/>
            <a:gdLst/>
            <a:ahLst/>
            <a:cxnLst/>
            <a:rect r="r" b="b" t="t" l="l"/>
            <a:pathLst>
              <a:path h="738902" w="6619199">
                <a:moveTo>
                  <a:pt x="0" y="0"/>
                </a:moveTo>
                <a:lnTo>
                  <a:pt x="6619199" y="0"/>
                </a:lnTo>
                <a:lnTo>
                  <a:pt x="6619199" y="738902"/>
                </a:lnTo>
                <a:lnTo>
                  <a:pt x="0" y="73890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200458" y="3993137"/>
            <a:ext cx="1233926" cy="1233926"/>
          </a:xfrm>
          <a:custGeom>
            <a:avLst/>
            <a:gdLst/>
            <a:ahLst/>
            <a:cxnLst/>
            <a:rect r="r" b="b" t="t" l="l"/>
            <a:pathLst>
              <a:path h="1233926" w="1233926">
                <a:moveTo>
                  <a:pt x="0" y="0"/>
                </a:moveTo>
                <a:lnTo>
                  <a:pt x="1233926" y="0"/>
                </a:lnTo>
                <a:lnTo>
                  <a:pt x="1233926" y="1233926"/>
                </a:lnTo>
                <a:lnTo>
                  <a:pt x="0" y="123392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809597" y="365125"/>
            <a:ext cx="13964028" cy="1193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When to use distributed compute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331396" y="4231157"/>
            <a:ext cx="1708253" cy="622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>
                <a:solidFill>
                  <a:srgbClr val="FFFFFF"/>
                </a:solidFill>
                <a:latin typeface="More Sugar"/>
                <a:ea typeface="More Sugar"/>
                <a:cs typeface="More Sugar"/>
                <a:sym typeface="More Sugar"/>
              </a:rPr>
              <a:t>LLM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09597" y="7189503"/>
            <a:ext cx="5828833" cy="1251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Model too big for single GPU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359411" y="4231157"/>
            <a:ext cx="1598976" cy="622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>
                <a:solidFill>
                  <a:srgbClr val="FFFFFF"/>
                </a:solidFill>
                <a:latin typeface="More Sugar"/>
                <a:ea typeface="More Sugar"/>
                <a:cs typeface="More Sugar"/>
                <a:sym typeface="More Sugar"/>
              </a:rPr>
              <a:t>LLM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176206" y="7093877"/>
            <a:ext cx="6413630" cy="1085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Model fits on GPU, train data in parallel</a:t>
            </a:r>
          </a:p>
        </p:txBody>
      </p:sp>
    </p:spTree>
  </p:cSld>
  <p:clrMapOvr>
    <a:masterClrMapping/>
  </p:clrMapOvr>
</p:sld>
</file>

<file path=ppt/slides/slide1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DB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2439611"/>
            <a:ext cx="15453227" cy="6220673"/>
          </a:xfrm>
          <a:custGeom>
            <a:avLst/>
            <a:gdLst/>
            <a:ahLst/>
            <a:cxnLst/>
            <a:rect r="r" b="b" t="t" l="l"/>
            <a:pathLst>
              <a:path h="6220673" w="15453227">
                <a:moveTo>
                  <a:pt x="0" y="0"/>
                </a:moveTo>
                <a:lnTo>
                  <a:pt x="15453227" y="0"/>
                </a:lnTo>
                <a:lnTo>
                  <a:pt x="15453227" y="6220673"/>
                </a:lnTo>
                <a:lnTo>
                  <a:pt x="0" y="62206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29625" y="189271"/>
            <a:ext cx="15345099" cy="1193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Distributed Data Parallel (DDP)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6082937" y="5137120"/>
            <a:ext cx="885434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GPU 2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082937" y="6503072"/>
            <a:ext cx="885434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GPU 1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082937" y="8012098"/>
            <a:ext cx="885434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GPU 0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102682" y="3646848"/>
            <a:ext cx="885434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GPU 3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939045" y="3228529"/>
            <a:ext cx="2239784" cy="7275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51"/>
              </a:lnSpc>
            </a:pPr>
            <a:r>
              <a:rPr lang="en-US" sz="2400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Forward/</a:t>
            </a:r>
            <a:r>
              <a:rPr lang="en-US" sz="2400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 </a:t>
            </a:r>
            <a:r>
              <a:rPr lang="en-US" sz="2400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Backward pass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420614" y="5442911"/>
            <a:ext cx="1918329" cy="7275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51"/>
              </a:lnSpc>
            </a:pPr>
            <a:r>
              <a:rPr lang="en-US" sz="2400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Synchronize gradients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820086" y="4705266"/>
            <a:ext cx="1346748" cy="7275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51"/>
              </a:lnSpc>
            </a:pPr>
            <a:r>
              <a:rPr lang="en-US" sz="2400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Update Model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4820086" y="6178936"/>
            <a:ext cx="1346748" cy="7275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51"/>
              </a:lnSpc>
            </a:pPr>
            <a:r>
              <a:rPr lang="en-US" sz="2400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Update Model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4829535" y="3220109"/>
            <a:ext cx="1337299" cy="7275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51"/>
              </a:lnSpc>
            </a:pPr>
            <a:r>
              <a:rPr lang="en-US" sz="2400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Update Model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4829535" y="7652615"/>
            <a:ext cx="1337299" cy="7275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51"/>
              </a:lnSpc>
            </a:pPr>
            <a:r>
              <a:rPr lang="en-US" sz="2400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Update Model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694930" y="4715353"/>
            <a:ext cx="2239784" cy="7275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51"/>
              </a:lnSpc>
            </a:pPr>
            <a:r>
              <a:rPr lang="en-US" sz="2400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Forward/</a:t>
            </a:r>
            <a:r>
              <a:rPr lang="en-US" sz="2400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 </a:t>
            </a:r>
            <a:r>
              <a:rPr lang="en-US" sz="2400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Backward pass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694930" y="6170468"/>
            <a:ext cx="2239784" cy="7275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51"/>
              </a:lnSpc>
            </a:pPr>
            <a:r>
              <a:rPr lang="en-US" sz="2400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Forward/</a:t>
            </a:r>
            <a:r>
              <a:rPr lang="en-US" sz="2400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 </a:t>
            </a:r>
            <a:r>
              <a:rPr lang="en-US" sz="2400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Backward pass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694930" y="7652615"/>
            <a:ext cx="2239784" cy="7275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51"/>
              </a:lnSpc>
            </a:pPr>
            <a:r>
              <a:rPr lang="en-US" sz="2400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Forward/</a:t>
            </a:r>
            <a:r>
              <a:rPr lang="en-US" sz="2400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 </a:t>
            </a:r>
            <a:r>
              <a:rPr lang="en-US" sz="2400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Backward pass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343793" y="3288708"/>
            <a:ext cx="1920562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Dataloader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6082937" y="3147421"/>
            <a:ext cx="1024721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LLM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6033039" y="4526441"/>
            <a:ext cx="1024721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LLM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5983141" y="6019135"/>
            <a:ext cx="1024721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LLM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5983141" y="7463703"/>
            <a:ext cx="1024721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LLM</a:t>
            </a:r>
          </a:p>
        </p:txBody>
      </p:sp>
    </p:spTree>
  </p:cSld>
  <p:clrMapOvr>
    <a:masterClrMapping/>
  </p:clrMapOvr>
</p:sld>
</file>

<file path=ppt/slides/slide1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DB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049850" y="3496608"/>
            <a:ext cx="11426152" cy="4158596"/>
          </a:xfrm>
          <a:custGeom>
            <a:avLst/>
            <a:gdLst/>
            <a:ahLst/>
            <a:cxnLst/>
            <a:rect r="r" b="b" t="t" l="l"/>
            <a:pathLst>
              <a:path h="4158596" w="11426152">
                <a:moveTo>
                  <a:pt x="0" y="0"/>
                </a:moveTo>
                <a:lnTo>
                  <a:pt x="11426152" y="0"/>
                </a:lnTo>
                <a:lnTo>
                  <a:pt x="11426152" y="4158595"/>
                </a:lnTo>
                <a:lnTo>
                  <a:pt x="0" y="41585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  <a:ln w="238125" cap="sq">
            <a:solidFill>
              <a:srgbClr val="674EA7"/>
            </a:solidFill>
            <a:prstDash val="solid"/>
            <a:miter/>
          </a:ln>
        </p:spPr>
      </p:sp>
      <p:sp>
        <p:nvSpPr>
          <p:cNvPr name="TextBox 3" id="3"/>
          <p:cNvSpPr txBox="true"/>
          <p:nvPr/>
        </p:nvSpPr>
        <p:spPr>
          <a:xfrm rot="0">
            <a:off x="649643" y="342567"/>
            <a:ext cx="15398229" cy="1193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Fully Sharded Data Parallel (FSDP)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85146" y="9258300"/>
            <a:ext cx="13004417" cy="590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Sources: Rajbhandari et al. 2019: “ZeRO: Memory Optimizations Toward Training Trillion Parameter Models” Zhao et al. 2023: “PyTorch FSDP: Experiences on Scaling Fully Sharded Data Parallel”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122389" y="1902218"/>
            <a:ext cx="15281074" cy="5388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76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●Motivated by the “ZeRO” paper - zero data overlap between GPUs</a:t>
            </a:r>
          </a:p>
        </p:txBody>
      </p:sp>
    </p:spTree>
  </p:cSld>
  <p:clrMapOvr>
    <a:masterClrMapping/>
  </p:clrMapOvr>
</p:sld>
</file>

<file path=ppt/slides/slide1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DB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3886769" y="1773591"/>
          <a:ext cx="13767043" cy="7255898"/>
        </p:xfrm>
        <a:graphic>
          <a:graphicData uri="http://schemas.openxmlformats.org/drawingml/2006/table">
            <a:tbl>
              <a:tblPr/>
              <a:tblGrid>
                <a:gridCol w="6429035"/>
                <a:gridCol w="7338008"/>
              </a:tblGrid>
              <a:tr h="108200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674E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674E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674E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674E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74EA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479"/>
                        </a:lnSpc>
                        <a:defRPr/>
                      </a:pPr>
                      <a:r>
                        <a:rPr lang="en-US" sz="3199" b="true">
                          <a:solidFill>
                            <a:srgbClr val="FFFFFF"/>
                          </a:solidFill>
                          <a:latin typeface="Comic Sans Bold"/>
                          <a:ea typeface="Comic Sans Bold"/>
                          <a:cs typeface="Comic Sans Bold"/>
                          <a:sym typeface="Comic Sans Bold"/>
                        </a:rPr>
                        <a:t>Bytes per parameter</a:t>
                      </a:r>
                      <a:r>
                        <a:rPr lang="en-US" sz="3199" b="true">
                          <a:solidFill>
                            <a:srgbClr val="000000"/>
                          </a:solidFill>
                          <a:latin typeface="Comic Sans Bold"/>
                          <a:ea typeface="Comic Sans Bold"/>
                          <a:cs typeface="Comic Sans Bold"/>
                          <a:sym typeface="Comic Sans Bold"/>
                        </a:rPr>
                        <a:t>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674E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674E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674E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674E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74EA7"/>
                    </a:solidFill>
                  </a:tcPr>
                </a:tc>
              </a:tr>
              <a:tr h="1024555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 b="true">
                          <a:solidFill>
                            <a:srgbClr val="000000"/>
                          </a:solidFill>
                          <a:latin typeface="Comic Sans Bold"/>
                          <a:ea typeface="Comic Sans Bold"/>
                          <a:cs typeface="Comic Sans Bold"/>
                          <a:sym typeface="Comic Sans Bold"/>
                        </a:rPr>
                        <a:t>Model Parameters (Weights)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674E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674E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674E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674E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EE8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Comic Sans"/>
                          <a:ea typeface="Comic Sans"/>
                          <a:cs typeface="Comic Sans"/>
                          <a:sym typeface="Comic Sans"/>
                        </a:rPr>
                        <a:t>4 bytes per parameter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674E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674E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674E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674E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EE8"/>
                    </a:solidFill>
                  </a:tcPr>
                </a:tc>
              </a:tr>
              <a:tr h="1024555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 b="true">
                          <a:solidFill>
                            <a:srgbClr val="000000"/>
                          </a:solidFill>
                          <a:latin typeface="Comic Sans Bold"/>
                          <a:ea typeface="Comic Sans Bold"/>
                          <a:cs typeface="Comic Sans Bold"/>
                          <a:sym typeface="Comic Sans Bold"/>
                        </a:rPr>
                        <a:t>Adam optimizer (2 states)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674E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674E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674E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674E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EE8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Comic Sans"/>
                          <a:ea typeface="Comic Sans"/>
                          <a:cs typeface="Comic Sans"/>
                          <a:sym typeface="Comic Sans"/>
                        </a:rPr>
                        <a:t>+8 bytes per parameter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674E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674E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674E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674E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EE8"/>
                    </a:solidFill>
                  </a:tcPr>
                </a:tc>
              </a:tr>
              <a:tr h="1024555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 b="true">
                          <a:solidFill>
                            <a:srgbClr val="000000"/>
                          </a:solidFill>
                          <a:latin typeface="Comic Sans Bold"/>
                          <a:ea typeface="Comic Sans Bold"/>
                          <a:cs typeface="Comic Sans Bold"/>
                          <a:sym typeface="Comic Sans Bold"/>
                        </a:rPr>
                        <a:t>Gradients</a:t>
                      </a:r>
                      <a:r>
                        <a:rPr lang="en-US" sz="2499" b="true">
                          <a:solidFill>
                            <a:srgbClr val="000000"/>
                          </a:solidFill>
                          <a:latin typeface="Comic Sans Bold"/>
                          <a:ea typeface="Comic Sans Bold"/>
                          <a:cs typeface="Comic Sans Bold"/>
                          <a:sym typeface="Comic Sans Bold"/>
                        </a:rPr>
                        <a:t>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674E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674E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674E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674E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EE8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500"/>
                        </a:lnSpc>
                        <a:defRPr/>
                      </a:pPr>
                      <a:r>
                        <a:rPr lang="en-US" sz="2500">
                          <a:solidFill>
                            <a:srgbClr val="000000"/>
                          </a:solidFill>
                          <a:latin typeface="Comic Sans"/>
                          <a:ea typeface="Comic Sans"/>
                          <a:cs typeface="Comic Sans"/>
                          <a:sym typeface="Comic Sans"/>
                        </a:rPr>
                        <a:t>+4 bytes per parameter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674E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674E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674E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674E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EE8"/>
                    </a:solidFill>
                  </a:tcPr>
                </a:tc>
              </a:tr>
              <a:tr h="1378840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500"/>
                        </a:lnSpc>
                        <a:defRPr/>
                      </a:pPr>
                      <a:r>
                        <a:rPr lang="en-US" sz="2500" b="true">
                          <a:solidFill>
                            <a:srgbClr val="000000"/>
                          </a:solidFill>
                          <a:latin typeface="Comic Sans Bold"/>
                          <a:ea typeface="Comic Sans Bold"/>
                          <a:cs typeface="Comic Sans Bold"/>
                          <a:sym typeface="Comic Sans Bold"/>
                        </a:rPr>
                        <a:t>Activations and temp memory (variable size)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674E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674E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674E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674E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Comic Sans"/>
                          <a:ea typeface="Comic Sans"/>
                          <a:cs typeface="Comic Sans"/>
                          <a:sym typeface="Comic Sans"/>
                        </a:rPr>
                        <a:t>+8 bytes per parameter (high-end estimate)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674E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674E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674E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674E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21387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 b="true">
                          <a:solidFill>
                            <a:srgbClr val="000000"/>
                          </a:solidFill>
                          <a:latin typeface="Comic Sans Bold"/>
                          <a:ea typeface="Comic Sans Bold"/>
                          <a:cs typeface="Comic Sans Bold"/>
                          <a:sym typeface="Comic Sans Bold"/>
                        </a:rPr>
                        <a:t>Total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674E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674E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674E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674E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b="true">
                          <a:solidFill>
                            <a:srgbClr val="000000"/>
                          </a:solidFill>
                          <a:latin typeface="Comic Sans Bold"/>
                          <a:ea typeface="Comic Sans Bold"/>
                          <a:cs typeface="Comic Sans Bold"/>
                          <a:sym typeface="Comic Sans Bold"/>
                        </a:rPr>
                        <a:t>=4 bytes per parameter +20 extra bytes per parameter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674E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674E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674E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674E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3" id="3"/>
          <p:cNvSpPr txBox="true"/>
          <p:nvPr/>
        </p:nvSpPr>
        <p:spPr>
          <a:xfrm rot="0">
            <a:off x="484388" y="194424"/>
            <a:ext cx="16774912" cy="2432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Recap: Additional GPU RAM needed for training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-9870" y="9630442"/>
            <a:ext cx="18297870" cy="290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80"/>
              </a:lnSpc>
            </a:pPr>
            <a:r>
              <a:rPr lang="en-US" sz="1700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Sources: </a:t>
            </a:r>
            <a:r>
              <a:rPr lang="en-US" sz="1700">
                <a:solidFill>
                  <a:srgbClr val="0097A7"/>
                </a:solidFill>
                <a:latin typeface="Comic Sans"/>
                <a:ea typeface="Comic Sans"/>
                <a:cs typeface="Comic Sans"/>
                <a:sym typeface="Comic Sans"/>
                <a:hlinkClick r:id="rId2" tooltip="https://huggingface.co/docs/transformers/v4.20.1/en/perf_train_gpu_one#anatomy-of-models-memory"/>
              </a:rPr>
              <a:t>https://huggingface.co/docs/transformers/v4.20.1/en/perf_train_gpu_one#anatomy-of-models-memory</a:t>
            </a:r>
            <a:r>
              <a:rPr lang="en-US" sz="1700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, </a:t>
            </a:r>
            <a:r>
              <a:rPr lang="en-US" sz="1700">
                <a:solidFill>
                  <a:srgbClr val="0097A7"/>
                </a:solidFill>
                <a:latin typeface="Comic Sans"/>
                <a:ea typeface="Comic Sans"/>
                <a:cs typeface="Comic Sans"/>
                <a:sym typeface="Comic Sans"/>
                <a:hlinkClick r:id="rId3" tooltip="https://github.com/facebookresearch/bitsandbytes"/>
              </a:rPr>
              <a:t>https://github.com/facebookresearch/bitsandbytes</a:t>
            </a:r>
          </a:p>
        </p:txBody>
      </p:sp>
    </p:spTree>
  </p:cSld>
  <p:clrMapOvr>
    <a:masterClrMapping/>
  </p:clrMapOvr>
</p:sld>
</file>

<file path=ppt/slides/slide1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DB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03497" y="3698609"/>
            <a:ext cx="7540503" cy="1444891"/>
          </a:xfrm>
          <a:custGeom>
            <a:avLst/>
            <a:gdLst/>
            <a:ahLst/>
            <a:cxnLst/>
            <a:rect r="r" b="b" t="t" l="l"/>
            <a:pathLst>
              <a:path h="1444891" w="7540503">
                <a:moveTo>
                  <a:pt x="0" y="0"/>
                </a:moveTo>
                <a:lnTo>
                  <a:pt x="7540503" y="0"/>
                </a:lnTo>
                <a:lnTo>
                  <a:pt x="7540503" y="1444891"/>
                </a:lnTo>
                <a:lnTo>
                  <a:pt x="0" y="144489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34733" b="-21219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828515" y="4018535"/>
            <a:ext cx="15228303" cy="4716551"/>
          </a:xfrm>
          <a:custGeom>
            <a:avLst/>
            <a:gdLst/>
            <a:ahLst/>
            <a:cxnLst/>
            <a:rect r="r" b="b" t="t" l="l"/>
            <a:pathLst>
              <a:path h="4716551" w="15228303">
                <a:moveTo>
                  <a:pt x="0" y="0"/>
                </a:moveTo>
                <a:lnTo>
                  <a:pt x="15228304" y="0"/>
                </a:lnTo>
                <a:lnTo>
                  <a:pt x="15228304" y="4716552"/>
                </a:lnTo>
                <a:lnTo>
                  <a:pt x="0" y="471655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541719" y="6848296"/>
            <a:ext cx="6515100" cy="615848"/>
          </a:xfrm>
          <a:custGeom>
            <a:avLst/>
            <a:gdLst/>
            <a:ahLst/>
            <a:cxnLst/>
            <a:rect r="r" b="b" t="t" l="l"/>
            <a:pathLst>
              <a:path h="615848" w="6515100">
                <a:moveTo>
                  <a:pt x="0" y="0"/>
                </a:moveTo>
                <a:lnTo>
                  <a:pt x="6515100" y="0"/>
                </a:lnTo>
                <a:lnTo>
                  <a:pt x="6515100" y="615848"/>
                </a:lnTo>
                <a:lnTo>
                  <a:pt x="0" y="6158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979" t="-632461" r="-3495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752580" y="375876"/>
            <a:ext cx="14112164" cy="1193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Memory usage in DDP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85146" y="9357884"/>
            <a:ext cx="13028440" cy="590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Sources: Rajbhandari et al. 2019: “ZeRO: Memory Optimizations Toward Training Trillion Parameter Models” Zhao et al. 2023: “PyTorch FSDP: Experiences on Scaling Fully Sharded Data Parallel”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511205" y="1745694"/>
            <a:ext cx="13088938" cy="5388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76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●One full copy of model and training parameters on each GPU</a:t>
            </a:r>
          </a:p>
        </p:txBody>
      </p:sp>
    </p:spTree>
  </p:cSld>
  <p:clrMapOvr>
    <a:masterClrMapping/>
  </p:clrMapOvr>
</p:sld>
</file>

<file path=ppt/slides/slide1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DB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45085" y="537458"/>
            <a:ext cx="15782666" cy="1193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Zero Redundancy Optimizer (ZeRO)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545085" y="1865698"/>
            <a:ext cx="17239184" cy="12321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77240" indent="-388620" lvl="1">
              <a:lnSpc>
                <a:spcPts val="4967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Reduces memory by distributing (sharding) the model parameters, gradients, and optimizer states across GPUs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53853" y="9426873"/>
            <a:ext cx="13050734" cy="590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Sources: Rajbhandari et al. 2019: “ZeRO: Memory Optimizations Toward Training Trillion Parameter Models” Zhao et al. 2023: “PyTorch FSDP: Experiences on Scaling Fully Sharded Data Parallel”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2241909" y="3778091"/>
            <a:ext cx="13804173" cy="4721209"/>
            <a:chOff x="0" y="0"/>
            <a:chExt cx="18405564" cy="629494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66751" y="140240"/>
              <a:ext cx="10043071" cy="6014466"/>
            </a:xfrm>
            <a:custGeom>
              <a:avLst/>
              <a:gdLst/>
              <a:ahLst/>
              <a:cxnLst/>
              <a:rect r="r" b="b" t="t" l="l"/>
              <a:pathLst>
                <a:path h="6014466" w="10043071">
                  <a:moveTo>
                    <a:pt x="0" y="0"/>
                  </a:moveTo>
                  <a:lnTo>
                    <a:pt x="10043071" y="0"/>
                  </a:lnTo>
                  <a:lnTo>
                    <a:pt x="10043071" y="6014466"/>
                  </a:lnTo>
                  <a:lnTo>
                    <a:pt x="0" y="60144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-34883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8405564" cy="6294946"/>
            </a:xfrm>
            <a:custGeom>
              <a:avLst/>
              <a:gdLst/>
              <a:ahLst/>
              <a:cxnLst/>
              <a:rect r="r" b="b" t="t" l="l"/>
              <a:pathLst>
                <a:path h="6294946" w="18405564">
                  <a:moveTo>
                    <a:pt x="0" y="0"/>
                  </a:moveTo>
                  <a:lnTo>
                    <a:pt x="18405564" y="0"/>
                  </a:lnTo>
                  <a:lnTo>
                    <a:pt x="18405564" y="6294946"/>
                  </a:lnTo>
                  <a:lnTo>
                    <a:pt x="0" y="62949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8" id="8"/>
            <p:cNvSpPr txBox="true"/>
            <p:nvPr/>
          </p:nvSpPr>
          <p:spPr>
            <a:xfrm rot="0">
              <a:off x="13727494" y="3766572"/>
              <a:ext cx="4536796" cy="22352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59"/>
                </a:lnSpc>
              </a:pPr>
              <a:r>
                <a:rPr lang="en-US" sz="2799">
                  <a:solidFill>
                    <a:srgbClr val="000000"/>
                  </a:solidFill>
                  <a:latin typeface="Comic Sans"/>
                  <a:ea typeface="Comic Sans"/>
                  <a:cs typeface="Comic Sans"/>
                  <a:sym typeface="Comic Sans"/>
                </a:rPr>
                <a:t>Model “shard”: subset of parameters for each GPU</a:t>
              </a: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9855801" y="7807658"/>
            <a:ext cx="570862" cy="4023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es</a:t>
            </a:r>
          </a:p>
        </p:txBody>
      </p:sp>
    </p:spTree>
  </p:cSld>
  <p:clrMapOvr>
    <a:masterClrMapping/>
  </p:clrMapOvr>
</p:sld>
</file>

<file path=ppt/slides/slide1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DB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800107" y="533613"/>
            <a:ext cx="16459193" cy="1193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Zero Redundancy Optimizer (ZeRO)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394672" y="9446593"/>
            <a:ext cx="12886514" cy="590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Sources: Rajbhandari et al. 2019: “ZeRO: Memory Optimizations Toward Training Trillion Parameter Models” Zhao et al. 2023: “PyTorch FSDP: Experiences on Scaling Fully Sharded Data Parallel”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1929019"/>
            <a:ext cx="15980165" cy="12321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77242" indent="-388621" lvl="1">
              <a:lnSpc>
                <a:spcPts val="4968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Reduces memory by distributing (sharding) the model parameters, gradients, and optimizer states across GPUs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773504" y="3847451"/>
            <a:ext cx="13516546" cy="4652905"/>
            <a:chOff x="0" y="0"/>
            <a:chExt cx="18022062" cy="620387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3927056" y="189408"/>
              <a:ext cx="10626964" cy="6014466"/>
            </a:xfrm>
            <a:custGeom>
              <a:avLst/>
              <a:gdLst/>
              <a:ahLst/>
              <a:cxnLst/>
              <a:rect r="r" b="b" t="t" l="l"/>
              <a:pathLst>
                <a:path h="6014466" w="10626964">
                  <a:moveTo>
                    <a:pt x="0" y="0"/>
                  </a:moveTo>
                  <a:lnTo>
                    <a:pt x="10626964" y="0"/>
                  </a:lnTo>
                  <a:lnTo>
                    <a:pt x="10626964" y="6014466"/>
                  </a:lnTo>
                  <a:lnTo>
                    <a:pt x="0" y="60144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-27472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8022062" cy="5294528"/>
            </a:xfrm>
            <a:custGeom>
              <a:avLst/>
              <a:gdLst/>
              <a:ahLst/>
              <a:cxnLst/>
              <a:rect r="r" b="b" t="t" l="l"/>
              <a:pathLst>
                <a:path h="5294528" w="18022062">
                  <a:moveTo>
                    <a:pt x="0" y="0"/>
                  </a:moveTo>
                  <a:lnTo>
                    <a:pt x="18022062" y="0"/>
                  </a:lnTo>
                  <a:lnTo>
                    <a:pt x="18022062" y="5294528"/>
                  </a:lnTo>
                  <a:lnTo>
                    <a:pt x="0" y="5294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8" id="8"/>
            <p:cNvSpPr txBox="true"/>
            <p:nvPr/>
          </p:nvSpPr>
          <p:spPr>
            <a:xfrm rot="0">
              <a:off x="84671" y="1635824"/>
              <a:ext cx="2909748" cy="7924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6000"/>
                </a:lnSpc>
              </a:pPr>
              <a:r>
                <a:rPr lang="en-US" sz="2400">
                  <a:solidFill>
                    <a:srgbClr val="000000"/>
                  </a:solidFill>
                  <a:latin typeface="Comic Sans"/>
                  <a:ea typeface="Comic Sans"/>
                  <a:cs typeface="Comic Sans"/>
                  <a:sym typeface="Comic Sans"/>
                </a:rPr>
                <a:t>ZeRO Stage 1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28105" y="2752386"/>
              <a:ext cx="3200448" cy="7924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6000"/>
                </a:lnSpc>
              </a:pPr>
              <a:r>
                <a:rPr lang="en-US" sz="2400">
                  <a:solidFill>
                    <a:srgbClr val="000000"/>
                  </a:solidFill>
                  <a:latin typeface="Comic Sans"/>
                  <a:ea typeface="Comic Sans"/>
                  <a:cs typeface="Comic Sans"/>
                  <a:sym typeface="Comic Sans"/>
                </a:rPr>
                <a:t>ZeRO Stage 2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84671" y="3868947"/>
              <a:ext cx="3087317" cy="7924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6000"/>
                </a:lnSpc>
              </a:pPr>
              <a:r>
                <a:rPr lang="en-US" sz="2400">
                  <a:solidFill>
                    <a:srgbClr val="000000"/>
                  </a:solidFill>
                  <a:latin typeface="Comic Sans"/>
                  <a:ea typeface="Comic Sans"/>
                  <a:cs typeface="Comic Sans"/>
                  <a:sym typeface="Comic Sans"/>
                </a:rPr>
                <a:t>ZeRO Stage 3</a:t>
              </a:r>
            </a:p>
          </p:txBody>
        </p:sp>
      </p:grpSp>
    </p:spTree>
  </p:cSld>
  <p:clrMapOvr>
    <a:masterClrMapping/>
  </p:clrMapOvr>
</p:sld>
</file>

<file path=ppt/slides/slide1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DB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94154" y="389991"/>
            <a:ext cx="14497886" cy="1193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Distributed Data Parallel (DDP)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773116" y="2885958"/>
            <a:ext cx="15453227" cy="5734822"/>
          </a:xfrm>
          <a:custGeom>
            <a:avLst/>
            <a:gdLst/>
            <a:ahLst/>
            <a:cxnLst/>
            <a:rect r="r" b="b" t="t" l="l"/>
            <a:pathLst>
              <a:path h="5734822" w="15453227">
                <a:moveTo>
                  <a:pt x="0" y="0"/>
                </a:moveTo>
                <a:lnTo>
                  <a:pt x="15453226" y="0"/>
                </a:lnTo>
                <a:lnTo>
                  <a:pt x="15453226" y="5734821"/>
                </a:lnTo>
                <a:lnTo>
                  <a:pt x="0" y="57348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767844" y="5083799"/>
            <a:ext cx="885434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GPU 2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767844" y="6449751"/>
            <a:ext cx="885434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GPU 1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767844" y="7958777"/>
            <a:ext cx="885434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GPU 0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787590" y="3593527"/>
            <a:ext cx="885434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GPU 3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623952" y="3175208"/>
            <a:ext cx="2239784" cy="7275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51"/>
              </a:lnSpc>
            </a:pPr>
            <a:r>
              <a:rPr lang="en-US" sz="2400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Forward/</a:t>
            </a:r>
            <a:r>
              <a:rPr lang="en-US" sz="2400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 </a:t>
            </a:r>
            <a:r>
              <a:rPr lang="en-US" sz="2400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Backward pass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105521" y="5389590"/>
            <a:ext cx="1918329" cy="7275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51"/>
              </a:lnSpc>
            </a:pPr>
            <a:r>
              <a:rPr lang="en-US" sz="2400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Synchronize gradients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504993" y="4651945"/>
            <a:ext cx="1346748" cy="7275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51"/>
              </a:lnSpc>
            </a:pPr>
            <a:r>
              <a:rPr lang="en-US" sz="2400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Update Model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4504993" y="6125615"/>
            <a:ext cx="1346748" cy="7275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51"/>
              </a:lnSpc>
            </a:pPr>
            <a:r>
              <a:rPr lang="en-US" sz="2400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Update Model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4514442" y="3166788"/>
            <a:ext cx="1337299" cy="7275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51"/>
              </a:lnSpc>
            </a:pPr>
            <a:r>
              <a:rPr lang="en-US" sz="2400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Update Model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4514442" y="7599294"/>
            <a:ext cx="1337299" cy="7275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51"/>
              </a:lnSpc>
            </a:pPr>
            <a:r>
              <a:rPr lang="en-US" sz="2400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Update Model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379837" y="4662032"/>
            <a:ext cx="2239784" cy="7275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51"/>
              </a:lnSpc>
            </a:pPr>
            <a:r>
              <a:rPr lang="en-US" sz="2400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Forward/</a:t>
            </a:r>
            <a:r>
              <a:rPr lang="en-US" sz="2400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 </a:t>
            </a:r>
            <a:r>
              <a:rPr lang="en-US" sz="2400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Backward pass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379837" y="6117147"/>
            <a:ext cx="2239784" cy="7275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51"/>
              </a:lnSpc>
            </a:pPr>
            <a:r>
              <a:rPr lang="en-US" sz="2400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Forward/</a:t>
            </a:r>
            <a:r>
              <a:rPr lang="en-US" sz="2400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 </a:t>
            </a:r>
            <a:r>
              <a:rPr lang="en-US" sz="2400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Backward pass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379837" y="7599294"/>
            <a:ext cx="2239784" cy="7275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51"/>
              </a:lnSpc>
            </a:pPr>
            <a:r>
              <a:rPr lang="en-US" sz="2400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Forward/</a:t>
            </a:r>
            <a:r>
              <a:rPr lang="en-US" sz="2400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 </a:t>
            </a:r>
            <a:r>
              <a:rPr lang="en-US" sz="2400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Backward pass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28700" y="3235387"/>
            <a:ext cx="1920562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Dataloader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5767844" y="3094100"/>
            <a:ext cx="1024721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LLM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5717946" y="4473119"/>
            <a:ext cx="1024721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LLM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5668048" y="5965814"/>
            <a:ext cx="1024721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LLM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5668048" y="7410382"/>
            <a:ext cx="1024721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LLM</a:t>
            </a:r>
          </a:p>
        </p:txBody>
      </p:sp>
    </p:spTree>
  </p:cSld>
  <p:clrMapOvr>
    <a:masterClrMapping/>
  </p:clrMapOvr>
</p:sld>
</file>

<file path=ppt/slides/slide1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DB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48650" y="182899"/>
            <a:ext cx="17739350" cy="1145400"/>
          </a:xfrm>
          <a:custGeom>
            <a:avLst/>
            <a:gdLst/>
            <a:ahLst/>
            <a:cxnLst/>
            <a:rect r="r" b="b" t="t" l="l"/>
            <a:pathLst>
              <a:path h="1145400" w="17739350">
                <a:moveTo>
                  <a:pt x="0" y="0"/>
                </a:moveTo>
                <a:lnTo>
                  <a:pt x="17739350" y="0"/>
                </a:lnTo>
                <a:lnTo>
                  <a:pt x="17739350" y="1145400"/>
                </a:lnTo>
                <a:lnTo>
                  <a:pt x="0" y="1145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17387" y="3037066"/>
            <a:ext cx="15453227" cy="5775684"/>
          </a:xfrm>
          <a:custGeom>
            <a:avLst/>
            <a:gdLst/>
            <a:ahLst/>
            <a:cxnLst/>
            <a:rect r="r" b="b" t="t" l="l"/>
            <a:pathLst>
              <a:path h="5775684" w="15453227">
                <a:moveTo>
                  <a:pt x="0" y="0"/>
                </a:moveTo>
                <a:lnTo>
                  <a:pt x="15453226" y="0"/>
                </a:lnTo>
                <a:lnTo>
                  <a:pt x="15453226" y="5775684"/>
                </a:lnTo>
                <a:lnTo>
                  <a:pt x="0" y="577568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813087" y="622249"/>
            <a:ext cx="13716113" cy="1193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Distributed Data Parallel (DDP)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342614" y="5243042"/>
            <a:ext cx="885434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GPU 2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342614" y="6608994"/>
            <a:ext cx="885434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GPU 1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342614" y="8118020"/>
            <a:ext cx="885434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GPU 0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362359" y="3752770"/>
            <a:ext cx="885434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GPU 3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198722" y="3334451"/>
            <a:ext cx="2239784" cy="7275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51"/>
              </a:lnSpc>
            </a:pPr>
            <a:r>
              <a:rPr lang="en-US" sz="2400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Forward/</a:t>
            </a:r>
            <a:r>
              <a:rPr lang="en-US" sz="2400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 </a:t>
            </a:r>
            <a:r>
              <a:rPr lang="en-US" sz="2400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Backward pass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680291" y="5548833"/>
            <a:ext cx="1918329" cy="7275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51"/>
              </a:lnSpc>
            </a:pPr>
            <a:r>
              <a:rPr lang="en-US" sz="2400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Synchronize gradients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5079763" y="4811188"/>
            <a:ext cx="1346748" cy="7275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51"/>
              </a:lnSpc>
            </a:pPr>
            <a:r>
              <a:rPr lang="en-US" sz="2400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Update Model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5079763" y="6284858"/>
            <a:ext cx="1346748" cy="7275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51"/>
              </a:lnSpc>
            </a:pPr>
            <a:r>
              <a:rPr lang="en-US" sz="2400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Update Model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5089212" y="3326031"/>
            <a:ext cx="1337299" cy="7275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51"/>
              </a:lnSpc>
            </a:pPr>
            <a:r>
              <a:rPr lang="en-US" sz="2400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Update Model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5089212" y="7758537"/>
            <a:ext cx="1337299" cy="7275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51"/>
              </a:lnSpc>
            </a:pPr>
            <a:r>
              <a:rPr lang="en-US" sz="2400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Update Model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954607" y="4821275"/>
            <a:ext cx="2239784" cy="7275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51"/>
              </a:lnSpc>
            </a:pPr>
            <a:r>
              <a:rPr lang="en-US" sz="2400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Forward/</a:t>
            </a:r>
            <a:r>
              <a:rPr lang="en-US" sz="2400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 </a:t>
            </a:r>
            <a:r>
              <a:rPr lang="en-US" sz="2400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Backward pass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954607" y="6276390"/>
            <a:ext cx="2239784" cy="7275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51"/>
              </a:lnSpc>
            </a:pPr>
            <a:r>
              <a:rPr lang="en-US" sz="2400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Forward/</a:t>
            </a:r>
            <a:r>
              <a:rPr lang="en-US" sz="2400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 </a:t>
            </a:r>
            <a:r>
              <a:rPr lang="en-US" sz="2400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Backward pass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954607" y="7758537"/>
            <a:ext cx="2239784" cy="7275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51"/>
              </a:lnSpc>
            </a:pPr>
            <a:r>
              <a:rPr lang="en-US" sz="2400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Forward/</a:t>
            </a:r>
            <a:r>
              <a:rPr lang="en-US" sz="2400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 </a:t>
            </a:r>
            <a:r>
              <a:rPr lang="en-US" sz="2400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Backward pass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657053" y="3611495"/>
            <a:ext cx="1920562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Dataloader</a:t>
            </a:r>
          </a:p>
        </p:txBody>
      </p:sp>
    </p:spTree>
  </p:cSld>
  <p:clrMapOvr>
    <a:masterClrMapping/>
  </p:clrMapOvr>
</p:sld>
</file>

<file path=ppt/slides/slide1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DB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3719703"/>
            <a:ext cx="15462752" cy="5775684"/>
          </a:xfrm>
          <a:custGeom>
            <a:avLst/>
            <a:gdLst/>
            <a:ahLst/>
            <a:cxnLst/>
            <a:rect r="r" b="b" t="t" l="l"/>
            <a:pathLst>
              <a:path h="5775684" w="15462752">
                <a:moveTo>
                  <a:pt x="0" y="0"/>
                </a:moveTo>
                <a:lnTo>
                  <a:pt x="15462752" y="0"/>
                </a:lnTo>
                <a:lnTo>
                  <a:pt x="15462752" y="5775684"/>
                </a:lnTo>
                <a:lnTo>
                  <a:pt x="0" y="57756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29625" y="681931"/>
            <a:ext cx="14196034" cy="1193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Fully Sharded Data Parallel (FSDP)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298912" y="3969635"/>
            <a:ext cx="1920562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Dataloader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986804" y="5977557"/>
            <a:ext cx="885434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GPU 2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986804" y="7343508"/>
            <a:ext cx="885434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GPU 1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986804" y="8852535"/>
            <a:ext cx="885434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GPU 0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006550" y="4487285"/>
            <a:ext cx="885434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GPU 3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842912" y="4068966"/>
            <a:ext cx="2239784" cy="7275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51"/>
              </a:lnSpc>
            </a:pPr>
            <a:r>
              <a:rPr lang="en-US" sz="2400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Forward/</a:t>
            </a:r>
            <a:r>
              <a:rPr lang="en-US" sz="2400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 </a:t>
            </a:r>
            <a:r>
              <a:rPr lang="en-US" sz="2400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Backward pass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324481" y="6283347"/>
            <a:ext cx="1918329" cy="7275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51"/>
              </a:lnSpc>
            </a:pPr>
            <a:r>
              <a:rPr lang="en-US" sz="2400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Synchronize gradients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4723953" y="5545703"/>
            <a:ext cx="1346748" cy="7275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51"/>
              </a:lnSpc>
            </a:pPr>
            <a:r>
              <a:rPr lang="en-US" sz="2400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Update Model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4723953" y="7019373"/>
            <a:ext cx="1346748" cy="7275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51"/>
              </a:lnSpc>
            </a:pPr>
            <a:r>
              <a:rPr lang="en-US" sz="2400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Update Model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4733402" y="4060546"/>
            <a:ext cx="1337299" cy="7275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51"/>
              </a:lnSpc>
            </a:pPr>
            <a:r>
              <a:rPr lang="en-US" sz="2400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Update Model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4733402" y="8493052"/>
            <a:ext cx="1337299" cy="7275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51"/>
              </a:lnSpc>
            </a:pPr>
            <a:r>
              <a:rPr lang="en-US" sz="2400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Update Model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598797" y="5555790"/>
            <a:ext cx="2239784" cy="7275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51"/>
              </a:lnSpc>
            </a:pPr>
            <a:r>
              <a:rPr lang="en-US" sz="2400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Forward/</a:t>
            </a:r>
            <a:r>
              <a:rPr lang="en-US" sz="2400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 </a:t>
            </a:r>
            <a:r>
              <a:rPr lang="en-US" sz="2400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Backward pass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598797" y="7010905"/>
            <a:ext cx="2239784" cy="7275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51"/>
              </a:lnSpc>
            </a:pPr>
            <a:r>
              <a:rPr lang="en-US" sz="2400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Forward/</a:t>
            </a:r>
            <a:r>
              <a:rPr lang="en-US" sz="2400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 </a:t>
            </a:r>
            <a:r>
              <a:rPr lang="en-US" sz="2400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Backward pass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598797" y="8493052"/>
            <a:ext cx="2239784" cy="7275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51"/>
              </a:lnSpc>
            </a:pPr>
            <a:r>
              <a:rPr lang="en-US" sz="2400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Forward/</a:t>
            </a:r>
            <a:r>
              <a:rPr lang="en-US" sz="2400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 </a:t>
            </a:r>
            <a:r>
              <a:rPr lang="en-US" sz="2400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Backward pass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DB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48402" y="1496006"/>
            <a:ext cx="2835002" cy="738597"/>
          </a:xfrm>
          <a:custGeom>
            <a:avLst/>
            <a:gdLst/>
            <a:ahLst/>
            <a:cxnLst/>
            <a:rect r="r" b="b" t="t" l="l"/>
            <a:pathLst>
              <a:path h="738597" w="2835002">
                <a:moveTo>
                  <a:pt x="0" y="0"/>
                </a:moveTo>
                <a:lnTo>
                  <a:pt x="2835002" y="0"/>
                </a:lnTo>
                <a:lnTo>
                  <a:pt x="2835002" y="738597"/>
                </a:lnTo>
                <a:lnTo>
                  <a:pt x="0" y="7385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16341" y="2520706"/>
            <a:ext cx="3505067" cy="7267443"/>
          </a:xfrm>
          <a:custGeom>
            <a:avLst/>
            <a:gdLst/>
            <a:ahLst/>
            <a:cxnLst/>
            <a:rect r="r" b="b" t="t" l="l"/>
            <a:pathLst>
              <a:path h="7267443" w="3505067">
                <a:moveTo>
                  <a:pt x="0" y="0"/>
                </a:moveTo>
                <a:lnTo>
                  <a:pt x="3505067" y="0"/>
                </a:lnTo>
                <a:lnTo>
                  <a:pt x="3505067" y="7267443"/>
                </a:lnTo>
                <a:lnTo>
                  <a:pt x="0" y="726744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186733" y="1607429"/>
            <a:ext cx="2835002" cy="738597"/>
          </a:xfrm>
          <a:custGeom>
            <a:avLst/>
            <a:gdLst/>
            <a:ahLst/>
            <a:cxnLst/>
            <a:rect r="r" b="b" t="t" l="l"/>
            <a:pathLst>
              <a:path h="738597" w="2835002">
                <a:moveTo>
                  <a:pt x="0" y="0"/>
                </a:moveTo>
                <a:lnTo>
                  <a:pt x="2835002" y="0"/>
                </a:lnTo>
                <a:lnTo>
                  <a:pt x="2835002" y="738598"/>
                </a:lnTo>
                <a:lnTo>
                  <a:pt x="0" y="7385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021735" y="2547966"/>
            <a:ext cx="3808307" cy="7454210"/>
          </a:xfrm>
          <a:custGeom>
            <a:avLst/>
            <a:gdLst/>
            <a:ahLst/>
            <a:cxnLst/>
            <a:rect r="r" b="b" t="t" l="l"/>
            <a:pathLst>
              <a:path h="7454210" w="3808307">
                <a:moveTo>
                  <a:pt x="0" y="0"/>
                </a:moveTo>
                <a:lnTo>
                  <a:pt x="3808307" y="0"/>
                </a:lnTo>
                <a:lnTo>
                  <a:pt x="3808307" y="7454210"/>
                </a:lnTo>
                <a:lnTo>
                  <a:pt x="0" y="745421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788926" y="1602924"/>
            <a:ext cx="2835002" cy="738597"/>
          </a:xfrm>
          <a:custGeom>
            <a:avLst/>
            <a:gdLst/>
            <a:ahLst/>
            <a:cxnLst/>
            <a:rect r="r" b="b" t="t" l="l"/>
            <a:pathLst>
              <a:path h="738597" w="2835002">
                <a:moveTo>
                  <a:pt x="0" y="0"/>
                </a:moveTo>
                <a:lnTo>
                  <a:pt x="2835002" y="0"/>
                </a:lnTo>
                <a:lnTo>
                  <a:pt x="2835002" y="738597"/>
                </a:lnTo>
                <a:lnTo>
                  <a:pt x="0" y="7385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733357" y="2520706"/>
            <a:ext cx="4525943" cy="4853744"/>
          </a:xfrm>
          <a:custGeom>
            <a:avLst/>
            <a:gdLst/>
            <a:ahLst/>
            <a:cxnLst/>
            <a:rect r="r" b="b" t="t" l="l"/>
            <a:pathLst>
              <a:path h="4853744" w="4525943">
                <a:moveTo>
                  <a:pt x="0" y="0"/>
                </a:moveTo>
                <a:lnTo>
                  <a:pt x="4525943" y="0"/>
                </a:lnTo>
                <a:lnTo>
                  <a:pt x="4525943" y="4853743"/>
                </a:lnTo>
                <a:lnTo>
                  <a:pt x="0" y="485374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729615" y="208302"/>
            <a:ext cx="9894313" cy="962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839"/>
              </a:lnSpc>
            </a:pPr>
            <a:r>
              <a:rPr lang="en-US" sz="5599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LLM use cases &amp; tasks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47253" y="1710728"/>
            <a:ext cx="2567955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Essay Writing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350802" y="1779308"/>
            <a:ext cx="2781173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Summarization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934557" y="1808155"/>
            <a:ext cx="2123544" cy="504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999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Translation</a:t>
            </a:r>
          </a:p>
        </p:txBody>
      </p:sp>
    </p:spTree>
  </p:cSld>
  <p:clrMapOvr>
    <a:masterClrMapping/>
  </p:clrMapOvr>
</p:sld>
</file>

<file path=ppt/slides/slide1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DB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48650" y="182899"/>
            <a:ext cx="17739350" cy="1145400"/>
          </a:xfrm>
          <a:custGeom>
            <a:avLst/>
            <a:gdLst/>
            <a:ahLst/>
            <a:cxnLst/>
            <a:rect r="r" b="b" t="t" l="l"/>
            <a:pathLst>
              <a:path h="1145400" w="17739350">
                <a:moveTo>
                  <a:pt x="0" y="0"/>
                </a:moveTo>
                <a:lnTo>
                  <a:pt x="17739350" y="0"/>
                </a:lnTo>
                <a:lnTo>
                  <a:pt x="17739350" y="1145400"/>
                </a:lnTo>
                <a:lnTo>
                  <a:pt x="0" y="1145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29625" y="2014676"/>
            <a:ext cx="15453227" cy="5780446"/>
          </a:xfrm>
          <a:custGeom>
            <a:avLst/>
            <a:gdLst/>
            <a:ahLst/>
            <a:cxnLst/>
            <a:rect r="r" b="b" t="t" l="l"/>
            <a:pathLst>
              <a:path h="5780446" w="15453227">
                <a:moveTo>
                  <a:pt x="0" y="0"/>
                </a:moveTo>
                <a:lnTo>
                  <a:pt x="15453226" y="0"/>
                </a:lnTo>
                <a:lnTo>
                  <a:pt x="15453226" y="5780446"/>
                </a:lnTo>
                <a:lnTo>
                  <a:pt x="0" y="578044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729625" y="189271"/>
            <a:ext cx="14674748" cy="1193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Fully Sharded Data Parallel (FSDP)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43204" y="2463822"/>
            <a:ext cx="1920562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Dataloader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658364" y="4235329"/>
            <a:ext cx="885434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GPU 2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658364" y="5601281"/>
            <a:ext cx="885434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GPU 1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658364" y="7110308"/>
            <a:ext cx="885434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GPU 0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678110" y="2745057"/>
            <a:ext cx="885434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GPU 3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514472" y="2326738"/>
            <a:ext cx="2239784" cy="7275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51"/>
              </a:lnSpc>
            </a:pPr>
            <a:r>
              <a:rPr lang="en-US" sz="2400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Forward/</a:t>
            </a:r>
            <a:r>
              <a:rPr lang="en-US" sz="2400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 </a:t>
            </a:r>
            <a:r>
              <a:rPr lang="en-US" sz="2400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Backward pass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996041" y="4541120"/>
            <a:ext cx="1918329" cy="7275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51"/>
              </a:lnSpc>
            </a:pPr>
            <a:r>
              <a:rPr lang="en-US" sz="2400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Synchronize gradients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4395513" y="3803475"/>
            <a:ext cx="1346748" cy="7275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51"/>
              </a:lnSpc>
            </a:pPr>
            <a:r>
              <a:rPr lang="en-US" sz="2400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Update Model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4395513" y="5277145"/>
            <a:ext cx="1346748" cy="7275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51"/>
              </a:lnSpc>
            </a:pPr>
            <a:r>
              <a:rPr lang="en-US" sz="2400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Update Model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4404962" y="2318318"/>
            <a:ext cx="1337299" cy="7275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51"/>
              </a:lnSpc>
            </a:pPr>
            <a:r>
              <a:rPr lang="en-US" sz="2400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Update Model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4404962" y="6750825"/>
            <a:ext cx="1337299" cy="7275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51"/>
              </a:lnSpc>
            </a:pPr>
            <a:r>
              <a:rPr lang="en-US" sz="2400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Update Model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270357" y="3813562"/>
            <a:ext cx="2239784" cy="7275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51"/>
              </a:lnSpc>
            </a:pPr>
            <a:r>
              <a:rPr lang="en-US" sz="2400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Forward/</a:t>
            </a:r>
            <a:r>
              <a:rPr lang="en-US" sz="2400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 </a:t>
            </a:r>
            <a:r>
              <a:rPr lang="en-US" sz="2400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Backward pass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270357" y="5268678"/>
            <a:ext cx="2239784" cy="7275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51"/>
              </a:lnSpc>
            </a:pPr>
            <a:r>
              <a:rPr lang="en-US" sz="2400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Forward/</a:t>
            </a:r>
            <a:r>
              <a:rPr lang="en-US" sz="2400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 </a:t>
            </a:r>
            <a:r>
              <a:rPr lang="en-US" sz="2400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Backward pass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270357" y="6750825"/>
            <a:ext cx="2239784" cy="7275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51"/>
              </a:lnSpc>
            </a:pPr>
            <a:r>
              <a:rPr lang="en-US" sz="2400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Forward/</a:t>
            </a:r>
            <a:r>
              <a:rPr lang="en-US" sz="2400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 </a:t>
            </a:r>
            <a:r>
              <a:rPr lang="en-US" sz="2400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Backward pass</a:t>
            </a:r>
          </a:p>
        </p:txBody>
      </p:sp>
    </p:spTree>
  </p:cSld>
  <p:clrMapOvr>
    <a:masterClrMapping/>
  </p:clrMapOvr>
</p:sld>
</file>

<file path=ppt/slides/slide1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DB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67623" y="524939"/>
            <a:ext cx="15947713" cy="1193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Fully Sharded Data Parallel (FSDP)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757171" y="2530875"/>
            <a:ext cx="17084831" cy="5775684"/>
            <a:chOff x="0" y="0"/>
            <a:chExt cx="22779774" cy="770091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2779774" cy="7700912"/>
            </a:xfrm>
            <a:custGeom>
              <a:avLst/>
              <a:gdLst/>
              <a:ahLst/>
              <a:cxnLst/>
              <a:rect r="r" b="b" t="t" l="l"/>
              <a:pathLst>
                <a:path h="7700912" w="22779774">
                  <a:moveTo>
                    <a:pt x="0" y="0"/>
                  </a:moveTo>
                  <a:lnTo>
                    <a:pt x="22779774" y="0"/>
                  </a:lnTo>
                  <a:lnTo>
                    <a:pt x="22779774" y="7700912"/>
                  </a:lnTo>
                  <a:lnTo>
                    <a:pt x="0" y="77009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5" id="5"/>
            <p:cNvSpPr txBox="true"/>
            <p:nvPr/>
          </p:nvSpPr>
          <p:spPr>
            <a:xfrm rot="0">
              <a:off x="289560" y="531114"/>
              <a:ext cx="2414777" cy="5251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59"/>
                </a:lnSpc>
              </a:pPr>
              <a:r>
                <a:rPr lang="en-US" sz="2400">
                  <a:solidFill>
                    <a:srgbClr val="000000"/>
                  </a:solidFill>
                  <a:latin typeface="Comic Sans"/>
                  <a:ea typeface="Comic Sans"/>
                  <a:cs typeface="Comic Sans"/>
                  <a:sym typeface="Comic Sans"/>
                </a:rPr>
                <a:t>Dataloader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4175823" y="2995663"/>
              <a:ext cx="1180579" cy="5251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59"/>
                </a:lnSpc>
              </a:pPr>
              <a:r>
                <a:rPr lang="en-US" sz="2400">
                  <a:solidFill>
                    <a:srgbClr val="000000"/>
                  </a:solidFill>
                  <a:latin typeface="Comic Sans"/>
                  <a:ea typeface="Comic Sans"/>
                  <a:cs typeface="Comic Sans"/>
                  <a:sym typeface="Comic Sans"/>
                </a:rPr>
                <a:t>GPU 2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4175823" y="4816932"/>
              <a:ext cx="1180579" cy="5251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59"/>
                </a:lnSpc>
              </a:pPr>
              <a:r>
                <a:rPr lang="en-US" sz="2400">
                  <a:solidFill>
                    <a:srgbClr val="000000"/>
                  </a:solidFill>
                  <a:latin typeface="Comic Sans"/>
                  <a:ea typeface="Comic Sans"/>
                  <a:cs typeface="Comic Sans"/>
                  <a:sym typeface="Comic Sans"/>
                </a:rPr>
                <a:t>GPU 1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4175823" y="6828968"/>
              <a:ext cx="1180579" cy="5251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59"/>
                </a:lnSpc>
              </a:pPr>
              <a:r>
                <a:rPr lang="en-US" sz="2400">
                  <a:solidFill>
                    <a:srgbClr val="000000"/>
                  </a:solidFill>
                  <a:latin typeface="Comic Sans"/>
                  <a:ea typeface="Comic Sans"/>
                  <a:cs typeface="Comic Sans"/>
                  <a:sym typeface="Comic Sans"/>
                </a:rPr>
                <a:t>GPU 0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4202151" y="1008634"/>
              <a:ext cx="1180579" cy="5251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59"/>
                </a:lnSpc>
              </a:pPr>
              <a:r>
                <a:rPr lang="en-US" sz="2400">
                  <a:solidFill>
                    <a:srgbClr val="000000"/>
                  </a:solidFill>
                  <a:latin typeface="Comic Sans"/>
                  <a:ea typeface="Comic Sans"/>
                  <a:cs typeface="Comic Sans"/>
                  <a:sym typeface="Comic Sans"/>
                </a:rPr>
                <a:t>GPU 3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6581439" y="3402787"/>
              <a:ext cx="1928595" cy="9700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51"/>
                </a:lnSpc>
              </a:pPr>
              <a:r>
                <a:rPr lang="en-US" sz="2400">
                  <a:solidFill>
                    <a:srgbClr val="000000"/>
                  </a:solidFill>
                  <a:latin typeface="Comic Sans"/>
                  <a:ea typeface="Comic Sans"/>
                  <a:cs typeface="Comic Sans"/>
                  <a:sym typeface="Comic Sans"/>
                </a:rPr>
                <a:t>Get </a:t>
              </a:r>
              <a:r>
                <a:rPr lang="en-US" sz="2400">
                  <a:solidFill>
                    <a:srgbClr val="000000"/>
                  </a:solidFill>
                  <a:latin typeface="Comic Sans"/>
                  <a:ea typeface="Comic Sans"/>
                  <a:cs typeface="Comic Sans"/>
                  <a:sym typeface="Comic Sans"/>
                </a:rPr>
                <a:t>weights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9007167" y="439979"/>
              <a:ext cx="1981714" cy="9700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51"/>
                </a:lnSpc>
              </a:pPr>
              <a:r>
                <a:rPr lang="en-US" sz="2400">
                  <a:solidFill>
                    <a:srgbClr val="000000"/>
                  </a:solidFill>
                  <a:latin typeface="Comic Sans"/>
                  <a:ea typeface="Comic Sans"/>
                  <a:cs typeface="Comic Sans"/>
                  <a:sym typeface="Comic Sans"/>
                </a:rPr>
                <a:t>Forward pass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14613318" y="6333782"/>
              <a:ext cx="1815630" cy="9700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51"/>
                </a:lnSpc>
              </a:pPr>
              <a:r>
                <a:rPr lang="en-US" sz="2400">
                  <a:solidFill>
                    <a:srgbClr val="000000"/>
                  </a:solidFill>
                  <a:latin typeface="Comic Sans"/>
                  <a:ea typeface="Comic Sans"/>
                  <a:cs typeface="Comic Sans"/>
                  <a:sym typeface="Comic Sans"/>
                </a:rPr>
                <a:t>Backward  pass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17627930" y="3429838"/>
              <a:ext cx="2521279" cy="9700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51"/>
                </a:lnSpc>
              </a:pPr>
              <a:r>
                <a:rPr lang="en-US" sz="2400">
                  <a:solidFill>
                    <a:srgbClr val="000000"/>
                  </a:solidFill>
                  <a:latin typeface="Comic Sans"/>
                  <a:ea typeface="Comic Sans"/>
                  <a:cs typeface="Comic Sans"/>
                  <a:sym typeface="Comic Sans"/>
                </a:rPr>
                <a:t>Synchronize gradients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20838592" y="329921"/>
              <a:ext cx="1569079" cy="9700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51"/>
                </a:lnSpc>
              </a:pPr>
              <a:r>
                <a:rPr lang="en-US" sz="2400">
                  <a:solidFill>
                    <a:srgbClr val="000000"/>
                  </a:solidFill>
                  <a:latin typeface="Comic Sans"/>
                  <a:ea typeface="Comic Sans"/>
                  <a:cs typeface="Comic Sans"/>
                  <a:sym typeface="Comic Sans"/>
                </a:rPr>
                <a:t>Update model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9186189" y="2406421"/>
              <a:ext cx="1981714" cy="9700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51"/>
                </a:lnSpc>
              </a:pPr>
              <a:r>
                <a:rPr lang="en-US" sz="2400">
                  <a:solidFill>
                    <a:srgbClr val="000000"/>
                  </a:solidFill>
                  <a:latin typeface="Comic Sans"/>
                  <a:ea typeface="Comic Sans"/>
                  <a:cs typeface="Comic Sans"/>
                  <a:sym typeface="Comic Sans"/>
                </a:rPr>
                <a:t>Forward pass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9365212" y="4372864"/>
              <a:ext cx="1981714" cy="9700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51"/>
                </a:lnSpc>
              </a:pPr>
              <a:r>
                <a:rPr lang="en-US" sz="2400">
                  <a:solidFill>
                    <a:srgbClr val="000000"/>
                  </a:solidFill>
                  <a:latin typeface="Comic Sans"/>
                  <a:ea typeface="Comic Sans"/>
                  <a:cs typeface="Comic Sans"/>
                  <a:sym typeface="Comic Sans"/>
                </a:rPr>
                <a:t>Forward pass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9186189" y="6333782"/>
              <a:ext cx="1981714" cy="9700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51"/>
                </a:lnSpc>
              </a:pPr>
              <a:r>
                <a:rPr lang="en-US" sz="2400">
                  <a:solidFill>
                    <a:srgbClr val="000000"/>
                  </a:solidFill>
                  <a:latin typeface="Comic Sans"/>
                  <a:ea typeface="Comic Sans"/>
                  <a:cs typeface="Comic Sans"/>
                  <a:sym typeface="Comic Sans"/>
                </a:rPr>
                <a:t>Forward pass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14613319" y="4399915"/>
              <a:ext cx="1815630" cy="9700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51"/>
                </a:lnSpc>
              </a:pPr>
              <a:r>
                <a:rPr lang="en-US" sz="2400">
                  <a:solidFill>
                    <a:srgbClr val="000000"/>
                  </a:solidFill>
                  <a:latin typeface="Comic Sans"/>
                  <a:ea typeface="Comic Sans"/>
                  <a:cs typeface="Comic Sans"/>
                  <a:sym typeface="Comic Sans"/>
                </a:rPr>
                <a:t>Backward  pass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14613319" y="2466048"/>
              <a:ext cx="1815630" cy="9700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51"/>
                </a:lnSpc>
              </a:pPr>
              <a:r>
                <a:rPr lang="en-US" sz="2400">
                  <a:solidFill>
                    <a:srgbClr val="000000"/>
                  </a:solidFill>
                  <a:latin typeface="Comic Sans"/>
                  <a:ea typeface="Comic Sans"/>
                  <a:cs typeface="Comic Sans"/>
                  <a:sym typeface="Comic Sans"/>
                </a:rPr>
                <a:t>Backward  pass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14613319" y="532181"/>
              <a:ext cx="1815630" cy="9700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51"/>
                </a:lnSpc>
              </a:pPr>
              <a:r>
                <a:rPr lang="en-US" sz="2400">
                  <a:solidFill>
                    <a:srgbClr val="000000"/>
                  </a:solidFill>
                  <a:latin typeface="Comic Sans"/>
                  <a:ea typeface="Comic Sans"/>
                  <a:cs typeface="Comic Sans"/>
                  <a:sym typeface="Comic Sans"/>
                </a:rPr>
                <a:t>Backward  pass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20838592" y="2466048"/>
              <a:ext cx="1569079" cy="9700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51"/>
                </a:lnSpc>
              </a:pPr>
              <a:r>
                <a:rPr lang="en-US" sz="2400">
                  <a:solidFill>
                    <a:srgbClr val="000000"/>
                  </a:solidFill>
                  <a:latin typeface="Comic Sans"/>
                  <a:ea typeface="Comic Sans"/>
                  <a:cs typeface="Comic Sans"/>
                  <a:sym typeface="Comic Sans"/>
                </a:rPr>
                <a:t>Update model</a:t>
              </a: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20838592" y="4190683"/>
              <a:ext cx="1569079" cy="9700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51"/>
                </a:lnSpc>
              </a:pPr>
              <a:r>
                <a:rPr lang="en-US" sz="2400">
                  <a:solidFill>
                    <a:srgbClr val="000000"/>
                  </a:solidFill>
                  <a:latin typeface="Comic Sans"/>
                  <a:ea typeface="Comic Sans"/>
                  <a:cs typeface="Comic Sans"/>
                  <a:sym typeface="Comic Sans"/>
                </a:rPr>
                <a:t>Update model</a:t>
              </a:r>
            </a:p>
          </p:txBody>
        </p:sp>
        <p:sp>
          <p:nvSpPr>
            <p:cNvPr name="TextBox 23" id="23"/>
            <p:cNvSpPr txBox="true"/>
            <p:nvPr/>
          </p:nvSpPr>
          <p:spPr>
            <a:xfrm rot="0">
              <a:off x="20838592" y="6391554"/>
              <a:ext cx="1569079" cy="9700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51"/>
                </a:lnSpc>
              </a:pPr>
              <a:r>
                <a:rPr lang="en-US" sz="2400">
                  <a:solidFill>
                    <a:srgbClr val="000000"/>
                  </a:solidFill>
                  <a:latin typeface="Comic Sans"/>
                  <a:ea typeface="Comic Sans"/>
                  <a:cs typeface="Comic Sans"/>
                  <a:sym typeface="Comic Sans"/>
                </a:rPr>
                <a:t>Update model</a:t>
              </a:r>
            </a:p>
          </p:txBody>
        </p:sp>
        <p:sp>
          <p:nvSpPr>
            <p:cNvPr name="TextBox 24" id="24"/>
            <p:cNvSpPr txBox="true"/>
            <p:nvPr/>
          </p:nvSpPr>
          <p:spPr>
            <a:xfrm rot="0">
              <a:off x="12015825" y="3429838"/>
              <a:ext cx="1928595" cy="9700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51"/>
                </a:lnSpc>
              </a:pPr>
              <a:r>
                <a:rPr lang="en-US" sz="2400">
                  <a:solidFill>
                    <a:srgbClr val="000000"/>
                  </a:solidFill>
                  <a:latin typeface="Comic Sans"/>
                  <a:ea typeface="Comic Sans"/>
                  <a:cs typeface="Comic Sans"/>
                  <a:sym typeface="Comic Sans"/>
                </a:rPr>
                <a:t>Get </a:t>
              </a:r>
              <a:r>
                <a:rPr lang="en-US" sz="2400">
                  <a:solidFill>
                    <a:srgbClr val="000000"/>
                  </a:solidFill>
                  <a:latin typeface="Comic Sans"/>
                  <a:ea typeface="Comic Sans"/>
                  <a:cs typeface="Comic Sans"/>
                  <a:sym typeface="Comic Sans"/>
                </a:rPr>
                <a:t>weights</a:t>
              </a:r>
            </a:p>
          </p:txBody>
        </p:sp>
      </p:grpSp>
    </p:spTree>
  </p:cSld>
  <p:clrMapOvr>
    <a:masterClrMapping/>
  </p:clrMapOvr>
</p:sld>
</file>

<file path=ppt/slides/slide1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DB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95354" y="366882"/>
            <a:ext cx="15030767" cy="1193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Fully Sharded Data Parallel (FSDP)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618431" y="2503505"/>
            <a:ext cx="17084831" cy="5775684"/>
            <a:chOff x="0" y="0"/>
            <a:chExt cx="22779774" cy="770091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2779774" cy="7700912"/>
            </a:xfrm>
            <a:custGeom>
              <a:avLst/>
              <a:gdLst/>
              <a:ahLst/>
              <a:cxnLst/>
              <a:rect r="r" b="b" t="t" l="l"/>
              <a:pathLst>
                <a:path h="7700912" w="22779774">
                  <a:moveTo>
                    <a:pt x="0" y="0"/>
                  </a:moveTo>
                  <a:lnTo>
                    <a:pt x="22779774" y="0"/>
                  </a:lnTo>
                  <a:lnTo>
                    <a:pt x="22779774" y="7700912"/>
                  </a:lnTo>
                  <a:lnTo>
                    <a:pt x="0" y="77009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5" id="5"/>
            <p:cNvSpPr txBox="true"/>
            <p:nvPr/>
          </p:nvSpPr>
          <p:spPr>
            <a:xfrm rot="0">
              <a:off x="260128" y="769874"/>
              <a:ext cx="2303065" cy="5251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59"/>
                </a:lnSpc>
              </a:pPr>
              <a:r>
                <a:rPr lang="en-US" sz="2400">
                  <a:solidFill>
                    <a:srgbClr val="000000"/>
                  </a:solidFill>
                  <a:latin typeface="Comic Sans"/>
                  <a:ea typeface="Comic Sans"/>
                  <a:cs typeface="Comic Sans"/>
                  <a:sym typeface="Comic Sans"/>
                </a:rPr>
                <a:t>Dataloader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4175823" y="2995663"/>
              <a:ext cx="1180579" cy="5251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59"/>
                </a:lnSpc>
              </a:pPr>
              <a:r>
                <a:rPr lang="en-US" sz="2400">
                  <a:solidFill>
                    <a:srgbClr val="000000"/>
                  </a:solidFill>
                  <a:latin typeface="Comic Sans"/>
                  <a:ea typeface="Comic Sans"/>
                  <a:cs typeface="Comic Sans"/>
                  <a:sym typeface="Comic Sans"/>
                </a:rPr>
                <a:t>GPU 2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4175823" y="4816932"/>
              <a:ext cx="1180579" cy="5251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59"/>
                </a:lnSpc>
              </a:pPr>
              <a:r>
                <a:rPr lang="en-US" sz="2400">
                  <a:solidFill>
                    <a:srgbClr val="000000"/>
                  </a:solidFill>
                  <a:latin typeface="Comic Sans"/>
                  <a:ea typeface="Comic Sans"/>
                  <a:cs typeface="Comic Sans"/>
                  <a:sym typeface="Comic Sans"/>
                </a:rPr>
                <a:t>GPU 1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4175823" y="6828968"/>
              <a:ext cx="1180579" cy="5251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59"/>
                </a:lnSpc>
              </a:pPr>
              <a:r>
                <a:rPr lang="en-US" sz="2400">
                  <a:solidFill>
                    <a:srgbClr val="000000"/>
                  </a:solidFill>
                  <a:latin typeface="Comic Sans"/>
                  <a:ea typeface="Comic Sans"/>
                  <a:cs typeface="Comic Sans"/>
                  <a:sym typeface="Comic Sans"/>
                </a:rPr>
                <a:t>GPU 0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4202151" y="1008634"/>
              <a:ext cx="1180579" cy="5251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59"/>
                </a:lnSpc>
              </a:pPr>
              <a:r>
                <a:rPr lang="en-US" sz="2400">
                  <a:solidFill>
                    <a:srgbClr val="000000"/>
                  </a:solidFill>
                  <a:latin typeface="Comic Sans"/>
                  <a:ea typeface="Comic Sans"/>
                  <a:cs typeface="Comic Sans"/>
                  <a:sym typeface="Comic Sans"/>
                </a:rPr>
                <a:t>GPU 3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6770129" y="3282048"/>
              <a:ext cx="1859242" cy="9700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51"/>
                </a:lnSpc>
              </a:pPr>
              <a:r>
                <a:rPr lang="en-US" sz="2400">
                  <a:solidFill>
                    <a:srgbClr val="000000"/>
                  </a:solidFill>
                  <a:latin typeface="Comic Sans"/>
                  <a:ea typeface="Comic Sans"/>
                  <a:cs typeface="Comic Sans"/>
                  <a:sym typeface="Comic Sans"/>
                </a:rPr>
                <a:t>Get </a:t>
              </a:r>
              <a:r>
                <a:rPr lang="en-US" sz="2400">
                  <a:solidFill>
                    <a:srgbClr val="000000"/>
                  </a:solidFill>
                  <a:latin typeface="Comic Sans"/>
                  <a:ea typeface="Comic Sans"/>
                  <a:cs typeface="Comic Sans"/>
                  <a:sym typeface="Comic Sans"/>
                </a:rPr>
                <a:t>weights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9155509" y="423774"/>
              <a:ext cx="1981714" cy="9700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51"/>
                </a:lnSpc>
              </a:pPr>
              <a:r>
                <a:rPr lang="en-US" sz="2400">
                  <a:solidFill>
                    <a:srgbClr val="000000"/>
                  </a:solidFill>
                  <a:latin typeface="Comic Sans"/>
                  <a:ea typeface="Comic Sans"/>
                  <a:cs typeface="Comic Sans"/>
                  <a:sym typeface="Comic Sans"/>
                </a:rPr>
                <a:t>Forward pass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14613318" y="6333782"/>
              <a:ext cx="1815630" cy="9700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51"/>
                </a:lnSpc>
              </a:pPr>
              <a:r>
                <a:rPr lang="en-US" sz="2400">
                  <a:solidFill>
                    <a:srgbClr val="000000"/>
                  </a:solidFill>
                  <a:latin typeface="Comic Sans"/>
                  <a:ea typeface="Comic Sans"/>
                  <a:cs typeface="Comic Sans"/>
                  <a:sym typeface="Comic Sans"/>
                </a:rPr>
                <a:t>Backward  pass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17627930" y="3429838"/>
              <a:ext cx="2499117" cy="9700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51"/>
                </a:lnSpc>
              </a:pPr>
              <a:r>
                <a:rPr lang="en-US" sz="2400">
                  <a:solidFill>
                    <a:srgbClr val="000000"/>
                  </a:solidFill>
                  <a:latin typeface="Comic Sans"/>
                  <a:ea typeface="Comic Sans"/>
                  <a:cs typeface="Comic Sans"/>
                  <a:sym typeface="Comic Sans"/>
                </a:rPr>
                <a:t>Synchronize gradients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20987830" y="423774"/>
              <a:ext cx="1587952" cy="9700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51"/>
                </a:lnSpc>
              </a:pPr>
              <a:r>
                <a:rPr lang="en-US" sz="2400">
                  <a:solidFill>
                    <a:srgbClr val="000000"/>
                  </a:solidFill>
                  <a:latin typeface="Comic Sans"/>
                  <a:ea typeface="Comic Sans"/>
                  <a:cs typeface="Comic Sans"/>
                  <a:sym typeface="Comic Sans"/>
                </a:rPr>
                <a:t>Update model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9155509" y="2406421"/>
              <a:ext cx="1981714" cy="9700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51"/>
                </a:lnSpc>
              </a:pPr>
              <a:r>
                <a:rPr lang="en-US" sz="2400">
                  <a:solidFill>
                    <a:srgbClr val="000000"/>
                  </a:solidFill>
                  <a:latin typeface="Comic Sans"/>
                  <a:ea typeface="Comic Sans"/>
                  <a:cs typeface="Comic Sans"/>
                  <a:sym typeface="Comic Sans"/>
                </a:rPr>
                <a:t>Forward pass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9155509" y="4389069"/>
              <a:ext cx="1981714" cy="9700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51"/>
                </a:lnSpc>
              </a:pPr>
              <a:r>
                <a:rPr lang="en-US" sz="2400">
                  <a:solidFill>
                    <a:srgbClr val="000000"/>
                  </a:solidFill>
                  <a:latin typeface="Comic Sans"/>
                  <a:ea typeface="Comic Sans"/>
                  <a:cs typeface="Comic Sans"/>
                  <a:sym typeface="Comic Sans"/>
                </a:rPr>
                <a:t>Forward pass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9155509" y="6371717"/>
              <a:ext cx="1981714" cy="9700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51"/>
                </a:lnSpc>
              </a:pPr>
              <a:r>
                <a:rPr lang="en-US" sz="2400">
                  <a:solidFill>
                    <a:srgbClr val="000000"/>
                  </a:solidFill>
                  <a:latin typeface="Comic Sans"/>
                  <a:ea typeface="Comic Sans"/>
                  <a:cs typeface="Comic Sans"/>
                  <a:sym typeface="Comic Sans"/>
                </a:rPr>
                <a:t>Forward pass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11945650" y="3429838"/>
              <a:ext cx="1859242" cy="9700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51"/>
                </a:lnSpc>
              </a:pPr>
              <a:r>
                <a:rPr lang="en-US" sz="2400">
                  <a:solidFill>
                    <a:srgbClr val="000000"/>
                  </a:solidFill>
                  <a:latin typeface="Comic Sans"/>
                  <a:ea typeface="Comic Sans"/>
                  <a:cs typeface="Comic Sans"/>
                  <a:sym typeface="Comic Sans"/>
                </a:rPr>
                <a:t>Get </a:t>
              </a:r>
              <a:r>
                <a:rPr lang="en-US" sz="2400">
                  <a:solidFill>
                    <a:srgbClr val="000000"/>
                  </a:solidFill>
                  <a:latin typeface="Comic Sans"/>
                  <a:ea typeface="Comic Sans"/>
                  <a:cs typeface="Comic Sans"/>
                  <a:sym typeface="Comic Sans"/>
                </a:rPr>
                <a:t>weights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14613318" y="4399915"/>
              <a:ext cx="1815630" cy="9700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51"/>
                </a:lnSpc>
              </a:pPr>
              <a:r>
                <a:rPr lang="en-US" sz="2400">
                  <a:solidFill>
                    <a:srgbClr val="000000"/>
                  </a:solidFill>
                  <a:latin typeface="Comic Sans"/>
                  <a:ea typeface="Comic Sans"/>
                  <a:cs typeface="Comic Sans"/>
                  <a:sym typeface="Comic Sans"/>
                </a:rPr>
                <a:t>Backward  pass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14613318" y="2466048"/>
              <a:ext cx="1815630" cy="9700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51"/>
                </a:lnSpc>
              </a:pPr>
              <a:r>
                <a:rPr lang="en-US" sz="2400">
                  <a:solidFill>
                    <a:srgbClr val="000000"/>
                  </a:solidFill>
                  <a:latin typeface="Comic Sans"/>
                  <a:ea typeface="Comic Sans"/>
                  <a:cs typeface="Comic Sans"/>
                  <a:sym typeface="Comic Sans"/>
                </a:rPr>
                <a:t>Backward  pass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14613318" y="532181"/>
              <a:ext cx="1815630" cy="9700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51"/>
                </a:lnSpc>
              </a:pPr>
              <a:r>
                <a:rPr lang="en-US" sz="2400">
                  <a:solidFill>
                    <a:srgbClr val="000000"/>
                  </a:solidFill>
                  <a:latin typeface="Comic Sans"/>
                  <a:ea typeface="Comic Sans"/>
                  <a:cs typeface="Comic Sans"/>
                  <a:sym typeface="Comic Sans"/>
                </a:rPr>
                <a:t>Backward  pass</a:t>
              </a: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20819719" y="2466048"/>
              <a:ext cx="1587952" cy="9700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51"/>
                </a:lnSpc>
              </a:pPr>
              <a:r>
                <a:rPr lang="en-US" sz="2400">
                  <a:solidFill>
                    <a:srgbClr val="000000"/>
                  </a:solidFill>
                  <a:latin typeface="Comic Sans"/>
                  <a:ea typeface="Comic Sans"/>
                  <a:cs typeface="Comic Sans"/>
                  <a:sym typeface="Comic Sans"/>
                </a:rPr>
                <a:t>Update model</a:t>
              </a:r>
            </a:p>
          </p:txBody>
        </p:sp>
        <p:sp>
          <p:nvSpPr>
            <p:cNvPr name="TextBox 23" id="23"/>
            <p:cNvSpPr txBox="true"/>
            <p:nvPr/>
          </p:nvSpPr>
          <p:spPr>
            <a:xfrm rot="0">
              <a:off x="20819719" y="4372000"/>
              <a:ext cx="1587952" cy="9700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51"/>
                </a:lnSpc>
              </a:pPr>
              <a:r>
                <a:rPr lang="en-US" sz="2400">
                  <a:solidFill>
                    <a:srgbClr val="000000"/>
                  </a:solidFill>
                  <a:latin typeface="Comic Sans"/>
                  <a:ea typeface="Comic Sans"/>
                  <a:cs typeface="Comic Sans"/>
                  <a:sym typeface="Comic Sans"/>
                </a:rPr>
                <a:t>Update model</a:t>
              </a:r>
            </a:p>
          </p:txBody>
        </p:sp>
        <p:sp>
          <p:nvSpPr>
            <p:cNvPr name="TextBox 24" id="24"/>
            <p:cNvSpPr txBox="true"/>
            <p:nvPr/>
          </p:nvSpPr>
          <p:spPr>
            <a:xfrm rot="0">
              <a:off x="20819719" y="6333782"/>
              <a:ext cx="1587952" cy="9700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51"/>
                </a:lnSpc>
              </a:pPr>
              <a:r>
                <a:rPr lang="en-US" sz="2400">
                  <a:solidFill>
                    <a:srgbClr val="000000"/>
                  </a:solidFill>
                  <a:latin typeface="Comic Sans"/>
                  <a:ea typeface="Comic Sans"/>
                  <a:cs typeface="Comic Sans"/>
                  <a:sym typeface="Comic Sans"/>
                </a:rPr>
                <a:t>Update model</a:t>
              </a:r>
            </a:p>
          </p:txBody>
        </p:sp>
      </p:grpSp>
    </p:spTree>
  </p:cSld>
  <p:clrMapOvr>
    <a:masterClrMapping/>
  </p:clrMapOvr>
</p:sld>
</file>

<file path=ppt/slides/slide1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DB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88300" y="539395"/>
            <a:ext cx="15157378" cy="1193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Fully Sharded Data Parallel (FSDP)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2137134"/>
            <a:ext cx="13496279" cy="2061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63599" indent="-431800" lvl="1">
              <a:lnSpc>
                <a:spcPts val="551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Helps to reduce overall GPU memory utilization </a:t>
            </a:r>
          </a:p>
          <a:p>
            <a:pPr algn="l" marL="863599" indent="-431800" lvl="1">
              <a:lnSpc>
                <a:spcPts val="551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Supports offloading to CPU if needed</a:t>
            </a:r>
          </a:p>
          <a:p>
            <a:pPr algn="l" marL="863600" indent="-431800" lvl="1">
              <a:lnSpc>
                <a:spcPts val="5520"/>
              </a:lnSpc>
              <a:buFont typeface="Arial"/>
              <a:buChar char="•"/>
            </a:pPr>
            <a:r>
              <a:rPr lang="en-US" sz="4000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Configure level of sharding via </a:t>
            </a:r>
            <a:r>
              <a:rPr lang="en-US" sz="4000" i="true">
                <a:solidFill>
                  <a:srgbClr val="FF0000"/>
                </a:solidFill>
                <a:latin typeface="Comic Sans Italics"/>
                <a:ea typeface="Comic Sans Italics"/>
                <a:cs typeface="Comic Sans Italics"/>
                <a:sym typeface="Comic Sans Italics"/>
              </a:rPr>
              <a:t>sharding factor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346642" y="5092741"/>
            <a:ext cx="15595262" cy="4787284"/>
            <a:chOff x="0" y="0"/>
            <a:chExt cx="20793682" cy="638304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813915" y="0"/>
              <a:ext cx="19979767" cy="2105812"/>
            </a:xfrm>
            <a:custGeom>
              <a:avLst/>
              <a:gdLst/>
              <a:ahLst/>
              <a:cxnLst/>
              <a:rect r="r" b="b" t="t" l="l"/>
              <a:pathLst>
                <a:path h="2105812" w="19979767">
                  <a:moveTo>
                    <a:pt x="0" y="0"/>
                  </a:moveTo>
                  <a:lnTo>
                    <a:pt x="19979767" y="0"/>
                  </a:lnTo>
                  <a:lnTo>
                    <a:pt x="19979767" y="2105812"/>
                  </a:lnTo>
                  <a:lnTo>
                    <a:pt x="0" y="21058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813915" y="2170062"/>
              <a:ext cx="19979767" cy="4123347"/>
            </a:xfrm>
            <a:custGeom>
              <a:avLst/>
              <a:gdLst/>
              <a:ahLst/>
              <a:cxnLst/>
              <a:rect r="r" b="b" t="t" l="l"/>
              <a:pathLst>
                <a:path h="4123347" w="19979767">
                  <a:moveTo>
                    <a:pt x="0" y="0"/>
                  </a:moveTo>
                  <a:lnTo>
                    <a:pt x="19979767" y="0"/>
                  </a:lnTo>
                  <a:lnTo>
                    <a:pt x="19979767" y="4123347"/>
                  </a:lnTo>
                  <a:lnTo>
                    <a:pt x="0" y="41233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7" id="7"/>
            <p:cNvSpPr txBox="true"/>
            <p:nvPr/>
          </p:nvSpPr>
          <p:spPr>
            <a:xfrm rot="0">
              <a:off x="0" y="-57150"/>
              <a:ext cx="9204592" cy="6980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480"/>
                </a:lnSpc>
              </a:pPr>
              <a:r>
                <a:rPr lang="en-US" b="true" sz="3200">
                  <a:solidFill>
                    <a:srgbClr val="000000"/>
                  </a:solidFill>
                  <a:latin typeface="Comic Sans Bold"/>
                  <a:ea typeface="Comic Sans Bold"/>
                  <a:cs typeface="Comic Sans Bold"/>
                  <a:sym typeface="Comic Sans Bold"/>
                </a:rPr>
                <a:t>Full replication (no sharding)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2825887" y="5299100"/>
              <a:ext cx="1180579" cy="5251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59"/>
                </a:lnSpc>
              </a:pPr>
              <a:r>
                <a:rPr lang="en-US" sz="2400">
                  <a:solidFill>
                    <a:srgbClr val="000000"/>
                  </a:solidFill>
                  <a:latin typeface="Comic Sans"/>
                  <a:ea typeface="Comic Sans"/>
                  <a:cs typeface="Comic Sans"/>
                  <a:sym typeface="Comic Sans"/>
                </a:rPr>
                <a:t>1 GPU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2825925" y="3200895"/>
              <a:ext cx="1180579" cy="5251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59"/>
                </a:lnSpc>
              </a:pPr>
              <a:r>
                <a:rPr lang="en-US" sz="2400">
                  <a:solidFill>
                    <a:srgbClr val="000000"/>
                  </a:solidFill>
                  <a:latin typeface="Comic Sans"/>
                  <a:ea typeface="Comic Sans"/>
                  <a:cs typeface="Comic Sans"/>
                  <a:sym typeface="Comic Sans"/>
                </a:rPr>
                <a:t>1 GPU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12707922" y="1133500"/>
              <a:ext cx="3914800" cy="10839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59"/>
                </a:lnSpc>
              </a:pPr>
              <a:r>
                <a:rPr lang="en-US" sz="2400">
                  <a:solidFill>
                    <a:srgbClr val="000000"/>
                  </a:solidFill>
                  <a:latin typeface="Comic Sans"/>
                  <a:ea typeface="Comic Sans"/>
                  <a:cs typeface="Comic Sans"/>
                  <a:sym typeface="Comic Sans"/>
                </a:rPr>
                <a:t>max. number of GPUs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12707922" y="5299100"/>
              <a:ext cx="3914800" cy="10839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59"/>
                </a:lnSpc>
              </a:pPr>
              <a:r>
                <a:rPr lang="en-US" sz="2400">
                  <a:solidFill>
                    <a:srgbClr val="000000"/>
                  </a:solidFill>
                  <a:latin typeface="Comic Sans"/>
                  <a:ea typeface="Comic Sans"/>
                  <a:cs typeface="Comic Sans"/>
                  <a:sym typeface="Comic Sans"/>
                </a:rPr>
                <a:t>max. number of GPUs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2535857" y="1060463"/>
              <a:ext cx="1671130" cy="6667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b="true" sz="3000">
                  <a:solidFill>
                    <a:srgbClr val="4A86E8"/>
                  </a:solidFill>
                  <a:latin typeface="Comic Sans Bold"/>
                  <a:ea typeface="Comic Sans Bold"/>
                  <a:cs typeface="Comic Sans Bold"/>
                  <a:sym typeface="Comic Sans Bold"/>
                </a:rPr>
                <a:t>1 GPU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12707922" y="3184474"/>
              <a:ext cx="6087174" cy="6667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b="true" sz="3000">
                  <a:solidFill>
                    <a:srgbClr val="4A86E8"/>
                  </a:solidFill>
                  <a:latin typeface="Comic Sans Bold"/>
                  <a:ea typeface="Comic Sans Bold"/>
                  <a:cs typeface="Comic Sans Bold"/>
                  <a:sym typeface="Comic Sans Bold"/>
                </a:rPr>
                <a:t>max. number of GPUs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2279371"/>
              <a:ext cx="4161635" cy="6980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480"/>
                </a:lnSpc>
              </a:pPr>
              <a:r>
                <a:rPr lang="en-US" b="true" sz="3200">
                  <a:solidFill>
                    <a:srgbClr val="000000"/>
                  </a:solidFill>
                  <a:latin typeface="Comic Sans Bold"/>
                  <a:ea typeface="Comic Sans Bold"/>
                  <a:cs typeface="Comic Sans Bold"/>
                  <a:sym typeface="Comic Sans Bold"/>
                </a:rPr>
                <a:t>Full sharding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4278490"/>
              <a:ext cx="4932763" cy="6980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480"/>
                </a:lnSpc>
              </a:pPr>
              <a:r>
                <a:rPr lang="en-US" b="true" sz="3200">
                  <a:solidFill>
                    <a:srgbClr val="000000"/>
                  </a:solidFill>
                  <a:latin typeface="Comic Sans Bold"/>
                  <a:ea typeface="Comic Sans Bold"/>
                  <a:cs typeface="Comic Sans Bold"/>
                  <a:sym typeface="Comic Sans Bold"/>
                </a:rPr>
                <a:t>Hybrid sharding</a:t>
              </a:r>
            </a:p>
          </p:txBody>
        </p:sp>
      </p:grpSp>
    </p:spTree>
  </p:cSld>
  <p:clrMapOvr>
    <a:masterClrMapping/>
  </p:clrMapOvr>
</p:sld>
</file>

<file path=ppt/slides/slide1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DB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48640" y="182880"/>
            <a:ext cx="17041197" cy="1145400"/>
          </a:xfrm>
          <a:custGeom>
            <a:avLst/>
            <a:gdLst/>
            <a:ahLst/>
            <a:cxnLst/>
            <a:rect r="r" b="b" t="t" l="l"/>
            <a:pathLst>
              <a:path h="1145400" w="17041197">
                <a:moveTo>
                  <a:pt x="0" y="0"/>
                </a:moveTo>
                <a:lnTo>
                  <a:pt x="17041197" y="0"/>
                </a:lnTo>
                <a:lnTo>
                  <a:pt x="17041197" y="1145400"/>
                </a:lnTo>
                <a:lnTo>
                  <a:pt x="0" y="1145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959949" y="1908324"/>
            <a:ext cx="6984178" cy="6083503"/>
            <a:chOff x="0" y="0"/>
            <a:chExt cx="6984174" cy="608350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984111" cy="6083554"/>
            </a:xfrm>
            <a:custGeom>
              <a:avLst/>
              <a:gdLst/>
              <a:ahLst/>
              <a:cxnLst/>
              <a:rect r="r" b="b" t="t" l="l"/>
              <a:pathLst>
                <a:path h="6083554" w="6984111">
                  <a:moveTo>
                    <a:pt x="0" y="0"/>
                  </a:moveTo>
                  <a:lnTo>
                    <a:pt x="6984111" y="0"/>
                  </a:lnTo>
                  <a:lnTo>
                    <a:pt x="6984111" y="6083554"/>
                  </a:lnTo>
                  <a:lnTo>
                    <a:pt x="0" y="608355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9923583" y="2779084"/>
            <a:ext cx="7126891" cy="6083503"/>
          </a:xfrm>
          <a:custGeom>
            <a:avLst/>
            <a:gdLst/>
            <a:ahLst/>
            <a:cxnLst/>
            <a:rect r="r" b="b" t="t" l="l"/>
            <a:pathLst>
              <a:path h="6083503" w="7126891">
                <a:moveTo>
                  <a:pt x="0" y="0"/>
                </a:moveTo>
                <a:lnTo>
                  <a:pt x="7126891" y="0"/>
                </a:lnTo>
                <a:lnTo>
                  <a:pt x="7126891" y="6083503"/>
                </a:lnTo>
                <a:lnTo>
                  <a:pt x="0" y="608350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59949" y="2779084"/>
            <a:ext cx="6984178" cy="6083503"/>
          </a:xfrm>
          <a:custGeom>
            <a:avLst/>
            <a:gdLst/>
            <a:ahLst/>
            <a:cxnLst/>
            <a:rect r="r" b="b" t="t" l="l"/>
            <a:pathLst>
              <a:path h="6083503" w="6984178">
                <a:moveTo>
                  <a:pt x="0" y="0"/>
                </a:moveTo>
                <a:lnTo>
                  <a:pt x="6984177" y="0"/>
                </a:lnTo>
                <a:lnTo>
                  <a:pt x="6984177" y="6083503"/>
                </a:lnTo>
                <a:lnTo>
                  <a:pt x="0" y="608350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864375" y="646748"/>
            <a:ext cx="8186099" cy="1046702"/>
          </a:xfrm>
          <a:custGeom>
            <a:avLst/>
            <a:gdLst/>
            <a:ahLst/>
            <a:cxnLst/>
            <a:rect r="r" b="b" t="t" l="l"/>
            <a:pathLst>
              <a:path h="1046702" w="8186099">
                <a:moveTo>
                  <a:pt x="0" y="0"/>
                </a:moveTo>
                <a:lnTo>
                  <a:pt x="8186099" y="0"/>
                </a:lnTo>
                <a:lnTo>
                  <a:pt x="8186099" y="1046702"/>
                </a:lnTo>
                <a:lnTo>
                  <a:pt x="0" y="104670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548640" y="499650"/>
            <a:ext cx="8751908" cy="1193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Impact of using FSDP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48640" y="9442009"/>
            <a:ext cx="11730401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Zhao et al. 2023: “PyTorch FSDP: Experiences on Scaling Fully Sharded Data Parallel”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714633" y="1368574"/>
            <a:ext cx="7875203" cy="847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4A86E8"/>
                </a:solidFill>
                <a:latin typeface="More Sugar"/>
                <a:ea typeface="More Sugar"/>
                <a:cs typeface="More Sugar"/>
                <a:sym typeface="More Sugar"/>
              </a:rPr>
              <a:t>Note: 1 teraFLOP/s = 1,000,000,000,000 (one trillion) ﬂoating point operations per second</a:t>
            </a:r>
          </a:p>
        </p:txBody>
      </p:sp>
    </p:spTree>
  </p:cSld>
  <p:clrMapOvr>
    <a:masterClrMapping/>
  </p:clrMapOvr>
</p:sld>
</file>

<file path=ppt/slides/slide1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DB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900050" y="2374380"/>
            <a:ext cx="7986315" cy="3789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080"/>
              </a:lnSpc>
            </a:pPr>
            <a:r>
              <a:rPr lang="en-US" sz="7200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Scaling laws and compute-optimal models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-2779055">
            <a:off x="13508379" y="-4161128"/>
            <a:ext cx="7814999" cy="12245725"/>
          </a:xfrm>
          <a:custGeom>
            <a:avLst/>
            <a:gdLst/>
            <a:ahLst/>
            <a:cxnLst/>
            <a:rect r="r" b="b" t="t" l="l"/>
            <a:pathLst>
              <a:path h="12245725" w="7814999">
                <a:moveTo>
                  <a:pt x="0" y="0"/>
                </a:moveTo>
                <a:lnTo>
                  <a:pt x="7814999" y="0"/>
                </a:lnTo>
                <a:lnTo>
                  <a:pt x="7814999" y="12245725"/>
                </a:lnTo>
                <a:lnTo>
                  <a:pt x="0" y="122457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6381483">
            <a:off x="-3720922" y="4670797"/>
            <a:ext cx="7814999" cy="12245725"/>
          </a:xfrm>
          <a:custGeom>
            <a:avLst/>
            <a:gdLst/>
            <a:ahLst/>
            <a:cxnLst/>
            <a:rect r="r" b="b" t="t" l="l"/>
            <a:pathLst>
              <a:path h="12245725" w="7814999">
                <a:moveTo>
                  <a:pt x="0" y="0"/>
                </a:moveTo>
                <a:lnTo>
                  <a:pt x="7814999" y="0"/>
                </a:lnTo>
                <a:lnTo>
                  <a:pt x="7814999" y="12245725"/>
                </a:lnTo>
                <a:lnTo>
                  <a:pt x="0" y="122457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true" rot="3849820">
            <a:off x="7216962" y="-494631"/>
            <a:ext cx="1792971" cy="3071470"/>
          </a:xfrm>
          <a:custGeom>
            <a:avLst/>
            <a:gdLst/>
            <a:ahLst/>
            <a:cxnLst/>
            <a:rect r="r" b="b" t="t" l="l"/>
            <a:pathLst>
              <a:path h="3071470" w="1792971">
                <a:moveTo>
                  <a:pt x="1792971" y="3071470"/>
                </a:moveTo>
                <a:lnTo>
                  <a:pt x="0" y="3071470"/>
                </a:lnTo>
                <a:lnTo>
                  <a:pt x="0" y="0"/>
                </a:lnTo>
                <a:lnTo>
                  <a:pt x="1792971" y="0"/>
                </a:lnTo>
                <a:lnTo>
                  <a:pt x="1792971" y="307147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3849820">
            <a:off x="10372573" y="7521232"/>
            <a:ext cx="1792971" cy="3071470"/>
          </a:xfrm>
          <a:custGeom>
            <a:avLst/>
            <a:gdLst/>
            <a:ahLst/>
            <a:cxnLst/>
            <a:rect r="r" b="b" t="t" l="l"/>
            <a:pathLst>
              <a:path h="3071470" w="1792971">
                <a:moveTo>
                  <a:pt x="0" y="0"/>
                </a:moveTo>
                <a:lnTo>
                  <a:pt x="1792971" y="0"/>
                </a:lnTo>
                <a:lnTo>
                  <a:pt x="1792971" y="3071470"/>
                </a:lnTo>
                <a:lnTo>
                  <a:pt x="0" y="30714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DB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821218" y="311731"/>
            <a:ext cx="13772491" cy="1193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Scaling choices for pre-training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2333758"/>
            <a:ext cx="5161264" cy="1365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20"/>
              </a:lnSpc>
            </a:pPr>
            <a:r>
              <a:rPr lang="en-US" sz="4000">
                <a:solidFill>
                  <a:srgbClr val="674EA7"/>
                </a:solidFill>
                <a:latin typeface="Comic Sans"/>
                <a:ea typeface="Comic Sans"/>
                <a:cs typeface="Comic Sans"/>
                <a:sym typeface="Comic Sans"/>
              </a:rPr>
              <a:t>Goal: </a:t>
            </a:r>
            <a:r>
              <a:rPr lang="en-US" b="true" sz="4000">
                <a:solidFill>
                  <a:srgbClr val="674EA7"/>
                </a:solidFill>
                <a:latin typeface="Comic Sans Bold"/>
                <a:ea typeface="Comic Sans Bold"/>
                <a:cs typeface="Comic Sans Bold"/>
                <a:sym typeface="Comic Sans Bold"/>
              </a:rPr>
              <a:t>maximize model performance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8164430" y="2457445"/>
            <a:ext cx="4166835" cy="1257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b="true" sz="2799">
                <a:solidFill>
                  <a:srgbClr val="674EA7"/>
                </a:solidFill>
                <a:latin typeface="Comic Sans Bold"/>
                <a:ea typeface="Comic Sans Bold"/>
                <a:cs typeface="Comic Sans Bold"/>
                <a:sym typeface="Comic Sans Bold"/>
              </a:rPr>
              <a:t>CONSTRAINT: </a:t>
            </a:r>
            <a:r>
              <a:rPr lang="en-US" sz="2799">
                <a:solidFill>
                  <a:srgbClr val="674EA7"/>
                </a:solidFill>
                <a:latin typeface="Comic Sans"/>
                <a:ea typeface="Comic Sans"/>
                <a:cs typeface="Comic Sans"/>
                <a:sym typeface="Comic Sans"/>
              </a:rPr>
              <a:t>Compute budget (GPUs, training time, cost) 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388793" y="2512720"/>
            <a:ext cx="16319125" cy="7310904"/>
          </a:xfrm>
          <a:custGeom>
            <a:avLst/>
            <a:gdLst/>
            <a:ahLst/>
            <a:cxnLst/>
            <a:rect r="r" b="b" t="t" l="l"/>
            <a:pathLst>
              <a:path h="7310904" w="16319125">
                <a:moveTo>
                  <a:pt x="0" y="0"/>
                </a:moveTo>
                <a:lnTo>
                  <a:pt x="16319125" y="0"/>
                </a:lnTo>
                <a:lnTo>
                  <a:pt x="16319125" y="7310905"/>
                </a:lnTo>
                <a:lnTo>
                  <a:pt x="0" y="73109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609332" y="7770382"/>
            <a:ext cx="3136325" cy="1257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b="true" sz="2799">
                <a:solidFill>
                  <a:srgbClr val="4A86E8"/>
                </a:solidFill>
                <a:latin typeface="Comic Sans Bold"/>
                <a:ea typeface="Comic Sans Bold"/>
                <a:cs typeface="Comic Sans Bold"/>
                <a:sym typeface="Comic Sans Bold"/>
              </a:rPr>
              <a:t>SCALING CHOICE</a:t>
            </a:r>
            <a:r>
              <a:rPr lang="en-US" sz="2799">
                <a:solidFill>
                  <a:srgbClr val="4A86E8"/>
                </a:solidFill>
                <a:latin typeface="Comic Sans"/>
                <a:ea typeface="Comic Sans"/>
                <a:cs typeface="Comic Sans"/>
                <a:sym typeface="Comic Sans"/>
              </a:rPr>
              <a:t>: Dataset size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3221634" y="7833093"/>
            <a:ext cx="3140364" cy="1257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b="true" sz="2799">
                <a:solidFill>
                  <a:srgbClr val="4A86E8"/>
                </a:solidFill>
                <a:latin typeface="Comic Sans Bold"/>
                <a:ea typeface="Comic Sans Bold"/>
                <a:cs typeface="Comic Sans Bold"/>
                <a:sym typeface="Comic Sans Bold"/>
              </a:rPr>
              <a:t>SCALING CHOICE: </a:t>
            </a:r>
            <a:r>
              <a:rPr lang="en-US" sz="2799">
                <a:solidFill>
                  <a:srgbClr val="4A86E8"/>
                </a:solidFill>
                <a:latin typeface="Comic Sans"/>
                <a:ea typeface="Comic Sans"/>
                <a:cs typeface="Comic Sans"/>
                <a:sym typeface="Comic Sans"/>
              </a:rPr>
              <a:t>Model size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398972" y="9248775"/>
            <a:ext cx="3557046" cy="428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4A86E8"/>
                </a:solidFill>
                <a:latin typeface="More Sugar"/>
                <a:ea typeface="More Sugar"/>
                <a:cs typeface="More Sugar"/>
                <a:sym typeface="More Sugar"/>
              </a:rPr>
              <a:t>(number of tokens)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221634" y="9248775"/>
            <a:ext cx="4194344" cy="428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4A86E8"/>
                </a:solidFill>
                <a:latin typeface="More Sugar"/>
                <a:ea typeface="More Sugar"/>
                <a:cs typeface="More Sugar"/>
                <a:sym typeface="More Sugar"/>
              </a:rPr>
              <a:t>(number of parameters)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462521" y="6538744"/>
            <a:ext cx="3042250" cy="15437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48"/>
              </a:lnSpc>
            </a:pPr>
            <a:r>
              <a:rPr lang="en-US" sz="3600">
                <a:solidFill>
                  <a:srgbClr val="FFFFFF"/>
                </a:solidFill>
                <a:latin typeface="Comic Sans"/>
                <a:ea typeface="Comic Sans"/>
                <a:cs typeface="Comic Sans"/>
                <a:sym typeface="Comic Sans"/>
              </a:rPr>
              <a:t>Model </a:t>
            </a:r>
            <a:r>
              <a:rPr lang="en-US" sz="3600">
                <a:solidFill>
                  <a:srgbClr val="FFFFFF"/>
                </a:solidFill>
                <a:latin typeface="Comic Sans"/>
                <a:ea typeface="Comic Sans"/>
                <a:cs typeface="Comic Sans"/>
                <a:sym typeface="Comic Sans"/>
              </a:rPr>
              <a:t>performance</a:t>
            </a:r>
          </a:p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Comic Sans"/>
                <a:ea typeface="Comic Sans"/>
                <a:cs typeface="Comic Sans"/>
                <a:sym typeface="Comic Sans"/>
              </a:rPr>
              <a:t>(minimize loss)</a:t>
            </a:r>
          </a:p>
        </p:txBody>
      </p:sp>
    </p:spTree>
  </p:cSld>
  <p:clrMapOvr>
    <a:masterClrMapping/>
  </p:clrMapOvr>
</p:sld>
</file>

<file path=ppt/slides/slide13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DB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73322" y="334425"/>
            <a:ext cx="15723497" cy="1193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Compute budget for training LLMs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80784" y="1602826"/>
            <a:ext cx="5327012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79"/>
              </a:lnSpc>
            </a:pPr>
            <a:r>
              <a:rPr lang="en-US" sz="3400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1 . “petflop/s-day” = 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446977" y="2349073"/>
            <a:ext cx="15821787" cy="1028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79"/>
              </a:lnSpc>
            </a:pPr>
            <a:r>
              <a:rPr lang="en-US" sz="3400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#floating point operations performed at rate of 1 petaFLOP per second for one day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814407" y="4149159"/>
            <a:ext cx="17027595" cy="5174285"/>
            <a:chOff x="0" y="0"/>
            <a:chExt cx="22703460" cy="689904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8909050" y="0"/>
              <a:ext cx="1887995" cy="1887995"/>
            </a:xfrm>
            <a:custGeom>
              <a:avLst/>
              <a:gdLst/>
              <a:ahLst/>
              <a:cxnLst/>
              <a:rect r="r" b="b" t="t" l="l"/>
              <a:pathLst>
                <a:path h="1887995" w="1887995">
                  <a:moveTo>
                    <a:pt x="0" y="0"/>
                  </a:moveTo>
                  <a:lnTo>
                    <a:pt x="1887995" y="0"/>
                  </a:lnTo>
                  <a:lnTo>
                    <a:pt x="1887995" y="1887995"/>
                  </a:lnTo>
                  <a:lnTo>
                    <a:pt x="0" y="18879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0833392" y="0"/>
              <a:ext cx="1887995" cy="1887995"/>
            </a:xfrm>
            <a:custGeom>
              <a:avLst/>
              <a:gdLst/>
              <a:ahLst/>
              <a:cxnLst/>
              <a:rect r="r" b="b" t="t" l="l"/>
              <a:pathLst>
                <a:path h="1887995" w="1887995">
                  <a:moveTo>
                    <a:pt x="0" y="0"/>
                  </a:moveTo>
                  <a:lnTo>
                    <a:pt x="1887995" y="0"/>
                  </a:lnTo>
                  <a:lnTo>
                    <a:pt x="1887995" y="1887995"/>
                  </a:lnTo>
                  <a:lnTo>
                    <a:pt x="0" y="18879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5060366" y="0"/>
              <a:ext cx="1887995" cy="1887995"/>
            </a:xfrm>
            <a:custGeom>
              <a:avLst/>
              <a:gdLst/>
              <a:ahLst/>
              <a:cxnLst/>
              <a:rect r="r" b="b" t="t" l="l"/>
              <a:pathLst>
                <a:path h="1887995" w="1887995">
                  <a:moveTo>
                    <a:pt x="0" y="0"/>
                  </a:moveTo>
                  <a:lnTo>
                    <a:pt x="1887994" y="0"/>
                  </a:lnTo>
                  <a:lnTo>
                    <a:pt x="1887994" y="1887995"/>
                  </a:lnTo>
                  <a:lnTo>
                    <a:pt x="0" y="18879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6984708" y="0"/>
              <a:ext cx="1887995" cy="1887995"/>
            </a:xfrm>
            <a:custGeom>
              <a:avLst/>
              <a:gdLst/>
              <a:ahLst/>
              <a:cxnLst/>
              <a:rect r="r" b="b" t="t" l="l"/>
              <a:pathLst>
                <a:path h="1887995" w="1887995">
                  <a:moveTo>
                    <a:pt x="0" y="0"/>
                  </a:moveTo>
                  <a:lnTo>
                    <a:pt x="1887995" y="0"/>
                  </a:lnTo>
                  <a:lnTo>
                    <a:pt x="1887995" y="1887995"/>
                  </a:lnTo>
                  <a:lnTo>
                    <a:pt x="0" y="18879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16606431" y="0"/>
              <a:ext cx="1887995" cy="1887995"/>
            </a:xfrm>
            <a:custGeom>
              <a:avLst/>
              <a:gdLst/>
              <a:ahLst/>
              <a:cxnLst/>
              <a:rect r="r" b="b" t="t" l="l"/>
              <a:pathLst>
                <a:path h="1887995" w="1887995">
                  <a:moveTo>
                    <a:pt x="0" y="0"/>
                  </a:moveTo>
                  <a:lnTo>
                    <a:pt x="1887995" y="0"/>
                  </a:lnTo>
                  <a:lnTo>
                    <a:pt x="1887995" y="1887995"/>
                  </a:lnTo>
                  <a:lnTo>
                    <a:pt x="0" y="18879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8530773" y="0"/>
              <a:ext cx="1887995" cy="1887995"/>
            </a:xfrm>
            <a:custGeom>
              <a:avLst/>
              <a:gdLst/>
              <a:ahLst/>
              <a:cxnLst/>
              <a:rect r="r" b="b" t="t" l="l"/>
              <a:pathLst>
                <a:path h="1887995" w="1887995">
                  <a:moveTo>
                    <a:pt x="0" y="0"/>
                  </a:moveTo>
                  <a:lnTo>
                    <a:pt x="1887995" y="0"/>
                  </a:lnTo>
                  <a:lnTo>
                    <a:pt x="1887995" y="1887995"/>
                  </a:lnTo>
                  <a:lnTo>
                    <a:pt x="0" y="18879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12757747" y="0"/>
              <a:ext cx="1887995" cy="1887995"/>
            </a:xfrm>
            <a:custGeom>
              <a:avLst/>
              <a:gdLst/>
              <a:ahLst/>
              <a:cxnLst/>
              <a:rect r="r" b="b" t="t" l="l"/>
              <a:pathLst>
                <a:path h="1887995" w="1887995">
                  <a:moveTo>
                    <a:pt x="0" y="0"/>
                  </a:moveTo>
                  <a:lnTo>
                    <a:pt x="1887995" y="0"/>
                  </a:lnTo>
                  <a:lnTo>
                    <a:pt x="1887995" y="1887995"/>
                  </a:lnTo>
                  <a:lnTo>
                    <a:pt x="0" y="18879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14682089" y="0"/>
              <a:ext cx="1887995" cy="1887995"/>
            </a:xfrm>
            <a:custGeom>
              <a:avLst/>
              <a:gdLst/>
              <a:ahLst/>
              <a:cxnLst/>
              <a:rect r="r" b="b" t="t" l="l"/>
              <a:pathLst>
                <a:path h="1887995" w="1887995">
                  <a:moveTo>
                    <a:pt x="0" y="0"/>
                  </a:moveTo>
                  <a:lnTo>
                    <a:pt x="1887995" y="0"/>
                  </a:lnTo>
                  <a:lnTo>
                    <a:pt x="1887995" y="1887995"/>
                  </a:lnTo>
                  <a:lnTo>
                    <a:pt x="0" y="18879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5060366" y="0"/>
              <a:ext cx="15358402" cy="1887995"/>
            </a:xfrm>
            <a:custGeom>
              <a:avLst/>
              <a:gdLst/>
              <a:ahLst/>
              <a:cxnLst/>
              <a:rect r="r" b="b" t="t" l="l"/>
              <a:pathLst>
                <a:path h="1887995" w="15358402">
                  <a:moveTo>
                    <a:pt x="0" y="0"/>
                  </a:moveTo>
                  <a:lnTo>
                    <a:pt x="15358402" y="0"/>
                  </a:lnTo>
                  <a:lnTo>
                    <a:pt x="15358402" y="1887995"/>
                  </a:lnTo>
                  <a:lnTo>
                    <a:pt x="0" y="18879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 l="0" t="0" r="0" b="0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389471" y="443078"/>
              <a:ext cx="4180802" cy="1067194"/>
            </a:xfrm>
            <a:custGeom>
              <a:avLst/>
              <a:gdLst/>
              <a:ahLst/>
              <a:cxnLst/>
              <a:rect r="r" b="b" t="t" l="l"/>
              <a:pathLst>
                <a:path h="1067194" w="4180802">
                  <a:moveTo>
                    <a:pt x="0" y="0"/>
                  </a:moveTo>
                  <a:lnTo>
                    <a:pt x="4180802" y="0"/>
                  </a:lnTo>
                  <a:lnTo>
                    <a:pt x="4180802" y="1067193"/>
                  </a:lnTo>
                  <a:lnTo>
                    <a:pt x="0" y="10671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0" y="2128533"/>
              <a:ext cx="22703460" cy="4447527"/>
            </a:xfrm>
            <a:custGeom>
              <a:avLst/>
              <a:gdLst/>
              <a:ahLst/>
              <a:cxnLst/>
              <a:rect r="r" b="b" t="t" l="l"/>
              <a:pathLst>
                <a:path h="4447527" w="22703460">
                  <a:moveTo>
                    <a:pt x="0" y="0"/>
                  </a:moveTo>
                  <a:lnTo>
                    <a:pt x="22703460" y="0"/>
                  </a:lnTo>
                  <a:lnTo>
                    <a:pt x="22703460" y="4447527"/>
                  </a:lnTo>
                  <a:lnTo>
                    <a:pt x="0" y="44475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7" id="17"/>
            <p:cNvSpPr txBox="true"/>
            <p:nvPr/>
          </p:nvSpPr>
          <p:spPr>
            <a:xfrm rot="0">
              <a:off x="630771" y="590194"/>
              <a:ext cx="3158007" cy="129264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19"/>
                </a:lnSpc>
              </a:pPr>
              <a:r>
                <a:rPr lang="en-US" sz="2799">
                  <a:solidFill>
                    <a:srgbClr val="4A86E8"/>
                  </a:solidFill>
                  <a:latin typeface="More Sugar"/>
                  <a:ea typeface="More Sugar"/>
                  <a:cs typeface="More Sugar"/>
                  <a:sym typeface="More Sugar"/>
                </a:rPr>
                <a:t>NVIDIA V100s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198971" y="3432505"/>
              <a:ext cx="11392052" cy="11271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59"/>
                </a:lnSpc>
              </a:pPr>
              <a:r>
                <a:rPr lang="en-US" sz="2799">
                  <a:solidFill>
                    <a:srgbClr val="674EA7"/>
                  </a:solidFill>
                  <a:latin typeface="More Sugar"/>
                  <a:ea typeface="More Sugar"/>
                  <a:cs typeface="More Sugar"/>
                  <a:sym typeface="More Sugar"/>
                </a:rPr>
                <a:t>Note: 1 petaFLOP/s = 1,000,000,000,000,000 (one quadrillion) ﬂoating point operations per second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12138101" y="4727346"/>
              <a:ext cx="10075520" cy="21717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320"/>
                </a:lnSpc>
              </a:pPr>
              <a:r>
                <a:rPr lang="en-US" sz="3600">
                  <a:solidFill>
                    <a:srgbClr val="000000"/>
                  </a:solidFill>
                  <a:latin typeface="Comic Sans"/>
                  <a:ea typeface="Comic Sans"/>
                  <a:cs typeface="Comic Sans"/>
                  <a:sym typeface="Comic Sans"/>
                </a:rPr>
                <a:t>1 petflop/s-day is these chips running at full efﬁciency for 24 hours </a:t>
              </a:r>
            </a:p>
          </p:txBody>
        </p:sp>
      </p:grpSp>
    </p:spTree>
  </p:cSld>
  <p:clrMapOvr>
    <a:masterClrMapping/>
  </p:clrMapOvr>
</p:sld>
</file>

<file path=ppt/slides/slide13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DB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62661" y="585414"/>
            <a:ext cx="16134982" cy="1193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Compute budget for training LLMs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854335" y="4600372"/>
            <a:ext cx="16735501" cy="5174285"/>
            <a:chOff x="0" y="0"/>
            <a:chExt cx="22314002" cy="689904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8519579" y="0"/>
              <a:ext cx="1887995" cy="1887995"/>
            </a:xfrm>
            <a:custGeom>
              <a:avLst/>
              <a:gdLst/>
              <a:ahLst/>
              <a:cxnLst/>
              <a:rect r="r" b="b" t="t" l="l"/>
              <a:pathLst>
                <a:path h="1887995" w="1887995">
                  <a:moveTo>
                    <a:pt x="0" y="0"/>
                  </a:moveTo>
                  <a:lnTo>
                    <a:pt x="1887995" y="0"/>
                  </a:lnTo>
                  <a:lnTo>
                    <a:pt x="1887995" y="1887995"/>
                  </a:lnTo>
                  <a:lnTo>
                    <a:pt x="0" y="18879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0443921" y="0"/>
              <a:ext cx="1887995" cy="1887995"/>
            </a:xfrm>
            <a:custGeom>
              <a:avLst/>
              <a:gdLst/>
              <a:ahLst/>
              <a:cxnLst/>
              <a:rect r="r" b="b" t="t" l="l"/>
              <a:pathLst>
                <a:path h="1887995" w="1887995">
                  <a:moveTo>
                    <a:pt x="0" y="0"/>
                  </a:moveTo>
                  <a:lnTo>
                    <a:pt x="1887995" y="0"/>
                  </a:lnTo>
                  <a:lnTo>
                    <a:pt x="1887995" y="1887995"/>
                  </a:lnTo>
                  <a:lnTo>
                    <a:pt x="0" y="18879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4670895" y="0"/>
              <a:ext cx="1887995" cy="1887995"/>
            </a:xfrm>
            <a:custGeom>
              <a:avLst/>
              <a:gdLst/>
              <a:ahLst/>
              <a:cxnLst/>
              <a:rect r="r" b="b" t="t" l="l"/>
              <a:pathLst>
                <a:path h="1887995" w="1887995">
                  <a:moveTo>
                    <a:pt x="0" y="0"/>
                  </a:moveTo>
                  <a:lnTo>
                    <a:pt x="1887995" y="0"/>
                  </a:lnTo>
                  <a:lnTo>
                    <a:pt x="1887995" y="1887995"/>
                  </a:lnTo>
                  <a:lnTo>
                    <a:pt x="0" y="18879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6595237" y="0"/>
              <a:ext cx="1887995" cy="1887995"/>
            </a:xfrm>
            <a:custGeom>
              <a:avLst/>
              <a:gdLst/>
              <a:ahLst/>
              <a:cxnLst/>
              <a:rect r="r" b="b" t="t" l="l"/>
              <a:pathLst>
                <a:path h="1887995" w="1887995">
                  <a:moveTo>
                    <a:pt x="0" y="0"/>
                  </a:moveTo>
                  <a:lnTo>
                    <a:pt x="1887995" y="0"/>
                  </a:lnTo>
                  <a:lnTo>
                    <a:pt x="1887995" y="1887995"/>
                  </a:lnTo>
                  <a:lnTo>
                    <a:pt x="0" y="18879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6216960" y="0"/>
              <a:ext cx="1887995" cy="1887995"/>
            </a:xfrm>
            <a:custGeom>
              <a:avLst/>
              <a:gdLst/>
              <a:ahLst/>
              <a:cxnLst/>
              <a:rect r="r" b="b" t="t" l="l"/>
              <a:pathLst>
                <a:path h="1887995" w="1887995">
                  <a:moveTo>
                    <a:pt x="0" y="0"/>
                  </a:moveTo>
                  <a:lnTo>
                    <a:pt x="1887995" y="0"/>
                  </a:lnTo>
                  <a:lnTo>
                    <a:pt x="1887995" y="1887995"/>
                  </a:lnTo>
                  <a:lnTo>
                    <a:pt x="0" y="18879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18141302" y="0"/>
              <a:ext cx="1887995" cy="1887995"/>
            </a:xfrm>
            <a:custGeom>
              <a:avLst/>
              <a:gdLst/>
              <a:ahLst/>
              <a:cxnLst/>
              <a:rect r="r" b="b" t="t" l="l"/>
              <a:pathLst>
                <a:path h="1887995" w="1887995">
                  <a:moveTo>
                    <a:pt x="0" y="0"/>
                  </a:moveTo>
                  <a:lnTo>
                    <a:pt x="1887995" y="0"/>
                  </a:lnTo>
                  <a:lnTo>
                    <a:pt x="1887995" y="1887995"/>
                  </a:lnTo>
                  <a:lnTo>
                    <a:pt x="0" y="18879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12368276" y="0"/>
              <a:ext cx="1887995" cy="1887995"/>
            </a:xfrm>
            <a:custGeom>
              <a:avLst/>
              <a:gdLst/>
              <a:ahLst/>
              <a:cxnLst/>
              <a:rect r="r" b="b" t="t" l="l"/>
              <a:pathLst>
                <a:path h="1887995" w="1887995">
                  <a:moveTo>
                    <a:pt x="0" y="0"/>
                  </a:moveTo>
                  <a:lnTo>
                    <a:pt x="1887995" y="0"/>
                  </a:lnTo>
                  <a:lnTo>
                    <a:pt x="1887995" y="1887995"/>
                  </a:lnTo>
                  <a:lnTo>
                    <a:pt x="0" y="18879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4292618" y="0"/>
              <a:ext cx="1887995" cy="1887995"/>
            </a:xfrm>
            <a:custGeom>
              <a:avLst/>
              <a:gdLst/>
              <a:ahLst/>
              <a:cxnLst/>
              <a:rect r="r" b="b" t="t" l="l"/>
              <a:pathLst>
                <a:path h="1887995" w="1887995">
                  <a:moveTo>
                    <a:pt x="0" y="0"/>
                  </a:moveTo>
                  <a:lnTo>
                    <a:pt x="1887995" y="0"/>
                  </a:lnTo>
                  <a:lnTo>
                    <a:pt x="1887995" y="1887995"/>
                  </a:lnTo>
                  <a:lnTo>
                    <a:pt x="0" y="18879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0" y="443078"/>
              <a:ext cx="4180802" cy="1067194"/>
            </a:xfrm>
            <a:custGeom>
              <a:avLst/>
              <a:gdLst/>
              <a:ahLst/>
              <a:cxnLst/>
              <a:rect r="r" b="b" t="t" l="l"/>
              <a:pathLst>
                <a:path h="1067194" w="4180802">
                  <a:moveTo>
                    <a:pt x="0" y="0"/>
                  </a:moveTo>
                  <a:lnTo>
                    <a:pt x="4180802" y="0"/>
                  </a:lnTo>
                  <a:lnTo>
                    <a:pt x="4180802" y="1067193"/>
                  </a:lnTo>
                  <a:lnTo>
                    <a:pt x="0" y="10671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3754933"/>
              <a:ext cx="4180802" cy="1067194"/>
            </a:xfrm>
            <a:custGeom>
              <a:avLst/>
              <a:gdLst/>
              <a:ahLst/>
              <a:cxnLst/>
              <a:rect r="r" b="b" t="t" l="l"/>
              <a:pathLst>
                <a:path h="1067194" w="4180802">
                  <a:moveTo>
                    <a:pt x="0" y="0"/>
                  </a:moveTo>
                  <a:lnTo>
                    <a:pt x="4180802" y="0"/>
                  </a:lnTo>
                  <a:lnTo>
                    <a:pt x="4180802" y="1067193"/>
                  </a:lnTo>
                  <a:lnTo>
                    <a:pt x="0" y="10671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4670895" y="3251200"/>
              <a:ext cx="1887995" cy="1887995"/>
            </a:xfrm>
            <a:custGeom>
              <a:avLst/>
              <a:gdLst/>
              <a:ahLst/>
              <a:cxnLst/>
              <a:rect r="r" b="b" t="t" l="l"/>
              <a:pathLst>
                <a:path h="1887995" w="1887995">
                  <a:moveTo>
                    <a:pt x="0" y="0"/>
                  </a:moveTo>
                  <a:lnTo>
                    <a:pt x="1887995" y="0"/>
                  </a:lnTo>
                  <a:lnTo>
                    <a:pt x="1887995" y="1887995"/>
                  </a:lnTo>
                  <a:lnTo>
                    <a:pt x="0" y="18879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6595237" y="3251200"/>
              <a:ext cx="1887995" cy="1887995"/>
            </a:xfrm>
            <a:custGeom>
              <a:avLst/>
              <a:gdLst/>
              <a:ahLst/>
              <a:cxnLst/>
              <a:rect r="r" b="b" t="t" l="l"/>
              <a:pathLst>
                <a:path h="1887995" w="1887995">
                  <a:moveTo>
                    <a:pt x="0" y="0"/>
                  </a:moveTo>
                  <a:lnTo>
                    <a:pt x="1887995" y="0"/>
                  </a:lnTo>
                  <a:lnTo>
                    <a:pt x="1887995" y="1887995"/>
                  </a:lnTo>
                  <a:lnTo>
                    <a:pt x="0" y="18879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8519579" y="0"/>
              <a:ext cx="1887995" cy="1887995"/>
            </a:xfrm>
            <a:custGeom>
              <a:avLst/>
              <a:gdLst/>
              <a:ahLst/>
              <a:cxnLst/>
              <a:rect r="r" b="b" t="t" l="l"/>
              <a:pathLst>
                <a:path h="1887995" w="1887995">
                  <a:moveTo>
                    <a:pt x="0" y="0"/>
                  </a:moveTo>
                  <a:lnTo>
                    <a:pt x="1887995" y="0"/>
                  </a:lnTo>
                  <a:lnTo>
                    <a:pt x="1887995" y="1887995"/>
                  </a:lnTo>
                  <a:lnTo>
                    <a:pt x="0" y="18879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/>
              <a:stretch>
                <a:fillRect l="0" t="0" r="0" b="0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10443921" y="0"/>
              <a:ext cx="1887995" cy="1887995"/>
            </a:xfrm>
            <a:custGeom>
              <a:avLst/>
              <a:gdLst/>
              <a:ahLst/>
              <a:cxnLst/>
              <a:rect r="r" b="b" t="t" l="l"/>
              <a:pathLst>
                <a:path h="1887995" w="1887995">
                  <a:moveTo>
                    <a:pt x="0" y="0"/>
                  </a:moveTo>
                  <a:lnTo>
                    <a:pt x="1887995" y="0"/>
                  </a:lnTo>
                  <a:lnTo>
                    <a:pt x="1887995" y="1887995"/>
                  </a:lnTo>
                  <a:lnTo>
                    <a:pt x="0" y="18879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/>
              <a:stretch>
                <a:fillRect l="0" t="0" r="0" b="0"/>
              </a:stretch>
            </a:blip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4670895" y="0"/>
              <a:ext cx="1887995" cy="1887995"/>
            </a:xfrm>
            <a:custGeom>
              <a:avLst/>
              <a:gdLst/>
              <a:ahLst/>
              <a:cxnLst/>
              <a:rect r="r" b="b" t="t" l="l"/>
              <a:pathLst>
                <a:path h="1887995" w="1887995">
                  <a:moveTo>
                    <a:pt x="0" y="0"/>
                  </a:moveTo>
                  <a:lnTo>
                    <a:pt x="1887995" y="0"/>
                  </a:lnTo>
                  <a:lnTo>
                    <a:pt x="1887995" y="1887995"/>
                  </a:lnTo>
                  <a:lnTo>
                    <a:pt x="0" y="18879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/>
              <a:stretch>
                <a:fillRect l="0" t="0" r="0" b="0"/>
              </a:stretch>
            </a:blip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6595237" y="0"/>
              <a:ext cx="1887995" cy="1887995"/>
            </a:xfrm>
            <a:custGeom>
              <a:avLst/>
              <a:gdLst/>
              <a:ahLst/>
              <a:cxnLst/>
              <a:rect r="r" b="b" t="t" l="l"/>
              <a:pathLst>
                <a:path h="1887995" w="1887995">
                  <a:moveTo>
                    <a:pt x="0" y="0"/>
                  </a:moveTo>
                  <a:lnTo>
                    <a:pt x="1887995" y="0"/>
                  </a:lnTo>
                  <a:lnTo>
                    <a:pt x="1887995" y="1887995"/>
                  </a:lnTo>
                  <a:lnTo>
                    <a:pt x="0" y="18879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/>
              <a:stretch>
                <a:fillRect l="0" t="0" r="0" b="0"/>
              </a:stretch>
            </a:blip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16216960" y="0"/>
              <a:ext cx="1887995" cy="1887995"/>
            </a:xfrm>
            <a:custGeom>
              <a:avLst/>
              <a:gdLst/>
              <a:ahLst/>
              <a:cxnLst/>
              <a:rect r="r" b="b" t="t" l="l"/>
              <a:pathLst>
                <a:path h="1887995" w="1887995">
                  <a:moveTo>
                    <a:pt x="0" y="0"/>
                  </a:moveTo>
                  <a:lnTo>
                    <a:pt x="1887995" y="0"/>
                  </a:lnTo>
                  <a:lnTo>
                    <a:pt x="1887995" y="1887995"/>
                  </a:lnTo>
                  <a:lnTo>
                    <a:pt x="0" y="18879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/>
              <a:stretch>
                <a:fillRect l="0" t="0" r="0" b="0"/>
              </a:stretch>
            </a:blip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18141302" y="0"/>
              <a:ext cx="1887995" cy="1887995"/>
            </a:xfrm>
            <a:custGeom>
              <a:avLst/>
              <a:gdLst/>
              <a:ahLst/>
              <a:cxnLst/>
              <a:rect r="r" b="b" t="t" l="l"/>
              <a:pathLst>
                <a:path h="1887995" w="1887995">
                  <a:moveTo>
                    <a:pt x="0" y="0"/>
                  </a:moveTo>
                  <a:lnTo>
                    <a:pt x="1887995" y="0"/>
                  </a:lnTo>
                  <a:lnTo>
                    <a:pt x="1887995" y="1887995"/>
                  </a:lnTo>
                  <a:lnTo>
                    <a:pt x="0" y="18879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/>
              <a:stretch>
                <a:fillRect l="0" t="0" r="0" b="0"/>
              </a:stretch>
            </a:blip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12368276" y="0"/>
              <a:ext cx="1887995" cy="1887995"/>
            </a:xfrm>
            <a:custGeom>
              <a:avLst/>
              <a:gdLst/>
              <a:ahLst/>
              <a:cxnLst/>
              <a:rect r="r" b="b" t="t" l="l"/>
              <a:pathLst>
                <a:path h="1887995" w="1887995">
                  <a:moveTo>
                    <a:pt x="0" y="0"/>
                  </a:moveTo>
                  <a:lnTo>
                    <a:pt x="1887995" y="0"/>
                  </a:lnTo>
                  <a:lnTo>
                    <a:pt x="1887995" y="1887995"/>
                  </a:lnTo>
                  <a:lnTo>
                    <a:pt x="0" y="18879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/>
              <a:stretch>
                <a:fillRect l="0" t="0" r="0" b="0"/>
              </a:stretch>
            </a:blip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14292618" y="0"/>
              <a:ext cx="1887995" cy="1887995"/>
            </a:xfrm>
            <a:custGeom>
              <a:avLst/>
              <a:gdLst/>
              <a:ahLst/>
              <a:cxnLst/>
              <a:rect r="r" b="b" t="t" l="l"/>
              <a:pathLst>
                <a:path h="1887995" w="1887995">
                  <a:moveTo>
                    <a:pt x="0" y="0"/>
                  </a:moveTo>
                  <a:lnTo>
                    <a:pt x="1887995" y="0"/>
                  </a:lnTo>
                  <a:lnTo>
                    <a:pt x="1887995" y="1887995"/>
                  </a:lnTo>
                  <a:lnTo>
                    <a:pt x="0" y="18879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/>
              <a:stretch>
                <a:fillRect l="0" t="0" r="0" b="0"/>
              </a:stretch>
            </a:blipFill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4670895" y="3251200"/>
              <a:ext cx="1887995" cy="1887995"/>
            </a:xfrm>
            <a:custGeom>
              <a:avLst/>
              <a:gdLst/>
              <a:ahLst/>
              <a:cxnLst/>
              <a:rect r="r" b="b" t="t" l="l"/>
              <a:pathLst>
                <a:path h="1887995" w="1887995">
                  <a:moveTo>
                    <a:pt x="0" y="0"/>
                  </a:moveTo>
                  <a:lnTo>
                    <a:pt x="1887995" y="0"/>
                  </a:lnTo>
                  <a:lnTo>
                    <a:pt x="1887995" y="1887995"/>
                  </a:lnTo>
                  <a:lnTo>
                    <a:pt x="0" y="18879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/>
              <a:stretch>
                <a:fillRect l="0" t="0" r="0" b="0"/>
              </a:stretch>
            </a:blipFill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6595237" y="3251200"/>
              <a:ext cx="1887995" cy="1887995"/>
            </a:xfrm>
            <a:custGeom>
              <a:avLst/>
              <a:gdLst/>
              <a:ahLst/>
              <a:cxnLst/>
              <a:rect r="r" b="b" t="t" l="l"/>
              <a:pathLst>
                <a:path h="1887995" w="1887995">
                  <a:moveTo>
                    <a:pt x="0" y="0"/>
                  </a:moveTo>
                  <a:lnTo>
                    <a:pt x="1887995" y="0"/>
                  </a:lnTo>
                  <a:lnTo>
                    <a:pt x="1887995" y="1887995"/>
                  </a:lnTo>
                  <a:lnTo>
                    <a:pt x="0" y="18879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/>
              <a:stretch>
                <a:fillRect l="0" t="0" r="0" b="0"/>
              </a:stretch>
            </a:blipFill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1324204" y="2280209"/>
              <a:ext cx="1172794" cy="1067194"/>
            </a:xfrm>
            <a:custGeom>
              <a:avLst/>
              <a:gdLst/>
              <a:ahLst/>
              <a:cxnLst/>
              <a:rect r="r" b="b" t="t" l="l"/>
              <a:pathLst>
                <a:path h="1067194" w="1172794">
                  <a:moveTo>
                    <a:pt x="0" y="0"/>
                  </a:moveTo>
                  <a:lnTo>
                    <a:pt x="1172794" y="0"/>
                  </a:lnTo>
                  <a:lnTo>
                    <a:pt x="1172794" y="1067194"/>
                  </a:lnTo>
                  <a:lnTo>
                    <a:pt x="0" y="10671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7" id="27"/>
            <p:cNvSpPr/>
            <p:nvPr/>
          </p:nvSpPr>
          <p:spPr>
            <a:xfrm flipH="false" flipV="false" rot="0">
              <a:off x="4682871" y="2128533"/>
              <a:ext cx="17631131" cy="4447527"/>
            </a:xfrm>
            <a:custGeom>
              <a:avLst/>
              <a:gdLst/>
              <a:ahLst/>
              <a:cxnLst/>
              <a:rect r="r" b="b" t="t" l="l"/>
              <a:pathLst>
                <a:path h="4447527" w="17631131">
                  <a:moveTo>
                    <a:pt x="0" y="0"/>
                  </a:moveTo>
                  <a:lnTo>
                    <a:pt x="17631131" y="0"/>
                  </a:lnTo>
                  <a:lnTo>
                    <a:pt x="17631131" y="4447527"/>
                  </a:lnTo>
                  <a:lnTo>
                    <a:pt x="0" y="44475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8" id="28"/>
            <p:cNvSpPr txBox="true"/>
            <p:nvPr/>
          </p:nvSpPr>
          <p:spPr>
            <a:xfrm rot="0">
              <a:off x="1565504" y="2427326"/>
              <a:ext cx="697370" cy="63224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19"/>
                </a:lnSpc>
              </a:pPr>
              <a:r>
                <a:rPr lang="en-US" sz="2799">
                  <a:solidFill>
                    <a:srgbClr val="4A86E8"/>
                  </a:solidFill>
                  <a:latin typeface="More Sugar"/>
                  <a:ea typeface="More Sugar"/>
                  <a:cs typeface="More Sugar"/>
                  <a:sym typeface="More Sugar"/>
                </a:rPr>
                <a:t>OR</a:t>
              </a:r>
            </a:p>
          </p:txBody>
        </p:sp>
        <p:sp>
          <p:nvSpPr>
            <p:cNvPr name="TextBox 29" id="29"/>
            <p:cNvSpPr txBox="true"/>
            <p:nvPr/>
          </p:nvSpPr>
          <p:spPr>
            <a:xfrm rot="0">
              <a:off x="241300" y="590194"/>
              <a:ext cx="3158007" cy="129264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19"/>
                </a:lnSpc>
              </a:pPr>
              <a:r>
                <a:rPr lang="en-US" sz="2799">
                  <a:solidFill>
                    <a:srgbClr val="4A86E8"/>
                  </a:solidFill>
                  <a:latin typeface="More Sugar"/>
                  <a:ea typeface="More Sugar"/>
                  <a:cs typeface="More Sugar"/>
                  <a:sym typeface="More Sugar"/>
                </a:rPr>
                <a:t>NVIDIA V100s</a:t>
              </a:r>
            </a:p>
          </p:txBody>
        </p:sp>
        <p:sp>
          <p:nvSpPr>
            <p:cNvPr name="TextBox 30" id="30"/>
            <p:cNvSpPr txBox="true"/>
            <p:nvPr/>
          </p:nvSpPr>
          <p:spPr>
            <a:xfrm rot="0">
              <a:off x="241300" y="3902062"/>
              <a:ext cx="3158007" cy="129264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19"/>
                </a:lnSpc>
              </a:pPr>
              <a:r>
                <a:rPr lang="en-US" sz="2799">
                  <a:solidFill>
                    <a:srgbClr val="4A86E8"/>
                  </a:solidFill>
                  <a:latin typeface="More Sugar"/>
                  <a:ea typeface="More Sugar"/>
                  <a:cs typeface="More Sugar"/>
                  <a:sym typeface="More Sugar"/>
                </a:rPr>
                <a:t>NVIDIA A100s</a:t>
              </a:r>
            </a:p>
          </p:txBody>
        </p:sp>
        <p:sp>
          <p:nvSpPr>
            <p:cNvPr name="TextBox 31" id="31"/>
            <p:cNvSpPr txBox="true"/>
            <p:nvPr/>
          </p:nvSpPr>
          <p:spPr>
            <a:xfrm rot="0">
              <a:off x="11748630" y="4727346"/>
              <a:ext cx="10075520" cy="21717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320"/>
                </a:lnSpc>
              </a:pPr>
              <a:r>
                <a:rPr lang="en-US" sz="3600">
                  <a:solidFill>
                    <a:srgbClr val="000000"/>
                  </a:solidFill>
                  <a:latin typeface="Comic Sans"/>
                  <a:ea typeface="Comic Sans"/>
                  <a:cs typeface="Comic Sans"/>
                  <a:sym typeface="Comic Sans"/>
                </a:rPr>
                <a:t>1 petflop/s-day is these chips running at full eficiency for 24 hours </a:t>
              </a:r>
            </a:p>
          </p:txBody>
        </p:sp>
      </p:grpSp>
      <p:sp>
        <p:nvSpPr>
          <p:cNvPr name="TextBox 32" id="32"/>
          <p:cNvSpPr txBox="true"/>
          <p:nvPr/>
        </p:nvSpPr>
        <p:spPr>
          <a:xfrm rot="0">
            <a:off x="711398" y="2091898"/>
            <a:ext cx="5327012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79"/>
              </a:lnSpc>
            </a:pPr>
            <a:r>
              <a:rPr lang="en-US" sz="3400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1 . “petflop/s-day” = 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950939" y="2910915"/>
            <a:ext cx="15821787" cy="1028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79"/>
              </a:lnSpc>
            </a:pPr>
            <a:r>
              <a:rPr lang="en-US" sz="3400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#floating point operations performed at rate of 1 petaFLOP per second for one day</a:t>
            </a:r>
          </a:p>
        </p:txBody>
      </p:sp>
    </p:spTree>
  </p:cSld>
  <p:clrMapOvr>
    <a:masterClrMapping/>
  </p:clrMapOvr>
</p:sld>
</file>

<file path=ppt/slides/slide13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DB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29640" y="351581"/>
            <a:ext cx="16585368" cy="19532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839"/>
              </a:lnSpc>
            </a:pPr>
            <a:r>
              <a:rPr lang="en-US" sz="5599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Number of petflop/s-days to pre-train various LLMs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4890173" y="2541065"/>
            <a:ext cx="11009338" cy="4972002"/>
          </a:xfrm>
          <a:custGeom>
            <a:avLst/>
            <a:gdLst/>
            <a:ahLst/>
            <a:cxnLst/>
            <a:rect r="r" b="b" t="t" l="l"/>
            <a:pathLst>
              <a:path h="4972002" w="11009338">
                <a:moveTo>
                  <a:pt x="0" y="0"/>
                </a:moveTo>
                <a:lnTo>
                  <a:pt x="11009338" y="0"/>
                </a:lnTo>
                <a:lnTo>
                  <a:pt x="11009338" y="4972003"/>
                </a:lnTo>
                <a:lnTo>
                  <a:pt x="0" y="497200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89843" y="9611063"/>
            <a:ext cx="11591627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Source: Brown et al. 2020, “Language Models are Few-Shot Learners”</a:t>
            </a:r>
          </a:p>
        </p:txBody>
      </p:sp>
      <p:sp>
        <p:nvSpPr>
          <p:cNvPr name="TextBox 5" id="5"/>
          <p:cNvSpPr txBox="true"/>
          <p:nvPr/>
        </p:nvSpPr>
        <p:spPr>
          <a:xfrm rot="-5400000">
            <a:off x="-5742" y="4673032"/>
            <a:ext cx="5274227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674EA7"/>
                </a:solidFill>
                <a:latin typeface="Comic Sans"/>
                <a:ea typeface="Comic Sans"/>
                <a:cs typeface="Comic Sans"/>
                <a:sym typeface="Comic Sans"/>
              </a:rPr>
              <a:t>Training Petflop/s-days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890173" y="2555977"/>
            <a:ext cx="2397947" cy="1085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3600">
                <a:solidFill>
                  <a:srgbClr val="4A86E8"/>
                </a:solidFill>
                <a:latin typeface="Comic Sans"/>
                <a:ea typeface="Comic Sans"/>
                <a:cs typeface="Comic Sans"/>
                <a:sym typeface="Comic Sans"/>
              </a:rPr>
              <a:t>BERT/ ROBERTA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278844" y="2489302"/>
            <a:ext cx="1115997" cy="613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>
                <a:solidFill>
                  <a:srgbClr val="4A86E8"/>
                </a:solidFill>
                <a:latin typeface="Comic Sans"/>
                <a:ea typeface="Comic Sans"/>
                <a:cs typeface="Comic Sans"/>
                <a:sym typeface="Comic Sans"/>
              </a:rPr>
              <a:t>T5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3315021" y="2489302"/>
            <a:ext cx="1543417" cy="613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>
                <a:solidFill>
                  <a:srgbClr val="4A86E8"/>
                </a:solidFill>
                <a:latin typeface="Comic Sans"/>
                <a:ea typeface="Comic Sans"/>
                <a:cs typeface="Comic Sans"/>
                <a:sym typeface="Comic Sans"/>
              </a:rPr>
              <a:t>GPT-3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3694176" y="2459469"/>
            <a:ext cx="1051865" cy="5198682"/>
            <a:chOff x="0" y="0"/>
            <a:chExt cx="1402486" cy="6931575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858850" y="6308852"/>
              <a:ext cx="280492" cy="6227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19"/>
                </a:lnSpc>
              </a:pPr>
              <a:r>
                <a:rPr lang="en-US" sz="2799">
                  <a:solidFill>
                    <a:srgbClr val="000000"/>
                  </a:solidFill>
                  <a:latin typeface="Comic Sans"/>
                  <a:ea typeface="Comic Sans"/>
                  <a:cs typeface="Comic Sans"/>
                  <a:sym typeface="Comic Sans"/>
                </a:rPr>
                <a:t>1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824878" y="4683252"/>
              <a:ext cx="560997" cy="6227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19"/>
                </a:lnSpc>
              </a:pPr>
              <a:r>
                <a:rPr lang="en-US" sz="2799">
                  <a:solidFill>
                    <a:srgbClr val="000000"/>
                  </a:solidFill>
                  <a:latin typeface="Comic Sans"/>
                  <a:ea typeface="Comic Sans"/>
                  <a:cs typeface="Comic Sans"/>
                  <a:sym typeface="Comic Sans"/>
                </a:rPr>
                <a:t>10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549923" y="3029915"/>
              <a:ext cx="841489" cy="6227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19"/>
                </a:lnSpc>
              </a:pPr>
              <a:r>
                <a:rPr lang="en-US" sz="2799">
                  <a:solidFill>
                    <a:srgbClr val="000000"/>
                  </a:solidFill>
                  <a:latin typeface="Comic Sans"/>
                  <a:ea typeface="Comic Sans"/>
                  <a:cs typeface="Comic Sans"/>
                  <a:sym typeface="Comic Sans"/>
                </a:rPr>
                <a:t>100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-342900"/>
              <a:ext cx="1402486" cy="90762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6999"/>
                </a:lnSpc>
              </a:pPr>
              <a:r>
                <a:rPr lang="en-US" sz="2799">
                  <a:solidFill>
                    <a:srgbClr val="000000"/>
                  </a:solidFill>
                  <a:latin typeface="Comic Sans"/>
                  <a:ea typeface="Comic Sans"/>
                  <a:cs typeface="Comic Sans"/>
                  <a:sym typeface="Comic Sans"/>
                </a:rPr>
                <a:t>10000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274955" y="1090828"/>
              <a:ext cx="1121994" cy="90762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6999"/>
                </a:lnSpc>
              </a:pPr>
              <a:r>
                <a:rPr lang="en-US" sz="2799">
                  <a:solidFill>
                    <a:srgbClr val="000000"/>
                  </a:solidFill>
                  <a:latin typeface="Comic Sans"/>
                  <a:ea typeface="Comic Sans"/>
                  <a:cs typeface="Comic Sans"/>
                  <a:sym typeface="Comic Sans"/>
                </a:rPr>
                <a:t>1000</a:t>
              </a:r>
            </a:p>
          </p:txBody>
        </p:sp>
      </p:grpSp>
      <p:sp>
        <p:nvSpPr>
          <p:cNvPr name="TextBox 15" id="15"/>
          <p:cNvSpPr txBox="true"/>
          <p:nvPr/>
        </p:nvSpPr>
        <p:spPr>
          <a:xfrm rot="-5400000">
            <a:off x="8695254" y="2114298"/>
            <a:ext cx="3237250" cy="10797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39"/>
              </a:lnSpc>
            </a:pPr>
            <a:r>
              <a:rPr lang="en-US" sz="2799" i="true">
                <a:solidFill>
                  <a:srgbClr val="000000"/>
                </a:solidFill>
                <a:latin typeface="Comic Sans Italics"/>
                <a:ea typeface="Comic Sans Italics"/>
                <a:cs typeface="Comic Sans Italics"/>
                <a:sym typeface="Comic Sans Italics"/>
              </a:rPr>
              <a:t>Base</a:t>
            </a:r>
          </a:p>
          <a:p>
            <a:pPr algn="l">
              <a:lnSpc>
                <a:spcPts val="5039"/>
              </a:lnSpc>
            </a:pPr>
            <a:r>
              <a:rPr lang="en-US" sz="2799" i="true">
                <a:solidFill>
                  <a:srgbClr val="000000"/>
                </a:solidFill>
                <a:latin typeface="Comic Sans Italics"/>
                <a:ea typeface="Comic Sans Italics"/>
                <a:cs typeface="Comic Sans Italics"/>
                <a:sym typeface="Comic Sans Italics"/>
              </a:rPr>
              <a:t>Large</a:t>
            </a:r>
          </a:p>
          <a:p>
            <a:pPr algn="l">
              <a:lnSpc>
                <a:spcPts val="5039"/>
              </a:lnSpc>
            </a:pPr>
            <a:r>
              <a:rPr lang="en-US" sz="2799" i="true">
                <a:solidFill>
                  <a:srgbClr val="000000"/>
                </a:solidFill>
                <a:latin typeface="Comic Sans Italics"/>
                <a:ea typeface="Comic Sans Italics"/>
                <a:cs typeface="Comic Sans Italics"/>
                <a:sym typeface="Comic Sans Italics"/>
              </a:rPr>
              <a:t>Ro-Base</a:t>
            </a:r>
          </a:p>
          <a:p>
            <a:pPr algn="l">
              <a:lnSpc>
                <a:spcPts val="5039"/>
              </a:lnSpc>
            </a:pPr>
            <a:r>
              <a:rPr lang="en-US" sz="2799" i="true">
                <a:solidFill>
                  <a:srgbClr val="000000"/>
                </a:solidFill>
                <a:latin typeface="Comic Sans Italics"/>
                <a:ea typeface="Comic Sans Italics"/>
                <a:cs typeface="Comic Sans Italics"/>
                <a:sym typeface="Comic Sans Italics"/>
              </a:rPr>
              <a:t>Lo_Large</a:t>
            </a:r>
          </a:p>
          <a:p>
            <a:pPr algn="l">
              <a:lnSpc>
                <a:spcPts val="5039"/>
              </a:lnSpc>
            </a:pPr>
            <a:r>
              <a:rPr lang="en-US" sz="2799" i="true">
                <a:solidFill>
                  <a:srgbClr val="000000"/>
                </a:solidFill>
                <a:latin typeface="Comic Sans Italics"/>
                <a:ea typeface="Comic Sans Italics"/>
                <a:cs typeface="Comic Sans Italics"/>
                <a:sym typeface="Comic Sans Italics"/>
              </a:rPr>
              <a:t>Small</a:t>
            </a:r>
          </a:p>
          <a:p>
            <a:pPr algn="l">
              <a:lnSpc>
                <a:spcPts val="5039"/>
              </a:lnSpc>
            </a:pPr>
            <a:r>
              <a:rPr lang="en-US" sz="2799" i="true">
                <a:solidFill>
                  <a:srgbClr val="000000"/>
                </a:solidFill>
                <a:latin typeface="Comic Sans Italics"/>
                <a:ea typeface="Comic Sans Italics"/>
                <a:cs typeface="Comic Sans Italics"/>
                <a:sym typeface="Comic Sans Italics"/>
              </a:rPr>
              <a:t>Base</a:t>
            </a:r>
          </a:p>
          <a:p>
            <a:pPr algn="l">
              <a:lnSpc>
                <a:spcPts val="5039"/>
              </a:lnSpc>
            </a:pPr>
            <a:r>
              <a:rPr lang="en-US" sz="2799" i="true">
                <a:solidFill>
                  <a:srgbClr val="000000"/>
                </a:solidFill>
                <a:latin typeface="Comic Sans Italics"/>
                <a:ea typeface="Comic Sans Italics"/>
                <a:cs typeface="Comic Sans Italics"/>
                <a:sym typeface="Comic Sans Italics"/>
              </a:rPr>
              <a:t>Large</a:t>
            </a:r>
          </a:p>
          <a:p>
            <a:pPr algn="l">
              <a:lnSpc>
                <a:spcPts val="5039"/>
              </a:lnSpc>
            </a:pPr>
            <a:r>
              <a:rPr lang="en-US" sz="2799" i="true">
                <a:solidFill>
                  <a:srgbClr val="000000"/>
                </a:solidFill>
                <a:latin typeface="Comic Sans Italics"/>
                <a:ea typeface="Comic Sans Italics"/>
                <a:cs typeface="Comic Sans Italics"/>
                <a:sym typeface="Comic Sans Italics"/>
              </a:rPr>
              <a:t>3B</a:t>
            </a:r>
          </a:p>
          <a:p>
            <a:pPr algn="l">
              <a:lnSpc>
                <a:spcPts val="5039"/>
              </a:lnSpc>
            </a:pPr>
            <a:r>
              <a:rPr lang="en-US" sz="2799" i="true">
                <a:solidFill>
                  <a:srgbClr val="000000"/>
                </a:solidFill>
                <a:latin typeface="Comic Sans Italics"/>
                <a:ea typeface="Comic Sans Italics"/>
                <a:cs typeface="Comic Sans Italics"/>
                <a:sym typeface="Comic Sans Italics"/>
              </a:rPr>
              <a:t>11B</a:t>
            </a:r>
          </a:p>
          <a:p>
            <a:pPr algn="l">
              <a:lnSpc>
                <a:spcPts val="5039"/>
              </a:lnSpc>
            </a:pPr>
            <a:r>
              <a:rPr lang="en-US" sz="2799" i="true">
                <a:solidFill>
                  <a:srgbClr val="000000"/>
                </a:solidFill>
                <a:latin typeface="Comic Sans Italics"/>
                <a:ea typeface="Comic Sans Italics"/>
                <a:cs typeface="Comic Sans Italics"/>
                <a:sym typeface="Comic Sans Italics"/>
              </a:rPr>
              <a:t>Small</a:t>
            </a:r>
          </a:p>
          <a:p>
            <a:pPr algn="l">
              <a:lnSpc>
                <a:spcPts val="5039"/>
              </a:lnSpc>
            </a:pPr>
            <a:r>
              <a:rPr lang="en-US" sz="2799" i="true">
                <a:solidFill>
                  <a:srgbClr val="000000"/>
                </a:solidFill>
                <a:latin typeface="Comic Sans Italics"/>
                <a:ea typeface="Comic Sans Italics"/>
                <a:cs typeface="Comic Sans Italics"/>
                <a:sym typeface="Comic Sans Italics"/>
              </a:rPr>
              <a:t>Medium</a:t>
            </a:r>
          </a:p>
          <a:p>
            <a:pPr algn="l">
              <a:lnSpc>
                <a:spcPts val="5039"/>
              </a:lnSpc>
            </a:pPr>
            <a:r>
              <a:rPr lang="en-US" sz="2799" i="true">
                <a:solidFill>
                  <a:srgbClr val="000000"/>
                </a:solidFill>
                <a:latin typeface="Comic Sans Italics"/>
                <a:ea typeface="Comic Sans Italics"/>
                <a:cs typeface="Comic Sans Italics"/>
                <a:sym typeface="Comic Sans Italics"/>
              </a:rPr>
              <a:t>Large</a:t>
            </a:r>
          </a:p>
          <a:p>
            <a:pPr algn="l">
              <a:lnSpc>
                <a:spcPts val="5039"/>
              </a:lnSpc>
            </a:pPr>
            <a:r>
              <a:rPr lang="en-US" sz="2799" i="true">
                <a:solidFill>
                  <a:srgbClr val="000000"/>
                </a:solidFill>
                <a:latin typeface="Comic Sans Italics"/>
                <a:ea typeface="Comic Sans Italics"/>
                <a:cs typeface="Comic Sans Italics"/>
                <a:sym typeface="Comic Sans Italics"/>
              </a:rPr>
              <a:t>XL</a:t>
            </a:r>
          </a:p>
          <a:p>
            <a:pPr algn="l">
              <a:lnSpc>
                <a:spcPts val="5039"/>
              </a:lnSpc>
            </a:pPr>
            <a:r>
              <a:rPr lang="en-US" sz="2799" i="true">
                <a:solidFill>
                  <a:srgbClr val="000000"/>
                </a:solidFill>
                <a:latin typeface="Comic Sans Italics"/>
                <a:ea typeface="Comic Sans Italics"/>
                <a:cs typeface="Comic Sans Italics"/>
                <a:sym typeface="Comic Sans Italics"/>
              </a:rPr>
              <a:t>2.7B</a:t>
            </a:r>
          </a:p>
          <a:p>
            <a:pPr algn="l">
              <a:lnSpc>
                <a:spcPts val="5039"/>
              </a:lnSpc>
            </a:pPr>
            <a:r>
              <a:rPr lang="en-US" sz="2799" i="true">
                <a:solidFill>
                  <a:srgbClr val="000000"/>
                </a:solidFill>
                <a:latin typeface="Comic Sans Italics"/>
                <a:ea typeface="Comic Sans Italics"/>
                <a:cs typeface="Comic Sans Italics"/>
                <a:sym typeface="Comic Sans Italics"/>
              </a:rPr>
              <a:t>6.7B</a:t>
            </a:r>
          </a:p>
          <a:p>
            <a:pPr algn="l">
              <a:lnSpc>
                <a:spcPts val="5039"/>
              </a:lnSpc>
            </a:pPr>
            <a:r>
              <a:rPr lang="en-US" sz="2799" i="true">
                <a:solidFill>
                  <a:srgbClr val="000000"/>
                </a:solidFill>
                <a:latin typeface="Comic Sans Italics"/>
                <a:ea typeface="Comic Sans Italics"/>
                <a:cs typeface="Comic Sans Italics"/>
                <a:sym typeface="Comic Sans Italics"/>
              </a:rPr>
              <a:t>13B</a:t>
            </a:r>
          </a:p>
          <a:p>
            <a:pPr algn="l">
              <a:lnSpc>
                <a:spcPts val="5040"/>
              </a:lnSpc>
            </a:pPr>
            <a:r>
              <a:rPr lang="en-US" sz="2800" i="true">
                <a:solidFill>
                  <a:srgbClr val="000000"/>
                </a:solidFill>
                <a:latin typeface="Comic Sans Italics"/>
                <a:ea typeface="Comic Sans Italics"/>
                <a:cs typeface="Comic Sans Italics"/>
                <a:sym typeface="Comic Sans Italics"/>
              </a:rPr>
              <a:t>175B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DB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16341" y="2520706"/>
            <a:ext cx="2971524" cy="6161189"/>
          </a:xfrm>
          <a:custGeom>
            <a:avLst/>
            <a:gdLst/>
            <a:ahLst/>
            <a:cxnLst/>
            <a:rect r="r" b="b" t="t" l="l"/>
            <a:pathLst>
              <a:path h="6161189" w="2971524">
                <a:moveTo>
                  <a:pt x="0" y="0"/>
                </a:moveTo>
                <a:lnTo>
                  <a:pt x="2971523" y="0"/>
                </a:lnTo>
                <a:lnTo>
                  <a:pt x="2971523" y="6161189"/>
                </a:lnTo>
                <a:lnTo>
                  <a:pt x="0" y="61611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186733" y="1607429"/>
            <a:ext cx="2835002" cy="738597"/>
          </a:xfrm>
          <a:custGeom>
            <a:avLst/>
            <a:gdLst/>
            <a:ahLst/>
            <a:cxnLst/>
            <a:rect r="r" b="b" t="t" l="l"/>
            <a:pathLst>
              <a:path h="738597" w="2835002">
                <a:moveTo>
                  <a:pt x="0" y="0"/>
                </a:moveTo>
                <a:lnTo>
                  <a:pt x="2835002" y="0"/>
                </a:lnTo>
                <a:lnTo>
                  <a:pt x="2835002" y="738598"/>
                </a:lnTo>
                <a:lnTo>
                  <a:pt x="0" y="73859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119715" y="2541889"/>
            <a:ext cx="2971524" cy="5816327"/>
          </a:xfrm>
          <a:custGeom>
            <a:avLst/>
            <a:gdLst/>
            <a:ahLst/>
            <a:cxnLst/>
            <a:rect r="r" b="b" t="t" l="l"/>
            <a:pathLst>
              <a:path h="5816327" w="2971524">
                <a:moveTo>
                  <a:pt x="0" y="0"/>
                </a:moveTo>
                <a:lnTo>
                  <a:pt x="2971524" y="0"/>
                </a:lnTo>
                <a:lnTo>
                  <a:pt x="2971524" y="5816327"/>
                </a:lnTo>
                <a:lnTo>
                  <a:pt x="0" y="58163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732233" y="2522630"/>
            <a:ext cx="2971238" cy="3186436"/>
          </a:xfrm>
          <a:custGeom>
            <a:avLst/>
            <a:gdLst/>
            <a:ahLst/>
            <a:cxnLst/>
            <a:rect r="r" b="b" t="t" l="l"/>
            <a:pathLst>
              <a:path h="3186436" w="2971238">
                <a:moveTo>
                  <a:pt x="0" y="0"/>
                </a:moveTo>
                <a:lnTo>
                  <a:pt x="2971238" y="0"/>
                </a:lnTo>
                <a:lnTo>
                  <a:pt x="2971238" y="3186436"/>
                </a:lnTo>
                <a:lnTo>
                  <a:pt x="0" y="318643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322187" y="1417930"/>
            <a:ext cx="2971524" cy="6584194"/>
          </a:xfrm>
          <a:custGeom>
            <a:avLst/>
            <a:gdLst/>
            <a:ahLst/>
            <a:cxnLst/>
            <a:rect r="r" b="b" t="t" l="l"/>
            <a:pathLst>
              <a:path h="6584194" w="2971524">
                <a:moveTo>
                  <a:pt x="0" y="0"/>
                </a:moveTo>
                <a:lnTo>
                  <a:pt x="2971523" y="0"/>
                </a:lnTo>
                <a:lnTo>
                  <a:pt x="2971523" y="6584194"/>
                </a:lnTo>
                <a:lnTo>
                  <a:pt x="0" y="658419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48640" y="182880"/>
            <a:ext cx="17041197" cy="1145400"/>
          </a:xfrm>
          <a:custGeom>
            <a:avLst/>
            <a:gdLst/>
            <a:ahLst/>
            <a:cxnLst/>
            <a:rect r="r" b="b" t="t" l="l"/>
            <a:pathLst>
              <a:path h="1145400" w="17041197">
                <a:moveTo>
                  <a:pt x="0" y="0"/>
                </a:moveTo>
                <a:lnTo>
                  <a:pt x="17041197" y="0"/>
                </a:lnTo>
                <a:lnTo>
                  <a:pt x="17041197" y="1145400"/>
                </a:lnTo>
                <a:lnTo>
                  <a:pt x="0" y="11454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093810" y="2140782"/>
            <a:ext cx="2980792" cy="6541113"/>
          </a:xfrm>
          <a:custGeom>
            <a:avLst/>
            <a:gdLst/>
            <a:ahLst/>
            <a:cxnLst/>
            <a:rect r="r" b="b" t="t" l="l"/>
            <a:pathLst>
              <a:path h="6541113" w="2980792">
                <a:moveTo>
                  <a:pt x="0" y="0"/>
                </a:moveTo>
                <a:lnTo>
                  <a:pt x="2980792" y="0"/>
                </a:lnTo>
                <a:lnTo>
                  <a:pt x="2980792" y="6541113"/>
                </a:lnTo>
                <a:lnTo>
                  <a:pt x="0" y="6541113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729615" y="208302"/>
            <a:ext cx="9252947" cy="962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839"/>
              </a:lnSpc>
            </a:pPr>
            <a:r>
              <a:rPr lang="en-US" sz="5599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LLM use cases &amp; tasks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56898" y="1914087"/>
            <a:ext cx="2290410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351C75"/>
                </a:solidFill>
                <a:latin typeface="More Sugar"/>
                <a:ea typeface="More Sugar"/>
                <a:cs typeface="More Sugar"/>
                <a:sym typeface="More Sugar"/>
              </a:rPr>
              <a:t>Essay Writing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443579" y="1914087"/>
            <a:ext cx="2493455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351C75"/>
                </a:solidFill>
                <a:latin typeface="More Sugar"/>
                <a:ea typeface="More Sugar"/>
                <a:cs typeface="More Sugar"/>
                <a:sym typeface="More Sugar"/>
              </a:rPr>
              <a:t>Summarization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096326" y="1914087"/>
            <a:ext cx="2243052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351C75"/>
                </a:solidFill>
                <a:latin typeface="More Sugar"/>
                <a:ea typeface="More Sugar"/>
                <a:cs typeface="More Sugar"/>
                <a:sym typeface="More Sugar"/>
              </a:rPr>
              <a:t>Translation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415703" y="1957902"/>
            <a:ext cx="3082604" cy="361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9"/>
              </a:lnSpc>
            </a:pPr>
            <a:r>
              <a:rPr lang="en-US" sz="2400">
                <a:solidFill>
                  <a:srgbClr val="351C75"/>
                </a:solidFill>
                <a:latin typeface="More Sugar"/>
                <a:ea typeface="More Sugar"/>
                <a:cs typeface="More Sugar"/>
                <a:sym typeface="More Sugar"/>
              </a:rPr>
              <a:t>Information  retrieval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5780406" y="6198424"/>
            <a:ext cx="1750400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Action call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5499806" y="7799331"/>
            <a:ext cx="2168801" cy="7275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51"/>
              </a:lnSpc>
            </a:pPr>
            <a:r>
              <a:rPr lang="en-US" sz="2400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External Applications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5499806" y="1957902"/>
            <a:ext cx="2363483" cy="723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9"/>
              </a:lnSpc>
            </a:pPr>
            <a:r>
              <a:rPr lang="en-US" sz="2400">
                <a:solidFill>
                  <a:srgbClr val="351C75"/>
                </a:solidFill>
                <a:latin typeface="More Sugar"/>
                <a:ea typeface="More Sugar"/>
                <a:cs typeface="More Sugar"/>
                <a:sym typeface="More Sugar"/>
              </a:rPr>
              <a:t>Invoke APIs and actions</a:t>
            </a:r>
          </a:p>
        </p:txBody>
      </p:sp>
    </p:spTree>
  </p:cSld>
  <p:clrMapOvr>
    <a:masterClrMapping/>
  </p:clrMapOvr>
</p:sld>
</file>

<file path=ppt/slides/slide14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DB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19390" y="170707"/>
            <a:ext cx="16639910" cy="1193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Compute budget vs. model performance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8344095" y="1768061"/>
            <a:ext cx="9285354" cy="7574042"/>
            <a:chOff x="0" y="0"/>
            <a:chExt cx="12380472" cy="1009872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380472" cy="9887064"/>
            </a:xfrm>
            <a:custGeom>
              <a:avLst/>
              <a:gdLst/>
              <a:ahLst/>
              <a:cxnLst/>
              <a:rect r="r" b="b" t="t" l="l"/>
              <a:pathLst>
                <a:path h="9887064" w="12380472">
                  <a:moveTo>
                    <a:pt x="0" y="0"/>
                  </a:moveTo>
                  <a:lnTo>
                    <a:pt x="12380472" y="0"/>
                  </a:lnTo>
                  <a:lnTo>
                    <a:pt x="12380472" y="9887064"/>
                  </a:lnTo>
                  <a:lnTo>
                    <a:pt x="0" y="98870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-174620" b="-1182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413728" y="2423871"/>
              <a:ext cx="1341730" cy="3841331"/>
            </a:xfrm>
            <a:custGeom>
              <a:avLst/>
              <a:gdLst/>
              <a:ahLst/>
              <a:cxnLst/>
              <a:rect r="r" b="b" t="t" l="l"/>
              <a:pathLst>
                <a:path h="3841331" w="1341730">
                  <a:moveTo>
                    <a:pt x="0" y="0"/>
                  </a:moveTo>
                  <a:lnTo>
                    <a:pt x="1341729" y="0"/>
                  </a:lnTo>
                  <a:lnTo>
                    <a:pt x="1341729" y="3841331"/>
                  </a:lnTo>
                  <a:lnTo>
                    <a:pt x="0" y="38413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2222602" y="877138"/>
              <a:ext cx="9728886" cy="7045058"/>
            </a:xfrm>
            <a:custGeom>
              <a:avLst/>
              <a:gdLst/>
              <a:ahLst/>
              <a:cxnLst/>
              <a:rect r="r" b="b" t="t" l="l"/>
              <a:pathLst>
                <a:path h="7045058" w="9728886">
                  <a:moveTo>
                    <a:pt x="0" y="0"/>
                  </a:moveTo>
                  <a:lnTo>
                    <a:pt x="9728885" y="0"/>
                  </a:lnTo>
                  <a:lnTo>
                    <a:pt x="9728885" y="7045059"/>
                  </a:lnTo>
                  <a:lnTo>
                    <a:pt x="0" y="70450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5294630" y="8756993"/>
              <a:ext cx="4184129" cy="1341730"/>
            </a:xfrm>
            <a:custGeom>
              <a:avLst/>
              <a:gdLst/>
              <a:ahLst/>
              <a:cxnLst/>
              <a:rect r="r" b="b" t="t" l="l"/>
              <a:pathLst>
                <a:path h="1341730" w="4184129">
                  <a:moveTo>
                    <a:pt x="0" y="0"/>
                  </a:moveTo>
                  <a:lnTo>
                    <a:pt x="4184129" y="0"/>
                  </a:lnTo>
                  <a:lnTo>
                    <a:pt x="4184129" y="1341729"/>
                  </a:lnTo>
                  <a:lnTo>
                    <a:pt x="0" y="13417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name="TextBox 8" id="8"/>
          <p:cNvSpPr txBox="true"/>
          <p:nvPr/>
        </p:nvSpPr>
        <p:spPr>
          <a:xfrm rot="0">
            <a:off x="280266" y="9284953"/>
            <a:ext cx="12984048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Source: Kaplan et al. 2020, “Scaling Laws for Neural Language Models” 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280266" y="1979319"/>
            <a:ext cx="17580473" cy="9087469"/>
          </a:xfrm>
          <a:custGeom>
            <a:avLst/>
            <a:gdLst/>
            <a:ahLst/>
            <a:cxnLst/>
            <a:rect r="r" b="b" t="t" l="l"/>
            <a:pathLst>
              <a:path h="9087469" w="17580473">
                <a:moveTo>
                  <a:pt x="0" y="0"/>
                </a:moveTo>
                <a:lnTo>
                  <a:pt x="17580473" y="0"/>
                </a:lnTo>
                <a:lnTo>
                  <a:pt x="17580473" y="9087469"/>
                </a:lnTo>
                <a:lnTo>
                  <a:pt x="0" y="908746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944941" y="4013846"/>
            <a:ext cx="1854184" cy="838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b="true" sz="2799">
                <a:solidFill>
                  <a:srgbClr val="000000"/>
                </a:solidFill>
                <a:latin typeface="Comic Sans Bold"/>
                <a:ea typeface="Comic Sans Bold"/>
                <a:cs typeface="Comic Sans Bold"/>
                <a:sym typeface="Comic Sans Bold"/>
              </a:rPr>
              <a:t>COMPUTE BUDGET</a:t>
            </a:r>
            <a:r>
              <a:rPr lang="en-US" sz="2799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479223" y="6293645"/>
            <a:ext cx="1293066" cy="838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b="true" sz="2799">
                <a:solidFill>
                  <a:srgbClr val="000000"/>
                </a:solidFill>
                <a:latin typeface="Comic Sans Bold"/>
                <a:ea typeface="Comic Sans Bold"/>
                <a:cs typeface="Comic Sans Bold"/>
                <a:sym typeface="Comic Sans Bold"/>
              </a:rPr>
              <a:t>MODEL SIZE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82167" y="6293645"/>
            <a:ext cx="1857170" cy="838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b="true" sz="2799">
                <a:solidFill>
                  <a:srgbClr val="000000"/>
                </a:solidFill>
                <a:latin typeface="Comic Sans Bold"/>
                <a:ea typeface="Comic Sans Bold"/>
                <a:cs typeface="Comic Sans Bold"/>
                <a:sym typeface="Comic Sans Bold"/>
              </a:rPr>
              <a:t>DATASET SIZE</a:t>
            </a:r>
          </a:p>
        </p:txBody>
      </p:sp>
      <p:sp>
        <p:nvSpPr>
          <p:cNvPr name="AutoShape 13" id="13"/>
          <p:cNvSpPr/>
          <p:nvPr/>
        </p:nvSpPr>
        <p:spPr>
          <a:xfrm flipV="true">
            <a:off x="5498273" y="4013846"/>
            <a:ext cx="0" cy="1509323"/>
          </a:xfrm>
          <a:prstGeom prst="line">
            <a:avLst/>
          </a:prstGeom>
          <a:ln cap="flat" w="142875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</p:spTree>
  </p:cSld>
  <p:clrMapOvr>
    <a:masterClrMapping/>
  </p:clrMapOvr>
</p:sld>
</file>

<file path=ppt/slides/slide14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DB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63180" y="340016"/>
            <a:ext cx="16850212" cy="2099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294"/>
              </a:lnSpc>
            </a:pPr>
            <a:r>
              <a:rPr lang="en-US" sz="6999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Dataset size and model size vs. performance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6422251" y="9403785"/>
            <a:ext cx="14458524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Source: Kaplan et al. 2020, “Scaling Laws for Neural Language Models” 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775322" y="2439326"/>
            <a:ext cx="12876190" cy="6511787"/>
            <a:chOff x="0" y="0"/>
            <a:chExt cx="17168254" cy="868238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5967857" y="3080774"/>
              <a:ext cx="3732378" cy="4469422"/>
            </a:xfrm>
            <a:custGeom>
              <a:avLst/>
              <a:gdLst/>
              <a:ahLst/>
              <a:cxnLst/>
              <a:rect r="r" b="b" t="t" l="l"/>
              <a:pathLst>
                <a:path h="4469422" w="3732378">
                  <a:moveTo>
                    <a:pt x="0" y="0"/>
                  </a:moveTo>
                  <a:lnTo>
                    <a:pt x="3732378" y="0"/>
                  </a:lnTo>
                  <a:lnTo>
                    <a:pt x="3732378" y="4469422"/>
                  </a:lnTo>
                  <a:lnTo>
                    <a:pt x="0" y="44694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1641045"/>
              <a:ext cx="17168254" cy="7041337"/>
            </a:xfrm>
            <a:custGeom>
              <a:avLst/>
              <a:gdLst/>
              <a:ahLst/>
              <a:cxnLst/>
              <a:rect r="r" b="b" t="t" l="l"/>
              <a:pathLst>
                <a:path h="7041337" w="17168254">
                  <a:moveTo>
                    <a:pt x="0" y="0"/>
                  </a:moveTo>
                  <a:lnTo>
                    <a:pt x="17168254" y="0"/>
                  </a:lnTo>
                  <a:lnTo>
                    <a:pt x="17168254" y="7041337"/>
                  </a:lnTo>
                  <a:lnTo>
                    <a:pt x="0" y="70413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3873306" y="0"/>
              <a:ext cx="1598435" cy="1831734"/>
            </a:xfrm>
            <a:custGeom>
              <a:avLst/>
              <a:gdLst/>
              <a:ahLst/>
              <a:cxnLst/>
              <a:rect r="r" b="b" t="t" l="l"/>
              <a:pathLst>
                <a:path h="1831734" w="1598435">
                  <a:moveTo>
                    <a:pt x="0" y="0"/>
                  </a:moveTo>
                  <a:lnTo>
                    <a:pt x="1598435" y="0"/>
                  </a:lnTo>
                  <a:lnTo>
                    <a:pt x="1598435" y="1831734"/>
                  </a:lnTo>
                  <a:lnTo>
                    <a:pt x="0" y="18317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4465387"/>
              <a:ext cx="3418929" cy="3421736"/>
            </a:xfrm>
            <a:custGeom>
              <a:avLst/>
              <a:gdLst/>
              <a:ahLst/>
              <a:cxnLst/>
              <a:rect r="r" b="b" t="t" l="l"/>
              <a:pathLst>
                <a:path h="3421736" w="3418929">
                  <a:moveTo>
                    <a:pt x="0" y="0"/>
                  </a:moveTo>
                  <a:lnTo>
                    <a:pt x="3418929" y="0"/>
                  </a:lnTo>
                  <a:lnTo>
                    <a:pt x="3418929" y="3421735"/>
                  </a:lnTo>
                  <a:lnTo>
                    <a:pt x="0" y="34217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5666905" y="4465387"/>
              <a:ext cx="3418929" cy="3421736"/>
            </a:xfrm>
            <a:custGeom>
              <a:avLst/>
              <a:gdLst/>
              <a:ahLst/>
              <a:cxnLst/>
              <a:rect r="r" b="b" t="t" l="l"/>
              <a:pathLst>
                <a:path h="3421736" w="3418929">
                  <a:moveTo>
                    <a:pt x="0" y="0"/>
                  </a:moveTo>
                  <a:lnTo>
                    <a:pt x="3418929" y="0"/>
                  </a:lnTo>
                  <a:lnTo>
                    <a:pt x="3418929" y="3421735"/>
                  </a:lnTo>
                  <a:lnTo>
                    <a:pt x="0" y="34217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3866991" y="113492"/>
              <a:ext cx="1604750" cy="1604750"/>
            </a:xfrm>
            <a:custGeom>
              <a:avLst/>
              <a:gdLst/>
              <a:ahLst/>
              <a:cxnLst/>
              <a:rect r="r" b="b" t="t" l="l"/>
              <a:pathLst>
                <a:path h="1604750" w="1604750">
                  <a:moveTo>
                    <a:pt x="0" y="0"/>
                  </a:moveTo>
                  <a:lnTo>
                    <a:pt x="1604750" y="0"/>
                  </a:lnTo>
                  <a:lnTo>
                    <a:pt x="1604750" y="1604750"/>
                  </a:lnTo>
                  <a:lnTo>
                    <a:pt x="0" y="16047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 l="0" t="0" r="0" b="0"/>
              </a:stretch>
            </a:blipFill>
          </p:spPr>
        </p:sp>
        <p:sp>
          <p:nvSpPr>
            <p:cNvPr name="TextBox 11" id="11"/>
            <p:cNvSpPr txBox="true"/>
            <p:nvPr/>
          </p:nvSpPr>
          <p:spPr>
            <a:xfrm rot="0">
              <a:off x="6860038" y="5617455"/>
              <a:ext cx="1724088" cy="11176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b="true" sz="2799">
                  <a:solidFill>
                    <a:srgbClr val="000000"/>
                  </a:solidFill>
                  <a:latin typeface="Comic Sans Bold"/>
                  <a:ea typeface="Comic Sans Bold"/>
                  <a:cs typeface="Comic Sans Bold"/>
                  <a:sym typeface="Comic Sans Bold"/>
                </a:rPr>
                <a:t>MODEL SIZE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423710" y="5617455"/>
              <a:ext cx="2571509" cy="11176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b="true" sz="2799">
                  <a:solidFill>
                    <a:srgbClr val="000000"/>
                  </a:solidFill>
                  <a:latin typeface="Comic Sans Bold"/>
                  <a:ea typeface="Comic Sans Bold"/>
                  <a:cs typeface="Comic Sans Bold"/>
                  <a:sym typeface="Comic Sans Bold"/>
                </a:rPr>
                <a:t>DATASET SIZE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3418929" y="1963174"/>
              <a:ext cx="2710161" cy="11176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b="true" sz="2799">
                  <a:solidFill>
                    <a:srgbClr val="000000"/>
                  </a:solidFill>
                  <a:latin typeface="Comic Sans Bold"/>
                  <a:ea typeface="Comic Sans Bold"/>
                  <a:cs typeface="Comic Sans Bold"/>
                  <a:sym typeface="Comic Sans Bold"/>
                </a:rPr>
                <a:t>COMPUTE SIZE</a:t>
              </a: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10569680" y="2448851"/>
            <a:ext cx="6163666" cy="1190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99"/>
              </a:lnSpc>
            </a:pPr>
            <a:r>
              <a:rPr lang="en-US" sz="3999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Compute resource constraints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574987" y="4006310"/>
            <a:ext cx="5158359" cy="162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●</a:t>
            </a:r>
            <a:r>
              <a:rPr lang="en-US" sz="3600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 </a:t>
            </a:r>
            <a:r>
              <a:rPr lang="en-US" sz="3600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Hardware </a:t>
            </a:r>
          </a:p>
          <a:p>
            <a:pPr algn="l">
              <a:lnSpc>
                <a:spcPts val="4320"/>
              </a:lnSpc>
            </a:pPr>
            <a:r>
              <a:rPr lang="en-US" sz="3600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● Project timeline </a:t>
            </a:r>
          </a:p>
          <a:p>
            <a:pPr algn="l">
              <a:lnSpc>
                <a:spcPts val="4320"/>
              </a:lnSpc>
            </a:pPr>
            <a:r>
              <a:rPr lang="en-US" sz="3600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● Financial budget</a:t>
            </a:r>
          </a:p>
        </p:txBody>
      </p:sp>
    </p:spTree>
  </p:cSld>
  <p:clrMapOvr>
    <a:masterClrMapping/>
  </p:clrMapOvr>
</p:sld>
</file>

<file path=ppt/slides/slide14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DB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63180" y="340016"/>
            <a:ext cx="16850212" cy="2099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294"/>
              </a:lnSpc>
            </a:pPr>
            <a:r>
              <a:rPr lang="en-US" sz="6999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Dataset size and model size vs. performance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7208299" y="1611176"/>
            <a:ext cx="10724570" cy="4640507"/>
          </a:xfrm>
          <a:custGeom>
            <a:avLst/>
            <a:gdLst/>
            <a:ahLst/>
            <a:cxnLst/>
            <a:rect r="r" b="b" t="t" l="l"/>
            <a:pathLst>
              <a:path h="4640507" w="10724570">
                <a:moveTo>
                  <a:pt x="0" y="0"/>
                </a:moveTo>
                <a:lnTo>
                  <a:pt x="10724570" y="0"/>
                </a:lnTo>
                <a:lnTo>
                  <a:pt x="10724570" y="4640506"/>
                </a:lnTo>
                <a:lnTo>
                  <a:pt x="0" y="46405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127" t="0" r="0" b="-11065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422251" y="9403785"/>
            <a:ext cx="14458524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Source: Kaplan et al. 2020, “Scaling Laws for Neural Language Models” </a:t>
            </a:r>
          </a:p>
        </p:txBody>
      </p:sp>
      <p:sp>
        <p:nvSpPr>
          <p:cNvPr name="TextBox 5" id="5"/>
          <p:cNvSpPr txBox="true"/>
          <p:nvPr/>
        </p:nvSpPr>
        <p:spPr>
          <a:xfrm rot="-5400000">
            <a:off x="5687581" y="3540944"/>
            <a:ext cx="2622335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b="true" sz="2799">
                <a:solidFill>
                  <a:srgbClr val="000000"/>
                </a:solidFill>
                <a:latin typeface="Comic Sans Bold"/>
                <a:ea typeface="Comic Sans Bold"/>
                <a:cs typeface="Comic Sans Bold"/>
                <a:sym typeface="Comic Sans Bold"/>
              </a:rPr>
              <a:t>TEST LOSS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112882" y="6347300"/>
            <a:ext cx="3607787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b="true" sz="2799">
                <a:solidFill>
                  <a:srgbClr val="000000"/>
                </a:solidFill>
                <a:latin typeface="Comic Sans Bold"/>
                <a:ea typeface="Comic Sans Bold"/>
                <a:cs typeface="Comic Sans Bold"/>
                <a:sym typeface="Comic Sans Bold"/>
              </a:rPr>
              <a:t>DATASET SIZE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3651513" y="6347300"/>
            <a:ext cx="3607787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b="true" sz="2799">
                <a:solidFill>
                  <a:srgbClr val="000000"/>
                </a:solidFill>
                <a:latin typeface="Comic Sans Bold"/>
                <a:ea typeface="Comic Sans Bold"/>
                <a:cs typeface="Comic Sans Bold"/>
                <a:sym typeface="Comic Sans Bold"/>
              </a:rPr>
              <a:t>PARAMETERS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4826997" y="5259728"/>
            <a:ext cx="2799283" cy="3352067"/>
          </a:xfrm>
          <a:custGeom>
            <a:avLst/>
            <a:gdLst/>
            <a:ahLst/>
            <a:cxnLst/>
            <a:rect r="r" b="b" t="t" l="l"/>
            <a:pathLst>
              <a:path h="3352067" w="2799283">
                <a:moveTo>
                  <a:pt x="0" y="0"/>
                </a:moveTo>
                <a:lnTo>
                  <a:pt x="2799283" y="0"/>
                </a:lnTo>
                <a:lnTo>
                  <a:pt x="2799283" y="3352067"/>
                </a:lnTo>
                <a:lnTo>
                  <a:pt x="0" y="335206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351104" y="4237829"/>
            <a:ext cx="12876190" cy="5281003"/>
          </a:xfrm>
          <a:custGeom>
            <a:avLst/>
            <a:gdLst/>
            <a:ahLst/>
            <a:cxnLst/>
            <a:rect r="r" b="b" t="t" l="l"/>
            <a:pathLst>
              <a:path h="5281003" w="12876190">
                <a:moveTo>
                  <a:pt x="0" y="0"/>
                </a:moveTo>
                <a:lnTo>
                  <a:pt x="12876190" y="0"/>
                </a:lnTo>
                <a:lnTo>
                  <a:pt x="12876190" y="5281003"/>
                </a:lnTo>
                <a:lnTo>
                  <a:pt x="0" y="528100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044748" y="8611795"/>
            <a:ext cx="1198826" cy="1373800"/>
          </a:xfrm>
          <a:custGeom>
            <a:avLst/>
            <a:gdLst/>
            <a:ahLst/>
            <a:cxnLst/>
            <a:rect r="r" b="b" t="t" l="l"/>
            <a:pathLst>
              <a:path h="1373800" w="1198826">
                <a:moveTo>
                  <a:pt x="0" y="0"/>
                </a:moveTo>
                <a:lnTo>
                  <a:pt x="1198826" y="0"/>
                </a:lnTo>
                <a:lnTo>
                  <a:pt x="1198826" y="1373800"/>
                </a:lnTo>
                <a:lnTo>
                  <a:pt x="0" y="1373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3256084" y="2949148"/>
            <a:ext cx="1198826" cy="1373800"/>
          </a:xfrm>
          <a:custGeom>
            <a:avLst/>
            <a:gdLst/>
            <a:ahLst/>
            <a:cxnLst/>
            <a:rect r="r" b="b" t="t" l="l"/>
            <a:pathLst>
              <a:path h="1373800" w="1198826">
                <a:moveTo>
                  <a:pt x="0" y="0"/>
                </a:moveTo>
                <a:lnTo>
                  <a:pt x="1198826" y="0"/>
                </a:lnTo>
                <a:lnTo>
                  <a:pt x="1198826" y="1373800"/>
                </a:lnTo>
                <a:lnTo>
                  <a:pt x="0" y="1373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5283968" y="8491947"/>
            <a:ext cx="1198826" cy="1373800"/>
          </a:xfrm>
          <a:custGeom>
            <a:avLst/>
            <a:gdLst/>
            <a:ahLst/>
            <a:cxnLst/>
            <a:rect r="r" b="b" t="t" l="l"/>
            <a:pathLst>
              <a:path h="1373800" w="1198826">
                <a:moveTo>
                  <a:pt x="0" y="0"/>
                </a:moveTo>
                <a:lnTo>
                  <a:pt x="1198826" y="0"/>
                </a:lnTo>
                <a:lnTo>
                  <a:pt x="1198826" y="1373800"/>
                </a:lnTo>
                <a:lnTo>
                  <a:pt x="0" y="1373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351104" y="6298188"/>
            <a:ext cx="2564197" cy="2566302"/>
          </a:xfrm>
          <a:custGeom>
            <a:avLst/>
            <a:gdLst/>
            <a:ahLst/>
            <a:cxnLst/>
            <a:rect r="r" b="b" t="t" l="l"/>
            <a:pathLst>
              <a:path h="2566302" w="2564197">
                <a:moveTo>
                  <a:pt x="0" y="0"/>
                </a:moveTo>
                <a:lnTo>
                  <a:pt x="2564196" y="0"/>
                </a:lnTo>
                <a:lnTo>
                  <a:pt x="2564196" y="2566302"/>
                </a:lnTo>
                <a:lnTo>
                  <a:pt x="0" y="256630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4601282" y="6298188"/>
            <a:ext cx="2564197" cy="2566302"/>
          </a:xfrm>
          <a:custGeom>
            <a:avLst/>
            <a:gdLst/>
            <a:ahLst/>
            <a:cxnLst/>
            <a:rect r="r" b="b" t="t" l="l"/>
            <a:pathLst>
              <a:path h="2566302" w="2564197">
                <a:moveTo>
                  <a:pt x="0" y="0"/>
                </a:moveTo>
                <a:lnTo>
                  <a:pt x="2564197" y="0"/>
                </a:lnTo>
                <a:lnTo>
                  <a:pt x="2564197" y="2566302"/>
                </a:lnTo>
                <a:lnTo>
                  <a:pt x="0" y="256630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044748" y="8662185"/>
            <a:ext cx="1203562" cy="1203562"/>
          </a:xfrm>
          <a:custGeom>
            <a:avLst/>
            <a:gdLst/>
            <a:ahLst/>
            <a:cxnLst/>
            <a:rect r="r" b="b" t="t" l="l"/>
            <a:pathLst>
              <a:path h="1203562" w="1203562">
                <a:moveTo>
                  <a:pt x="0" y="0"/>
                </a:moveTo>
                <a:lnTo>
                  <a:pt x="1203562" y="0"/>
                </a:lnTo>
                <a:lnTo>
                  <a:pt x="1203562" y="1203562"/>
                </a:lnTo>
                <a:lnTo>
                  <a:pt x="0" y="1203562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5283968" y="8611795"/>
            <a:ext cx="1203562" cy="1203562"/>
          </a:xfrm>
          <a:custGeom>
            <a:avLst/>
            <a:gdLst/>
            <a:ahLst/>
            <a:cxnLst/>
            <a:rect r="r" b="b" t="t" l="l"/>
            <a:pathLst>
              <a:path h="1203562" w="1203562">
                <a:moveTo>
                  <a:pt x="0" y="0"/>
                </a:moveTo>
                <a:lnTo>
                  <a:pt x="1203562" y="0"/>
                </a:lnTo>
                <a:lnTo>
                  <a:pt x="1203562" y="1203562"/>
                </a:lnTo>
                <a:lnTo>
                  <a:pt x="0" y="1203562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3251347" y="3034267"/>
            <a:ext cx="1203562" cy="1203562"/>
          </a:xfrm>
          <a:custGeom>
            <a:avLst/>
            <a:gdLst/>
            <a:ahLst/>
            <a:cxnLst/>
            <a:rect r="r" b="b" t="t" l="l"/>
            <a:pathLst>
              <a:path h="1203562" w="1203562">
                <a:moveTo>
                  <a:pt x="0" y="0"/>
                </a:moveTo>
                <a:lnTo>
                  <a:pt x="1203563" y="0"/>
                </a:lnTo>
                <a:lnTo>
                  <a:pt x="1203563" y="1203562"/>
                </a:lnTo>
                <a:lnTo>
                  <a:pt x="0" y="1203562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5496133" y="7162239"/>
            <a:ext cx="1293066" cy="838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b="true" sz="2799">
                <a:solidFill>
                  <a:srgbClr val="000000"/>
                </a:solidFill>
                <a:latin typeface="Comic Sans Bold"/>
                <a:ea typeface="Comic Sans Bold"/>
                <a:cs typeface="Comic Sans Bold"/>
                <a:sym typeface="Comic Sans Bold"/>
              </a:rPr>
              <a:t>MODEL SIZE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668886" y="7162239"/>
            <a:ext cx="1928632" cy="838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b="true" sz="2799">
                <a:solidFill>
                  <a:srgbClr val="000000"/>
                </a:solidFill>
                <a:latin typeface="Comic Sans Bold"/>
                <a:ea typeface="Comic Sans Bold"/>
                <a:cs typeface="Comic Sans Bold"/>
                <a:sym typeface="Comic Sans Bold"/>
              </a:rPr>
              <a:t>DATASET SIZE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2915300" y="4421528"/>
            <a:ext cx="2032620" cy="838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b="true" sz="2799">
                <a:solidFill>
                  <a:srgbClr val="000000"/>
                </a:solidFill>
                <a:latin typeface="Comic Sans Bold"/>
                <a:ea typeface="Comic Sans Bold"/>
                <a:cs typeface="Comic Sans Bold"/>
                <a:sym typeface="Comic Sans Bold"/>
              </a:rPr>
              <a:t>COMPUTE SIZE</a:t>
            </a:r>
          </a:p>
        </p:txBody>
      </p:sp>
    </p:spTree>
  </p:cSld>
  <p:clrMapOvr>
    <a:masterClrMapping/>
  </p:clrMapOvr>
</p:sld>
</file>

<file path=ppt/slides/slide14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DB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174158" y="2064963"/>
            <a:ext cx="11489903" cy="7802251"/>
            <a:chOff x="0" y="0"/>
            <a:chExt cx="15319870" cy="1040300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94742" y="97760"/>
              <a:ext cx="15125128" cy="10208260"/>
            </a:xfrm>
            <a:custGeom>
              <a:avLst/>
              <a:gdLst/>
              <a:ahLst/>
              <a:cxnLst/>
              <a:rect r="r" b="b" t="t" l="l"/>
              <a:pathLst>
                <a:path h="10208260" w="15125128">
                  <a:moveTo>
                    <a:pt x="0" y="0"/>
                  </a:moveTo>
                  <a:lnTo>
                    <a:pt x="15125128" y="0"/>
                  </a:lnTo>
                  <a:lnTo>
                    <a:pt x="15125128" y="10208260"/>
                  </a:lnTo>
                  <a:lnTo>
                    <a:pt x="0" y="102082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5319870" cy="10403002"/>
            </a:xfrm>
            <a:custGeom>
              <a:avLst/>
              <a:gdLst/>
              <a:ahLst/>
              <a:cxnLst/>
              <a:rect r="r" b="b" t="t" l="l"/>
              <a:pathLst>
                <a:path h="10403002" w="15319870">
                  <a:moveTo>
                    <a:pt x="0" y="0"/>
                  </a:moveTo>
                  <a:lnTo>
                    <a:pt x="15319870" y="0"/>
                  </a:lnTo>
                  <a:lnTo>
                    <a:pt x="15319870" y="10403002"/>
                  </a:lnTo>
                  <a:lnTo>
                    <a:pt x="0" y="104030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w="142875" cap="sq">
              <a:solidFill>
                <a:srgbClr val="674EA7"/>
              </a:solidFill>
              <a:prstDash val="solid"/>
              <a:miter/>
            </a:ln>
          </p:spPr>
        </p:sp>
      </p:grpSp>
      <p:sp>
        <p:nvSpPr>
          <p:cNvPr name="TextBox 5" id="5"/>
          <p:cNvSpPr txBox="true"/>
          <p:nvPr/>
        </p:nvSpPr>
        <p:spPr>
          <a:xfrm rot="0">
            <a:off x="729615" y="189252"/>
            <a:ext cx="7384549" cy="1193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Chinchilla paper</a:t>
            </a:r>
          </a:p>
        </p:txBody>
      </p:sp>
    </p:spTree>
  </p:cSld>
  <p:clrMapOvr>
    <a:masterClrMapping/>
  </p:clrMapOvr>
</p:sld>
</file>

<file path=ppt/slides/slide14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DB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821832" y="182491"/>
            <a:ext cx="13724325" cy="1193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Compute optimal models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821832" y="1459552"/>
            <a:ext cx="17462080" cy="14866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98831" indent="-399416" lvl="1">
              <a:lnSpc>
                <a:spcPts val="6008"/>
              </a:lnSpc>
              <a:buFont typeface="Arial"/>
              <a:buChar char="•"/>
            </a:pPr>
            <a:r>
              <a:rPr lang="en-US" sz="3700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Very large models may be </a:t>
            </a:r>
            <a:r>
              <a:rPr lang="en-US" b="true" sz="3700">
                <a:solidFill>
                  <a:srgbClr val="000000"/>
                </a:solidFill>
                <a:latin typeface="Comic Sans Bold"/>
                <a:ea typeface="Comic Sans Bold"/>
                <a:cs typeface="Comic Sans Bold"/>
                <a:sym typeface="Comic Sans Bold"/>
              </a:rPr>
              <a:t>over-parameterized</a:t>
            </a:r>
            <a:r>
              <a:rPr lang="en-US" sz="3700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 and </a:t>
            </a:r>
            <a:r>
              <a:rPr lang="en-US" b="true" sz="3700">
                <a:solidFill>
                  <a:srgbClr val="000000"/>
                </a:solidFill>
                <a:latin typeface="Comic Sans Bold"/>
                <a:ea typeface="Comic Sans Bold"/>
                <a:cs typeface="Comic Sans Bold"/>
                <a:sym typeface="Comic Sans Bold"/>
              </a:rPr>
              <a:t>under-trained </a:t>
            </a:r>
          </a:p>
          <a:p>
            <a:pPr algn="l" marL="798831" indent="-399416" lvl="1">
              <a:lnSpc>
                <a:spcPts val="6008"/>
              </a:lnSpc>
              <a:buFont typeface="Arial"/>
              <a:buChar char="•"/>
            </a:pPr>
            <a:r>
              <a:rPr lang="en-US" sz="3700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Smaller models trained on more data could perform as well as large models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522522" y="1376291"/>
            <a:ext cx="17242955" cy="8736130"/>
          </a:xfrm>
          <a:custGeom>
            <a:avLst/>
            <a:gdLst/>
            <a:ahLst/>
            <a:cxnLst/>
            <a:rect r="r" b="b" t="t" l="l"/>
            <a:pathLst>
              <a:path h="8736130" w="17242955">
                <a:moveTo>
                  <a:pt x="0" y="0"/>
                </a:moveTo>
                <a:lnTo>
                  <a:pt x="17242956" y="0"/>
                </a:lnTo>
                <a:lnTo>
                  <a:pt x="17242956" y="8736130"/>
                </a:lnTo>
                <a:lnTo>
                  <a:pt x="0" y="87361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762833" y="8010416"/>
            <a:ext cx="1293066" cy="838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b="true" sz="2799">
                <a:solidFill>
                  <a:srgbClr val="000000"/>
                </a:solidFill>
                <a:latin typeface="Comic Sans Bold"/>
                <a:ea typeface="Comic Sans Bold"/>
                <a:cs typeface="Comic Sans Bold"/>
                <a:sym typeface="Comic Sans Bold"/>
              </a:rPr>
              <a:t>MODEL SIZE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417312" y="5477694"/>
            <a:ext cx="1854184" cy="676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26"/>
              </a:lnSpc>
            </a:pPr>
            <a:r>
              <a:rPr lang="en-US" b="true" sz="2799">
                <a:solidFill>
                  <a:srgbClr val="000000"/>
                </a:solidFill>
                <a:latin typeface="Comic Sans Bold"/>
                <a:ea typeface="Comic Sans Bold"/>
                <a:cs typeface="Comic Sans Bold"/>
                <a:sym typeface="Comic Sans Bold"/>
              </a:rPr>
              <a:t>COMPUTE </a:t>
            </a:r>
          </a:p>
          <a:p>
            <a:pPr algn="ctr">
              <a:lnSpc>
                <a:spcPts val="5093"/>
              </a:lnSpc>
            </a:pPr>
            <a:r>
              <a:rPr lang="en-US" b="true" sz="2799">
                <a:solidFill>
                  <a:srgbClr val="000000"/>
                </a:solidFill>
                <a:latin typeface="Comic Sans Bold"/>
                <a:ea typeface="Comic Sans Bold"/>
                <a:cs typeface="Comic Sans Bold"/>
                <a:sym typeface="Comic Sans Bold"/>
              </a:rPr>
              <a:t>BUDGET</a:t>
            </a:r>
            <a:r>
              <a:rPr lang="en-US" sz="2799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819788" y="4568190"/>
            <a:ext cx="1451708" cy="575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20"/>
              </a:lnSpc>
            </a:pPr>
            <a:r>
              <a:rPr lang="en-US" sz="3000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Fixed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691972" y="5693393"/>
            <a:ext cx="1854184" cy="676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26"/>
              </a:lnSpc>
            </a:pPr>
            <a:r>
              <a:rPr lang="en-US" b="true" sz="2799">
                <a:solidFill>
                  <a:srgbClr val="000000"/>
                </a:solidFill>
                <a:latin typeface="Comic Sans Bold"/>
                <a:ea typeface="Comic Sans Bold"/>
                <a:cs typeface="Comic Sans Bold"/>
                <a:sym typeface="Comic Sans Bold"/>
              </a:rPr>
              <a:t>COMPUTE </a:t>
            </a:r>
          </a:p>
          <a:p>
            <a:pPr algn="ctr">
              <a:lnSpc>
                <a:spcPts val="5093"/>
              </a:lnSpc>
            </a:pPr>
            <a:r>
              <a:rPr lang="en-US" b="true" sz="2799">
                <a:solidFill>
                  <a:srgbClr val="000000"/>
                </a:solidFill>
                <a:latin typeface="Comic Sans Bold"/>
                <a:ea typeface="Comic Sans Bold"/>
                <a:cs typeface="Comic Sans Bold"/>
                <a:sym typeface="Comic Sans Bold"/>
              </a:rPr>
              <a:t>BUDGET</a:t>
            </a:r>
            <a:r>
              <a:rPr lang="en-US" sz="2799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893211" y="4793933"/>
            <a:ext cx="1451708" cy="575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20"/>
              </a:lnSpc>
            </a:pPr>
            <a:r>
              <a:rPr lang="en-US" sz="3000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Fixed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409366" y="3788347"/>
            <a:ext cx="2503554" cy="11294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91"/>
              </a:lnSpc>
            </a:pPr>
            <a:r>
              <a:rPr lang="en-US" sz="2799">
                <a:solidFill>
                  <a:srgbClr val="4A86E8"/>
                </a:solidFill>
                <a:latin typeface="More Sugar"/>
                <a:ea typeface="More Sugar"/>
                <a:cs typeface="More Sugar"/>
                <a:sym typeface="More Sugar"/>
              </a:rPr>
              <a:t>Over-parameterized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656323" y="4230669"/>
            <a:ext cx="2326434" cy="490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4A86E8"/>
                </a:solidFill>
                <a:latin typeface="More Sugar"/>
                <a:ea typeface="More Sugar"/>
                <a:cs typeface="More Sugar"/>
                <a:sym typeface="More Sugar"/>
              </a:rPr>
              <a:t>Under-trained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5061869" y="8010416"/>
            <a:ext cx="1293066" cy="838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b="true" sz="2799">
                <a:solidFill>
                  <a:srgbClr val="000000"/>
                </a:solidFill>
                <a:latin typeface="Comic Sans Bold"/>
                <a:ea typeface="Comic Sans Bold"/>
                <a:cs typeface="Comic Sans Bold"/>
                <a:sym typeface="Comic Sans Bold"/>
              </a:rPr>
              <a:t>MODEL SIZE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532906" y="8010416"/>
            <a:ext cx="1829642" cy="838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b="true" sz="2799">
                <a:solidFill>
                  <a:srgbClr val="000000"/>
                </a:solidFill>
                <a:latin typeface="Comic Sans Bold"/>
                <a:ea typeface="Comic Sans Bold"/>
                <a:cs typeface="Comic Sans Bold"/>
                <a:sym typeface="Comic Sans Bold"/>
              </a:rPr>
              <a:t>DATASET SIZE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28700" y="8010416"/>
            <a:ext cx="1829642" cy="838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b="true" sz="2799">
                <a:solidFill>
                  <a:srgbClr val="000000"/>
                </a:solidFill>
                <a:latin typeface="Comic Sans Bold"/>
                <a:ea typeface="Comic Sans Bold"/>
                <a:cs typeface="Comic Sans Bold"/>
                <a:sym typeface="Comic Sans Bold"/>
              </a:rPr>
              <a:t>DATASET SIZE</a:t>
            </a:r>
          </a:p>
        </p:txBody>
      </p:sp>
    </p:spTree>
  </p:cSld>
  <p:clrMapOvr>
    <a:masterClrMapping/>
  </p:clrMapOvr>
</p:sld>
</file>

<file path=ppt/slides/slide145.xml><?xml version="1.0" encoding="utf-8"?>
<p:sld xmlns:p="http://schemas.openxmlformats.org/presentationml/2006/main" xmlns:a="http://schemas.openxmlformats.org/drawingml/2006/main">
  <p:cSld>
    <p:bg>
      <p:bgPr>
        <a:solidFill>
          <a:srgbClr val="F1DB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87812" y="403392"/>
            <a:ext cx="17400042" cy="10382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6000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Chinchilla scaling laws for model and dataset size 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221365" y="9499121"/>
            <a:ext cx="10177639" cy="590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Sources: Hoffmann et al. 2022, “Training Compute-Optimal Large Language Models” Touvron et al. 2023, “LLaMA: Open and Efﬁcient Foundation Language Models”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3217043" y="9499121"/>
            <a:ext cx="5070957" cy="590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* assuming models are trained to be compute-optimal per Chinchilla paper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028700" y="2072913"/>
            <a:ext cx="15769486" cy="5015985"/>
            <a:chOff x="0" y="0"/>
            <a:chExt cx="21025982" cy="6687980"/>
          </a:xfrm>
        </p:grpSpPr>
        <p:grpSp>
          <p:nvGrpSpPr>
            <p:cNvPr name="Group 6" id="6"/>
            <p:cNvGrpSpPr/>
            <p:nvPr/>
          </p:nvGrpSpPr>
          <p:grpSpPr>
            <a:xfrm rot="0">
              <a:off x="0" y="2036716"/>
              <a:ext cx="21025982" cy="1008019"/>
              <a:chOff x="0" y="0"/>
              <a:chExt cx="4153280" cy="199115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4153280" cy="199115"/>
              </a:xfrm>
              <a:custGeom>
                <a:avLst/>
                <a:gdLst/>
                <a:ahLst/>
                <a:cxnLst/>
                <a:rect r="r" b="b" t="t" l="l"/>
                <a:pathLst>
                  <a:path h="199115" w="4153280">
                    <a:moveTo>
                      <a:pt x="0" y="0"/>
                    </a:moveTo>
                    <a:lnTo>
                      <a:pt x="4153280" y="0"/>
                    </a:lnTo>
                    <a:lnTo>
                      <a:pt x="4153280" y="199115"/>
                    </a:lnTo>
                    <a:lnTo>
                      <a:pt x="0" y="199115"/>
                    </a:lnTo>
                    <a:close/>
                  </a:path>
                </a:pathLst>
              </a:custGeom>
              <a:solidFill>
                <a:srgbClr val="B8CAFC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47625"/>
                <a:ext cx="4153280" cy="24674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59"/>
                  </a:lnSpc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0">
              <a:off x="10512991" y="0"/>
              <a:ext cx="6701921" cy="2032006"/>
              <a:chOff x="0" y="0"/>
              <a:chExt cx="1323836" cy="401384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1323836" cy="401384"/>
              </a:xfrm>
              <a:custGeom>
                <a:avLst/>
                <a:gdLst/>
                <a:ahLst/>
                <a:cxnLst/>
                <a:rect r="r" b="b" t="t" l="l"/>
                <a:pathLst>
                  <a:path h="401384" w="1323836">
                    <a:moveTo>
                      <a:pt x="0" y="0"/>
                    </a:moveTo>
                    <a:lnTo>
                      <a:pt x="1323836" y="0"/>
                    </a:lnTo>
                    <a:lnTo>
                      <a:pt x="1323836" y="401384"/>
                    </a:lnTo>
                    <a:lnTo>
                      <a:pt x="0" y="401384"/>
                    </a:lnTo>
                    <a:close/>
                  </a:path>
                </a:pathLst>
              </a:custGeom>
              <a:solidFill>
                <a:srgbClr val="F1DBFF"/>
              </a:solidFill>
              <a:ln w="152400" cap="sq">
                <a:solidFill>
                  <a:srgbClr val="00BF63"/>
                </a:solidFill>
                <a:prstDash val="solid"/>
                <a:miter/>
              </a:ln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47625"/>
                <a:ext cx="1323836" cy="44900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59"/>
                  </a:lnSpc>
                </a:pPr>
              </a:p>
            </p:txBody>
          </p:sp>
        </p:grpSp>
        <p:sp>
          <p:nvSpPr>
            <p:cNvPr name="TextBox 12" id="12"/>
            <p:cNvSpPr txBox="true"/>
            <p:nvPr/>
          </p:nvSpPr>
          <p:spPr>
            <a:xfrm rot="0">
              <a:off x="0" y="189373"/>
              <a:ext cx="3272485" cy="8900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599"/>
                </a:lnSpc>
              </a:pPr>
              <a:r>
                <a:rPr lang="en-US" sz="3999">
                  <a:solidFill>
                    <a:srgbClr val="674EA7"/>
                  </a:solidFill>
                  <a:latin typeface="More Sugar"/>
                  <a:ea typeface="More Sugar"/>
                  <a:cs typeface="More Sugar"/>
                  <a:sym typeface="More Sugar"/>
                </a:rPr>
                <a:t>Model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4539099" y="160570"/>
              <a:ext cx="5663034" cy="8995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600"/>
                </a:lnSpc>
              </a:pPr>
              <a:r>
                <a:rPr lang="en-US" sz="4000">
                  <a:solidFill>
                    <a:srgbClr val="674EA7"/>
                  </a:solidFill>
                  <a:latin typeface="More Sugar"/>
                  <a:ea typeface="More Sugar"/>
                  <a:cs typeface="More Sugar"/>
                  <a:sym typeface="More Sugar"/>
                </a:rPr>
                <a:t># of parameters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10729464" y="206378"/>
              <a:ext cx="6246741" cy="16097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799"/>
                </a:lnSpc>
              </a:pPr>
              <a:r>
                <a:rPr lang="en-US" sz="3999">
                  <a:solidFill>
                    <a:srgbClr val="674EA7"/>
                  </a:solidFill>
                  <a:latin typeface="More Sugar"/>
                  <a:ea typeface="More Sugar"/>
                  <a:cs typeface="More Sugar"/>
                  <a:sym typeface="More Sugar"/>
                </a:rPr>
                <a:t>Compute-optimal* # of tokens (~20x)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17756890" y="206378"/>
              <a:ext cx="3269091" cy="16097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799"/>
                </a:lnSpc>
              </a:pPr>
              <a:r>
                <a:rPr lang="en-US" sz="3999">
                  <a:solidFill>
                    <a:srgbClr val="674EA7"/>
                  </a:solidFill>
                  <a:latin typeface="More Sugar"/>
                  <a:ea typeface="More Sugar"/>
                  <a:cs typeface="More Sugar"/>
                  <a:sym typeface="More Sugar"/>
                </a:rPr>
                <a:t>Actual #tokens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328440" y="2170403"/>
              <a:ext cx="3566504" cy="41992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040"/>
                </a:lnSpc>
              </a:pPr>
              <a:r>
                <a:rPr lang="en-US" sz="3600">
                  <a:solidFill>
                    <a:srgbClr val="000000"/>
                  </a:solidFill>
                  <a:latin typeface="Comic Sans"/>
                  <a:ea typeface="Comic Sans"/>
                  <a:cs typeface="Comic Sans"/>
                  <a:sym typeface="Comic Sans"/>
                </a:rPr>
                <a:t>Chinchilla LLaMA-65B GPT-3 </a:t>
              </a:r>
            </a:p>
            <a:p>
              <a:pPr algn="l">
                <a:lnSpc>
                  <a:spcPts val="5040"/>
                </a:lnSpc>
              </a:pPr>
              <a:r>
                <a:rPr lang="en-US" sz="3600">
                  <a:solidFill>
                    <a:srgbClr val="000000"/>
                  </a:solidFill>
                  <a:latin typeface="Comic Sans"/>
                  <a:ea typeface="Comic Sans"/>
                  <a:cs typeface="Comic Sans"/>
                  <a:sym typeface="Comic Sans"/>
                </a:rPr>
                <a:t>OPT-175B BLOOM</a:t>
              </a:r>
            </a:p>
          </p:txBody>
        </p:sp>
        <p:grpSp>
          <p:nvGrpSpPr>
            <p:cNvPr name="Group 17" id="17"/>
            <p:cNvGrpSpPr/>
            <p:nvPr/>
          </p:nvGrpSpPr>
          <p:grpSpPr>
            <a:xfrm rot="0">
              <a:off x="13128355" y="3723840"/>
              <a:ext cx="7897627" cy="2964140"/>
              <a:chOff x="0" y="0"/>
              <a:chExt cx="1560025" cy="585509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1560025" cy="585509"/>
              </a:xfrm>
              <a:custGeom>
                <a:avLst/>
                <a:gdLst/>
                <a:ahLst/>
                <a:cxnLst/>
                <a:rect r="r" b="b" t="t" l="l"/>
                <a:pathLst>
                  <a:path h="585509" w="1560025">
                    <a:moveTo>
                      <a:pt x="0" y="0"/>
                    </a:moveTo>
                    <a:lnTo>
                      <a:pt x="1560025" y="0"/>
                    </a:lnTo>
                    <a:lnTo>
                      <a:pt x="1560025" y="585509"/>
                    </a:lnTo>
                    <a:lnTo>
                      <a:pt x="0" y="585509"/>
                    </a:lnTo>
                    <a:close/>
                  </a:path>
                </a:pathLst>
              </a:custGeom>
              <a:solidFill>
                <a:srgbClr val="F1DBFF"/>
              </a:solidFill>
              <a:ln w="85725" cap="sq">
                <a:solidFill>
                  <a:srgbClr val="FF0000"/>
                </a:solidFill>
                <a:prstDash val="solid"/>
                <a:miter/>
              </a:ln>
            </p:spPr>
          </p:sp>
          <p:sp>
            <p:nvSpPr>
              <p:cNvPr name="TextBox 19" id="19"/>
              <p:cNvSpPr txBox="true"/>
              <p:nvPr/>
            </p:nvSpPr>
            <p:spPr>
              <a:xfrm>
                <a:off x="0" y="-47625"/>
                <a:ext cx="1560025" cy="63313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59"/>
                  </a:lnSpc>
                </a:pPr>
              </a:p>
            </p:txBody>
          </p:sp>
        </p:grpSp>
        <p:grpSp>
          <p:nvGrpSpPr>
            <p:cNvPr name="Group 20" id="20"/>
            <p:cNvGrpSpPr/>
            <p:nvPr/>
          </p:nvGrpSpPr>
          <p:grpSpPr>
            <a:xfrm rot="0">
              <a:off x="13128355" y="3047871"/>
              <a:ext cx="7897627" cy="675969"/>
              <a:chOff x="0" y="0"/>
              <a:chExt cx="1560025" cy="133525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1560025" cy="133525"/>
              </a:xfrm>
              <a:custGeom>
                <a:avLst/>
                <a:gdLst/>
                <a:ahLst/>
                <a:cxnLst/>
                <a:rect r="r" b="b" t="t" l="l"/>
                <a:pathLst>
                  <a:path h="133525" w="1560025">
                    <a:moveTo>
                      <a:pt x="0" y="0"/>
                    </a:moveTo>
                    <a:lnTo>
                      <a:pt x="1560025" y="0"/>
                    </a:lnTo>
                    <a:lnTo>
                      <a:pt x="1560025" y="133525"/>
                    </a:lnTo>
                    <a:lnTo>
                      <a:pt x="0" y="133525"/>
                    </a:lnTo>
                    <a:close/>
                  </a:path>
                </a:pathLst>
              </a:custGeom>
              <a:solidFill>
                <a:srgbClr val="F1DBFF"/>
              </a:solidFill>
              <a:ln w="76200" cap="sq">
                <a:solidFill>
                  <a:srgbClr val="00BF63"/>
                </a:solidFill>
                <a:prstDash val="solid"/>
                <a:miter/>
              </a:ln>
            </p:spPr>
          </p:sp>
          <p:sp>
            <p:nvSpPr>
              <p:cNvPr name="TextBox 22" id="22"/>
              <p:cNvSpPr txBox="true"/>
              <p:nvPr/>
            </p:nvSpPr>
            <p:spPr>
              <a:xfrm>
                <a:off x="0" y="-47625"/>
                <a:ext cx="1560025" cy="1811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59"/>
                  </a:lnSpc>
                </a:pPr>
              </a:p>
            </p:txBody>
          </p:sp>
        </p:grpSp>
        <p:sp>
          <p:nvSpPr>
            <p:cNvPr name="TextBox 23" id="23"/>
            <p:cNvSpPr txBox="true"/>
            <p:nvPr/>
          </p:nvSpPr>
          <p:spPr>
            <a:xfrm rot="0">
              <a:off x="18305896" y="2129639"/>
              <a:ext cx="2617051" cy="41384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967"/>
                </a:lnSpc>
              </a:pPr>
              <a:r>
                <a:rPr lang="en-US" sz="3600">
                  <a:solidFill>
                    <a:srgbClr val="000000"/>
                  </a:solidFill>
                  <a:latin typeface="Comic Sans"/>
                  <a:ea typeface="Comic Sans"/>
                  <a:cs typeface="Comic Sans"/>
                  <a:sym typeface="Comic Sans"/>
                </a:rPr>
                <a:t>1.4T</a:t>
              </a:r>
            </a:p>
            <a:p>
              <a:pPr algn="ctr">
                <a:lnSpc>
                  <a:spcPts val="4967"/>
                </a:lnSpc>
              </a:pPr>
              <a:r>
                <a:rPr lang="en-US" sz="3600">
                  <a:solidFill>
                    <a:srgbClr val="000000"/>
                  </a:solidFill>
                  <a:latin typeface="Comic Sans"/>
                  <a:ea typeface="Comic Sans"/>
                  <a:cs typeface="Comic Sans"/>
                  <a:sym typeface="Comic Sans"/>
                </a:rPr>
                <a:t> 1.4T 300B 180B 350B</a:t>
              </a:r>
            </a:p>
          </p:txBody>
        </p:sp>
        <p:sp>
          <p:nvSpPr>
            <p:cNvPr name="TextBox 24" id="24"/>
            <p:cNvSpPr txBox="true"/>
            <p:nvPr/>
          </p:nvSpPr>
          <p:spPr>
            <a:xfrm rot="0">
              <a:off x="13118456" y="2129639"/>
              <a:ext cx="2411208" cy="41384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967"/>
                </a:lnSpc>
              </a:pPr>
            </a:p>
            <a:p>
              <a:pPr algn="ctr">
                <a:lnSpc>
                  <a:spcPts val="4967"/>
                </a:lnSpc>
              </a:pPr>
              <a:r>
                <a:rPr lang="en-US" sz="3600">
                  <a:solidFill>
                    <a:srgbClr val="000000"/>
                  </a:solidFill>
                  <a:latin typeface="Comic Sans"/>
                  <a:ea typeface="Comic Sans"/>
                  <a:cs typeface="Comic Sans"/>
                  <a:sym typeface="Comic Sans"/>
                </a:rPr>
                <a:t>~1.3T</a:t>
              </a:r>
            </a:p>
            <a:p>
              <a:pPr algn="ctr">
                <a:lnSpc>
                  <a:spcPts val="4967"/>
                </a:lnSpc>
              </a:pPr>
              <a:r>
                <a:rPr lang="en-US" sz="3600">
                  <a:solidFill>
                    <a:srgbClr val="000000"/>
                  </a:solidFill>
                  <a:latin typeface="Comic Sans"/>
                  <a:ea typeface="Comic Sans"/>
                  <a:cs typeface="Comic Sans"/>
                  <a:sym typeface="Comic Sans"/>
                </a:rPr>
                <a:t> ~3.5T </a:t>
              </a:r>
            </a:p>
            <a:p>
              <a:pPr algn="ctr">
                <a:lnSpc>
                  <a:spcPts val="4967"/>
                </a:lnSpc>
              </a:pPr>
              <a:r>
                <a:rPr lang="en-US" sz="3600">
                  <a:solidFill>
                    <a:srgbClr val="000000"/>
                  </a:solidFill>
                  <a:latin typeface="Comic Sans"/>
                  <a:ea typeface="Comic Sans"/>
                  <a:cs typeface="Comic Sans"/>
                  <a:sym typeface="Comic Sans"/>
                </a:rPr>
                <a:t>~3.5T </a:t>
              </a:r>
            </a:p>
            <a:p>
              <a:pPr algn="ctr">
                <a:lnSpc>
                  <a:spcPts val="4967"/>
                </a:lnSpc>
              </a:pPr>
              <a:r>
                <a:rPr lang="en-US" sz="3600">
                  <a:solidFill>
                    <a:srgbClr val="000000"/>
                  </a:solidFill>
                  <a:latin typeface="Comic Sans"/>
                  <a:ea typeface="Comic Sans"/>
                  <a:cs typeface="Comic Sans"/>
                  <a:sym typeface="Comic Sans"/>
                </a:rPr>
                <a:t>~3.5T</a:t>
              </a:r>
            </a:p>
          </p:txBody>
        </p:sp>
        <p:grpSp>
          <p:nvGrpSpPr>
            <p:cNvPr name="Group 25" id="25"/>
            <p:cNvGrpSpPr/>
            <p:nvPr/>
          </p:nvGrpSpPr>
          <p:grpSpPr>
            <a:xfrm rot="0">
              <a:off x="4771648" y="2036716"/>
              <a:ext cx="12481056" cy="1008019"/>
              <a:chOff x="0" y="0"/>
              <a:chExt cx="2465394" cy="199115"/>
            </a:xfrm>
          </p:grpSpPr>
          <p:sp>
            <p:nvSpPr>
              <p:cNvPr name="Freeform 26" id="26"/>
              <p:cNvSpPr/>
              <p:nvPr/>
            </p:nvSpPr>
            <p:spPr>
              <a:xfrm flipH="false" flipV="false" rot="0">
                <a:off x="0" y="0"/>
                <a:ext cx="2465394" cy="199115"/>
              </a:xfrm>
              <a:custGeom>
                <a:avLst/>
                <a:gdLst/>
                <a:ahLst/>
                <a:cxnLst/>
                <a:rect r="r" b="b" t="t" l="l"/>
                <a:pathLst>
                  <a:path h="199115" w="2465394">
                    <a:moveTo>
                      <a:pt x="0" y="0"/>
                    </a:moveTo>
                    <a:lnTo>
                      <a:pt x="2465394" y="0"/>
                    </a:lnTo>
                    <a:lnTo>
                      <a:pt x="2465394" y="199115"/>
                    </a:lnTo>
                    <a:lnTo>
                      <a:pt x="0" y="199115"/>
                    </a:lnTo>
                    <a:close/>
                  </a:path>
                </a:pathLst>
              </a:custGeom>
              <a:solidFill>
                <a:srgbClr val="B8CAFC"/>
              </a:solidFill>
              <a:ln w="76200" cap="sq">
                <a:solidFill>
                  <a:srgbClr val="00BF63"/>
                </a:solidFill>
                <a:prstDash val="solid"/>
                <a:miter/>
              </a:ln>
            </p:spPr>
          </p:sp>
          <p:sp>
            <p:nvSpPr>
              <p:cNvPr name="TextBox 27" id="27"/>
              <p:cNvSpPr txBox="true"/>
              <p:nvPr/>
            </p:nvSpPr>
            <p:spPr>
              <a:xfrm>
                <a:off x="0" y="-47625"/>
                <a:ext cx="2465394" cy="24674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500"/>
                  </a:lnSpc>
                </a:pPr>
                <a:r>
                  <a:rPr lang="en-US" sz="2500">
                    <a:solidFill>
                      <a:srgbClr val="000000"/>
                    </a:solidFill>
                    <a:latin typeface="Comic Sans"/>
                    <a:ea typeface="Comic Sans"/>
                    <a:cs typeface="Comic Sans"/>
                    <a:sym typeface="Comic Sans"/>
                  </a:rPr>
                  <a:t>                                  </a:t>
                </a:r>
              </a:p>
            </p:txBody>
          </p:sp>
        </p:grpSp>
        <p:sp>
          <p:nvSpPr>
            <p:cNvPr name="TextBox 28" id="28"/>
            <p:cNvSpPr txBox="true"/>
            <p:nvPr/>
          </p:nvSpPr>
          <p:spPr>
            <a:xfrm rot="0">
              <a:off x="6382225" y="2179928"/>
              <a:ext cx="1844853" cy="41384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967"/>
                </a:lnSpc>
              </a:pPr>
              <a:r>
                <a:rPr lang="en-US" sz="3600">
                  <a:solidFill>
                    <a:srgbClr val="000000"/>
                  </a:solidFill>
                  <a:latin typeface="Comic Sans"/>
                  <a:ea typeface="Comic Sans"/>
                  <a:cs typeface="Comic Sans"/>
                  <a:sym typeface="Comic Sans"/>
                </a:rPr>
                <a:t>70B</a:t>
              </a:r>
              <a:r>
                <a:rPr lang="en-US" sz="3600">
                  <a:solidFill>
                    <a:srgbClr val="000000"/>
                  </a:solidFill>
                  <a:latin typeface="Comic Sans"/>
                  <a:ea typeface="Comic Sans"/>
                  <a:cs typeface="Comic Sans"/>
                  <a:sym typeface="Comic Sans"/>
                </a:rPr>
                <a:t> </a:t>
              </a:r>
              <a:r>
                <a:rPr lang="en-US" sz="3600">
                  <a:solidFill>
                    <a:srgbClr val="000000"/>
                  </a:solidFill>
                  <a:latin typeface="Comic Sans"/>
                  <a:ea typeface="Comic Sans"/>
                  <a:cs typeface="Comic Sans"/>
                  <a:sym typeface="Comic Sans"/>
                </a:rPr>
                <a:t>65B</a:t>
              </a:r>
              <a:r>
                <a:rPr lang="en-US" sz="3600">
                  <a:solidFill>
                    <a:srgbClr val="000000"/>
                  </a:solidFill>
                  <a:latin typeface="Comic Sans"/>
                  <a:ea typeface="Comic Sans"/>
                  <a:cs typeface="Comic Sans"/>
                  <a:sym typeface="Comic Sans"/>
                </a:rPr>
                <a:t> </a:t>
              </a:r>
              <a:r>
                <a:rPr lang="en-US" sz="3600">
                  <a:solidFill>
                    <a:srgbClr val="000000"/>
                  </a:solidFill>
                  <a:latin typeface="Comic Sans"/>
                  <a:ea typeface="Comic Sans"/>
                  <a:cs typeface="Comic Sans"/>
                  <a:sym typeface="Comic Sans"/>
                </a:rPr>
                <a:t>175B</a:t>
              </a:r>
              <a:r>
                <a:rPr lang="en-US" sz="3600">
                  <a:solidFill>
                    <a:srgbClr val="000000"/>
                  </a:solidFill>
                  <a:latin typeface="Comic Sans"/>
                  <a:ea typeface="Comic Sans"/>
                  <a:cs typeface="Comic Sans"/>
                  <a:sym typeface="Comic Sans"/>
                </a:rPr>
                <a:t> </a:t>
              </a:r>
              <a:r>
                <a:rPr lang="en-US" sz="3600">
                  <a:solidFill>
                    <a:srgbClr val="000000"/>
                  </a:solidFill>
                  <a:latin typeface="Comic Sans"/>
                  <a:ea typeface="Comic Sans"/>
                  <a:cs typeface="Comic Sans"/>
                  <a:sym typeface="Comic Sans"/>
                </a:rPr>
                <a:t>175B</a:t>
              </a:r>
              <a:r>
                <a:rPr lang="en-US" sz="3600">
                  <a:solidFill>
                    <a:srgbClr val="000000"/>
                  </a:solidFill>
                  <a:latin typeface="Comic Sans"/>
                  <a:ea typeface="Comic Sans"/>
                  <a:cs typeface="Comic Sans"/>
                  <a:sym typeface="Comic Sans"/>
                </a:rPr>
                <a:t> </a:t>
              </a:r>
              <a:r>
                <a:rPr lang="en-US" sz="3600">
                  <a:solidFill>
                    <a:srgbClr val="000000"/>
                  </a:solidFill>
                  <a:latin typeface="Comic Sans"/>
                  <a:ea typeface="Comic Sans"/>
                  <a:cs typeface="Comic Sans"/>
                  <a:sym typeface="Comic Sans"/>
                </a:rPr>
                <a:t>176B</a:t>
              </a:r>
              <a:r>
                <a:rPr lang="en-US" sz="3600">
                  <a:solidFill>
                    <a:srgbClr val="000000"/>
                  </a:solidFill>
                  <a:latin typeface="Comic Sans"/>
                  <a:ea typeface="Comic Sans"/>
                  <a:cs typeface="Comic Sans"/>
                  <a:sym typeface="Comic Sans"/>
                </a:rPr>
                <a:t> </a:t>
              </a:r>
            </a:p>
          </p:txBody>
        </p:sp>
        <p:sp>
          <p:nvSpPr>
            <p:cNvPr name="TextBox 29" id="29"/>
            <p:cNvSpPr txBox="true"/>
            <p:nvPr/>
          </p:nvSpPr>
          <p:spPr>
            <a:xfrm rot="0">
              <a:off x="13118456" y="2118552"/>
              <a:ext cx="2411208" cy="7856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967"/>
                </a:lnSpc>
              </a:pPr>
              <a:r>
                <a:rPr lang="en-US" sz="3600">
                  <a:solidFill>
                    <a:srgbClr val="000000"/>
                  </a:solidFill>
                  <a:latin typeface="Comic Sans"/>
                  <a:ea typeface="Comic Sans"/>
                  <a:cs typeface="Comic Sans"/>
                  <a:sym typeface="Comic Sans"/>
                </a:rPr>
                <a:t>~1.4T</a:t>
              </a:r>
            </a:p>
          </p:txBody>
        </p:sp>
      </p:grpSp>
      <p:sp>
        <p:nvSpPr>
          <p:cNvPr name="TextBox 30" id="30"/>
          <p:cNvSpPr txBox="true"/>
          <p:nvPr/>
        </p:nvSpPr>
        <p:spPr>
          <a:xfrm rot="0">
            <a:off x="3949908" y="7566660"/>
            <a:ext cx="10388184" cy="1691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00"/>
              </a:lnSpc>
            </a:pPr>
            <a:r>
              <a:rPr lang="en-US" sz="3600">
                <a:solidFill>
                  <a:srgbClr val="4A86E8"/>
                </a:solidFill>
                <a:latin typeface="More Sugar"/>
                <a:ea typeface="More Sugar"/>
                <a:cs typeface="More Sugar"/>
                <a:sym typeface="More Sugar"/>
              </a:rPr>
              <a:t>Compute optimal training datasize </a:t>
            </a:r>
          </a:p>
          <a:p>
            <a:pPr algn="l">
              <a:lnSpc>
                <a:spcPts val="1800"/>
              </a:lnSpc>
            </a:pPr>
            <a:r>
              <a:rPr lang="en-US" sz="3600">
                <a:solidFill>
                  <a:srgbClr val="4A86E8"/>
                </a:solidFill>
                <a:latin typeface="More Sugar"/>
                <a:ea typeface="More Sugar"/>
                <a:cs typeface="More Sugar"/>
                <a:sym typeface="More Sugar"/>
              </a:rPr>
              <a:t>is ~</a:t>
            </a:r>
            <a:r>
              <a:rPr lang="en-US" sz="3600">
                <a:solidFill>
                  <a:srgbClr val="4A86E8"/>
                </a:solidFill>
                <a:latin typeface="More Sugar"/>
                <a:ea typeface="More Sugar"/>
                <a:cs typeface="More Sugar"/>
                <a:sym typeface="More Sugar"/>
              </a:rPr>
              <a:t>20x</a:t>
            </a:r>
            <a:r>
              <a:rPr lang="en-US" sz="3600">
                <a:solidFill>
                  <a:srgbClr val="4A86E8"/>
                </a:solidFill>
                <a:latin typeface="More Sugar"/>
                <a:ea typeface="More Sugar"/>
                <a:cs typeface="More Sugar"/>
                <a:sym typeface="More Sugar"/>
              </a:rPr>
              <a:t> number of parameters</a:t>
            </a:r>
          </a:p>
        </p:txBody>
      </p:sp>
    </p:spTree>
  </p:cSld>
  <p:clrMapOvr>
    <a:masterClrMapping/>
  </p:clrMapOvr>
</p:sld>
</file>

<file path=ppt/slides/slide14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DB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627122"/>
            <a:ext cx="8789384" cy="1193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Model size vs. time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-246228" y="0"/>
            <a:ext cx="18780456" cy="9471169"/>
            <a:chOff x="0" y="0"/>
            <a:chExt cx="25040609" cy="1262822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5040609" cy="12628225"/>
            </a:xfrm>
            <a:custGeom>
              <a:avLst/>
              <a:gdLst/>
              <a:ahLst/>
              <a:cxnLst/>
              <a:rect r="r" b="b" t="t" l="l"/>
              <a:pathLst>
                <a:path h="12628225" w="25040609">
                  <a:moveTo>
                    <a:pt x="0" y="0"/>
                  </a:moveTo>
                  <a:lnTo>
                    <a:pt x="25040609" y="0"/>
                  </a:lnTo>
                  <a:lnTo>
                    <a:pt x="25040609" y="12628225"/>
                  </a:lnTo>
                  <a:lnTo>
                    <a:pt x="0" y="126282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5" id="5"/>
            <p:cNvSpPr txBox="true"/>
            <p:nvPr/>
          </p:nvSpPr>
          <p:spPr>
            <a:xfrm rot="0">
              <a:off x="1627213" y="11636806"/>
              <a:ext cx="1145891" cy="64429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003"/>
                </a:lnSpc>
              </a:pPr>
              <a:r>
                <a:rPr lang="en-US" sz="2859">
                  <a:solidFill>
                    <a:srgbClr val="7499F5"/>
                  </a:solidFill>
                  <a:latin typeface="More Sugar"/>
                  <a:ea typeface="More Sugar"/>
                  <a:cs typeface="More Sugar"/>
                  <a:sym typeface="More Sugar"/>
                </a:rPr>
                <a:t>2018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12959946" y="11636806"/>
              <a:ext cx="1145891" cy="64429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003"/>
                </a:lnSpc>
              </a:pPr>
              <a:r>
                <a:rPr lang="en-US" sz="2859">
                  <a:solidFill>
                    <a:srgbClr val="7499F5"/>
                  </a:solidFill>
                  <a:latin typeface="More Sugar"/>
                  <a:ea typeface="More Sugar"/>
                  <a:cs typeface="More Sugar"/>
                  <a:sym typeface="More Sugar"/>
                </a:rPr>
                <a:t>2022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15294465" y="3547596"/>
              <a:ext cx="2491516" cy="63476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003"/>
                </a:lnSpc>
              </a:pPr>
              <a:r>
                <a:rPr lang="en-US" b="true" sz="2859">
                  <a:solidFill>
                    <a:srgbClr val="FF0000"/>
                  </a:solidFill>
                  <a:latin typeface="Comic Sans Bold"/>
                  <a:ea typeface="Comic Sans Bold"/>
                  <a:cs typeface="Comic Sans Bold"/>
                  <a:sym typeface="Comic Sans Bold"/>
                </a:rPr>
                <a:t>increase?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21200877" y="11636806"/>
              <a:ext cx="1145891" cy="64429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003"/>
                </a:lnSpc>
              </a:pPr>
              <a:r>
                <a:rPr lang="en-US" sz="2859">
                  <a:solidFill>
                    <a:srgbClr val="7499F5"/>
                  </a:solidFill>
                  <a:latin typeface="More Sugar"/>
                  <a:ea typeface="More Sugar"/>
                  <a:cs typeface="More Sugar"/>
                  <a:sym typeface="More Sugar"/>
                </a:rPr>
                <a:t>2023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22349089" y="8267739"/>
              <a:ext cx="2605045" cy="63476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003"/>
                </a:lnSpc>
              </a:pPr>
              <a:r>
                <a:rPr lang="en-US" b="true" sz="2859">
                  <a:solidFill>
                    <a:srgbClr val="FF0000"/>
                  </a:solidFill>
                  <a:latin typeface="Comic Sans Bold"/>
                  <a:ea typeface="Comic Sans Bold"/>
                  <a:cs typeface="Comic Sans Bold"/>
                  <a:sym typeface="Comic Sans Bold"/>
                </a:rPr>
                <a:t>decrease?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532270" y="5925045"/>
              <a:ext cx="2240834" cy="14881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412"/>
                </a:lnSpc>
              </a:pPr>
              <a:r>
                <a:rPr lang="en-US" sz="3676">
                  <a:solidFill>
                    <a:srgbClr val="4A86E8"/>
                  </a:solidFill>
                  <a:latin typeface="Comic Sans"/>
                  <a:ea typeface="Comic Sans"/>
                  <a:cs typeface="Comic Sans"/>
                  <a:sym typeface="Comic Sans"/>
                </a:rPr>
                <a:t>BERT-L 340M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3466364" y="6320866"/>
              <a:ext cx="2112866" cy="14881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412"/>
                </a:lnSpc>
              </a:pPr>
              <a:r>
                <a:rPr lang="en-US" sz="3676">
                  <a:solidFill>
                    <a:srgbClr val="4A86E8"/>
                  </a:solidFill>
                  <a:latin typeface="Comic Sans"/>
                  <a:ea typeface="Comic Sans"/>
                  <a:cs typeface="Comic Sans"/>
                  <a:sym typeface="Comic Sans"/>
                </a:rPr>
                <a:t>GPT-2 1.5B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7004999" y="7043555"/>
              <a:ext cx="2230383" cy="14881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412"/>
                </a:lnSpc>
              </a:pPr>
              <a:r>
                <a:rPr lang="en-US" sz="3676">
                  <a:solidFill>
                    <a:srgbClr val="4A86E8"/>
                  </a:solidFill>
                  <a:latin typeface="Comic Sans"/>
                  <a:ea typeface="Comic Sans"/>
                  <a:cs typeface="Comic Sans"/>
                  <a:sym typeface="Comic Sans"/>
                </a:rPr>
                <a:t>GPT-3 175B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11956276" y="7818866"/>
              <a:ext cx="1605371" cy="14881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4412"/>
                </a:lnSpc>
              </a:pPr>
              <a:r>
                <a:rPr lang="en-US" sz="3676">
                  <a:solidFill>
                    <a:srgbClr val="4A86E8"/>
                  </a:solidFill>
                  <a:latin typeface="Comic Sans"/>
                  <a:ea typeface="Comic Sans"/>
                  <a:cs typeface="Comic Sans"/>
                  <a:sym typeface="Comic Sans"/>
                </a:rPr>
                <a:t>PaLM 540B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19860065" y="5291352"/>
              <a:ext cx="3693256" cy="82070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147"/>
                </a:lnSpc>
              </a:pPr>
              <a:r>
                <a:rPr lang="en-US" sz="3676">
                  <a:solidFill>
                    <a:srgbClr val="4A86E8"/>
                  </a:solidFill>
                  <a:latin typeface="Comic Sans"/>
                  <a:ea typeface="Comic Sans"/>
                  <a:cs typeface="Comic Sans"/>
                  <a:sym typeface="Comic Sans"/>
                </a:rPr>
                <a:t>Trillion(s)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16509502" y="8725218"/>
              <a:ext cx="1880981" cy="14881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412"/>
                </a:lnSpc>
              </a:pPr>
              <a:r>
                <a:rPr lang="en-US" sz="3676">
                  <a:solidFill>
                    <a:srgbClr val="4A86E8"/>
                  </a:solidFill>
                  <a:latin typeface="Comic Sans"/>
                  <a:ea typeface="Comic Sans"/>
                  <a:cs typeface="Comic Sans"/>
                  <a:sym typeface="Comic Sans"/>
                </a:rPr>
                <a:t>LLaMa 65B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18570759" y="10077319"/>
              <a:ext cx="4297915" cy="125348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838"/>
                </a:lnSpc>
              </a:pPr>
              <a:r>
                <a:rPr lang="en-US" sz="3676">
                  <a:solidFill>
                    <a:srgbClr val="4A86E8"/>
                  </a:solidFill>
                  <a:latin typeface="Comic Sans"/>
                  <a:ea typeface="Comic Sans"/>
                  <a:cs typeface="Comic Sans"/>
                  <a:sym typeface="Comic Sans"/>
                </a:rPr>
                <a:t>BloombergGPT</a:t>
              </a:r>
            </a:p>
            <a:p>
              <a:pPr algn="ctr">
                <a:lnSpc>
                  <a:spcPts val="6985"/>
                </a:lnSpc>
              </a:pPr>
              <a:r>
                <a:rPr lang="en-US" sz="3676">
                  <a:solidFill>
                    <a:srgbClr val="4A86E8"/>
                  </a:solidFill>
                  <a:latin typeface="Comic Sans"/>
                  <a:ea typeface="Comic Sans"/>
                  <a:cs typeface="Comic Sans"/>
                  <a:sym typeface="Comic Sans"/>
                </a:rPr>
                <a:t>50B</a:t>
              </a:r>
            </a:p>
          </p:txBody>
        </p:sp>
      </p:grpSp>
    </p:spTree>
  </p:cSld>
  <p:clrMapOvr>
    <a:masterClrMapping/>
  </p:clrMapOvr>
</p:sld>
</file>

<file path=ppt/slides/slide14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DB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074226" y="1522300"/>
            <a:ext cx="7069774" cy="3789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080"/>
              </a:lnSpc>
            </a:pPr>
            <a:r>
              <a:rPr lang="en-US" sz="7200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Pre-training for domain adaptation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9911651" y="1866878"/>
            <a:ext cx="7347649" cy="7187337"/>
            <a:chOff x="0" y="0"/>
            <a:chExt cx="9796866" cy="958311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9796866" cy="9583116"/>
            </a:xfrm>
            <a:custGeom>
              <a:avLst/>
              <a:gdLst/>
              <a:ahLst/>
              <a:cxnLst/>
              <a:rect r="r" b="b" t="t" l="l"/>
              <a:pathLst>
                <a:path h="9583116" w="9796866">
                  <a:moveTo>
                    <a:pt x="0" y="0"/>
                  </a:moveTo>
                  <a:lnTo>
                    <a:pt x="9796866" y="0"/>
                  </a:lnTo>
                  <a:lnTo>
                    <a:pt x="9796866" y="9583116"/>
                  </a:lnTo>
                  <a:lnTo>
                    <a:pt x="0" y="95831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283513" y="840671"/>
              <a:ext cx="6140386" cy="6306386"/>
            </a:xfrm>
            <a:custGeom>
              <a:avLst/>
              <a:gdLst/>
              <a:ahLst/>
              <a:cxnLst/>
              <a:rect r="r" b="b" t="t" l="l"/>
              <a:pathLst>
                <a:path h="6306386" w="6140386">
                  <a:moveTo>
                    <a:pt x="0" y="0"/>
                  </a:moveTo>
                  <a:lnTo>
                    <a:pt x="6140385" y="0"/>
                  </a:lnTo>
                  <a:lnTo>
                    <a:pt x="6140385" y="6306386"/>
                  </a:lnTo>
                  <a:lnTo>
                    <a:pt x="0" y="63063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14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DB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89302" y="1726425"/>
            <a:ext cx="4181999" cy="738902"/>
          </a:xfrm>
          <a:custGeom>
            <a:avLst/>
            <a:gdLst/>
            <a:ahLst/>
            <a:cxnLst/>
            <a:rect r="r" b="b" t="t" l="l"/>
            <a:pathLst>
              <a:path h="738902" w="4181999">
                <a:moveTo>
                  <a:pt x="0" y="0"/>
                </a:moveTo>
                <a:lnTo>
                  <a:pt x="4181998" y="0"/>
                </a:lnTo>
                <a:lnTo>
                  <a:pt x="4181998" y="738902"/>
                </a:lnTo>
                <a:lnTo>
                  <a:pt x="0" y="7389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48640" y="182880"/>
            <a:ext cx="17041197" cy="1145400"/>
          </a:xfrm>
          <a:custGeom>
            <a:avLst/>
            <a:gdLst/>
            <a:ahLst/>
            <a:cxnLst/>
            <a:rect r="r" b="b" t="t" l="l"/>
            <a:pathLst>
              <a:path h="1145400" w="17041197">
                <a:moveTo>
                  <a:pt x="0" y="0"/>
                </a:moveTo>
                <a:lnTo>
                  <a:pt x="17041197" y="0"/>
                </a:lnTo>
                <a:lnTo>
                  <a:pt x="17041197" y="1145400"/>
                </a:lnTo>
                <a:lnTo>
                  <a:pt x="0" y="11454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729615" y="189252"/>
            <a:ext cx="16860222" cy="1193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Pre-training for domain adaptation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688515" y="2743371"/>
            <a:ext cx="7903550" cy="6138929"/>
            <a:chOff x="0" y="0"/>
            <a:chExt cx="2081593" cy="161683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081593" cy="1616837"/>
            </a:xfrm>
            <a:custGeom>
              <a:avLst/>
              <a:gdLst/>
              <a:ahLst/>
              <a:cxnLst/>
              <a:rect r="r" b="b" t="t" l="l"/>
              <a:pathLst>
                <a:path h="1616837" w="2081593">
                  <a:moveTo>
                    <a:pt x="0" y="0"/>
                  </a:moveTo>
                  <a:lnTo>
                    <a:pt x="2081593" y="0"/>
                  </a:lnTo>
                  <a:lnTo>
                    <a:pt x="2081593" y="1616837"/>
                  </a:lnTo>
                  <a:lnTo>
                    <a:pt x="0" y="1616837"/>
                  </a:lnTo>
                  <a:close/>
                </a:path>
              </a:pathLst>
            </a:custGeom>
            <a:solidFill>
              <a:srgbClr val="B8CAFC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2081593" cy="16644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975027" y="2865377"/>
            <a:ext cx="7617038" cy="1257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 spc="55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The prosecutor had difficulty proving </a:t>
            </a:r>
            <a:r>
              <a:rPr lang="en-US" sz="2799" spc="55" u="sng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mens rea,</a:t>
            </a:r>
            <a:r>
              <a:rPr lang="en-US" sz="2799" spc="55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 as the defendant seemed unaware that his actions were illegal.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75027" y="4876971"/>
            <a:ext cx="7399372" cy="1257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 spc="55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The judge dismissed the case, citing the principle of </a:t>
            </a:r>
            <a:r>
              <a:rPr lang="en-US" sz="2799" spc="55" u="sng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res judicata</a:t>
            </a:r>
            <a:r>
              <a:rPr lang="en-US" sz="2799" spc="55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 as the issue had already been decided in a previous trial.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75027" y="6953421"/>
            <a:ext cx="7399372" cy="1676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59"/>
              </a:lnSpc>
            </a:pPr>
            <a:r>
              <a:rPr lang="en-US" sz="2799" spc="55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Despite the signed agreement, the contract was invalid as there was no </a:t>
            </a:r>
            <a:r>
              <a:rPr lang="en-US" sz="2799" spc="55" u="sng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consideration</a:t>
            </a:r>
            <a:r>
              <a:rPr lang="en-US" sz="2799" spc="55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 exchanged between the parties.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75027" y="1709433"/>
            <a:ext cx="4096274" cy="622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>
                <a:solidFill>
                  <a:srgbClr val="674EA7"/>
                </a:solidFill>
                <a:latin typeface="More Sugar"/>
                <a:ea typeface="More Sugar"/>
                <a:cs typeface="More Sugar"/>
                <a:sym typeface="More Sugar"/>
              </a:rPr>
              <a:t>Legal language</a:t>
            </a:r>
          </a:p>
        </p:txBody>
      </p:sp>
    </p:spTree>
  </p:cSld>
  <p:clrMapOvr>
    <a:masterClrMapping/>
  </p:clrMapOvr>
</p:sld>
</file>

<file path=ppt/slides/slide14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DB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89302" y="1726425"/>
            <a:ext cx="4181999" cy="738902"/>
          </a:xfrm>
          <a:custGeom>
            <a:avLst/>
            <a:gdLst/>
            <a:ahLst/>
            <a:cxnLst/>
            <a:rect r="r" b="b" t="t" l="l"/>
            <a:pathLst>
              <a:path h="738902" w="4181999">
                <a:moveTo>
                  <a:pt x="0" y="0"/>
                </a:moveTo>
                <a:lnTo>
                  <a:pt x="4181998" y="0"/>
                </a:lnTo>
                <a:lnTo>
                  <a:pt x="4181998" y="738902"/>
                </a:lnTo>
                <a:lnTo>
                  <a:pt x="0" y="7389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48640" y="182880"/>
            <a:ext cx="17041197" cy="1145400"/>
          </a:xfrm>
          <a:custGeom>
            <a:avLst/>
            <a:gdLst/>
            <a:ahLst/>
            <a:cxnLst/>
            <a:rect r="r" b="b" t="t" l="l"/>
            <a:pathLst>
              <a:path h="1145400" w="17041197">
                <a:moveTo>
                  <a:pt x="0" y="0"/>
                </a:moveTo>
                <a:lnTo>
                  <a:pt x="17041197" y="0"/>
                </a:lnTo>
                <a:lnTo>
                  <a:pt x="17041197" y="1145400"/>
                </a:lnTo>
                <a:lnTo>
                  <a:pt x="0" y="11454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9069238" y="2743371"/>
            <a:ext cx="8190062" cy="4599976"/>
            <a:chOff x="0" y="0"/>
            <a:chExt cx="2157053" cy="121151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157053" cy="1211516"/>
            </a:xfrm>
            <a:custGeom>
              <a:avLst/>
              <a:gdLst/>
              <a:ahLst/>
              <a:cxnLst/>
              <a:rect r="r" b="b" t="t" l="l"/>
              <a:pathLst>
                <a:path h="1211516" w="2157053">
                  <a:moveTo>
                    <a:pt x="0" y="0"/>
                  </a:moveTo>
                  <a:lnTo>
                    <a:pt x="2157053" y="0"/>
                  </a:lnTo>
                  <a:lnTo>
                    <a:pt x="2157053" y="1211516"/>
                  </a:lnTo>
                  <a:lnTo>
                    <a:pt x="0" y="1211516"/>
                  </a:lnTo>
                  <a:close/>
                </a:path>
              </a:pathLst>
            </a:custGeom>
            <a:solidFill>
              <a:srgbClr val="B8CAFC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2157053" cy="12591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729615" y="189252"/>
            <a:ext cx="16860222" cy="1193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Pre-training for domain adaptation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688515" y="2743371"/>
            <a:ext cx="7903550" cy="6138929"/>
            <a:chOff x="0" y="0"/>
            <a:chExt cx="2081593" cy="161683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081593" cy="1616837"/>
            </a:xfrm>
            <a:custGeom>
              <a:avLst/>
              <a:gdLst/>
              <a:ahLst/>
              <a:cxnLst/>
              <a:rect r="r" b="b" t="t" l="l"/>
              <a:pathLst>
                <a:path h="1616837" w="2081593">
                  <a:moveTo>
                    <a:pt x="0" y="0"/>
                  </a:moveTo>
                  <a:lnTo>
                    <a:pt x="2081593" y="0"/>
                  </a:lnTo>
                  <a:lnTo>
                    <a:pt x="2081593" y="1616837"/>
                  </a:lnTo>
                  <a:lnTo>
                    <a:pt x="0" y="1616837"/>
                  </a:lnTo>
                  <a:close/>
                </a:path>
              </a:pathLst>
            </a:custGeom>
            <a:solidFill>
              <a:srgbClr val="B8CAFC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2081593" cy="16644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975027" y="2865377"/>
            <a:ext cx="7617038" cy="1257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 spc="55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The prosecutor had difficulty proving </a:t>
            </a:r>
            <a:r>
              <a:rPr lang="en-US" sz="2799" spc="55" u="sng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mens rea,</a:t>
            </a:r>
            <a:r>
              <a:rPr lang="en-US" sz="2799" spc="55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 as the defendant seemed unaware that his actions were illegal.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75027" y="4876971"/>
            <a:ext cx="7399372" cy="1257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 spc="55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The judge dismissed the case, citing the principle of </a:t>
            </a:r>
            <a:r>
              <a:rPr lang="en-US" sz="2799" spc="55" u="sng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res judicata</a:t>
            </a:r>
            <a:r>
              <a:rPr lang="en-US" sz="2799" spc="55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 as the issue had already been decided in a previous trial.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75027" y="6953421"/>
            <a:ext cx="7399372" cy="1676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59"/>
              </a:lnSpc>
            </a:pPr>
            <a:r>
              <a:rPr lang="en-US" sz="2799" spc="55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Despite the signed agreement, the contract was invalid as there was no </a:t>
            </a:r>
            <a:r>
              <a:rPr lang="en-US" sz="2799" spc="55" u="sng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consideration</a:t>
            </a:r>
            <a:r>
              <a:rPr lang="en-US" sz="2799" spc="55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 exchanged between the parties.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271225" y="2743371"/>
            <a:ext cx="7834627" cy="1257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59"/>
              </a:lnSpc>
            </a:pPr>
            <a:r>
              <a:rPr lang="en-US" sz="2799" spc="55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After a strenuous workout, the patient experienced severe </a:t>
            </a:r>
            <a:r>
              <a:rPr lang="en-US" sz="2799" spc="55" u="sng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myalgia</a:t>
            </a:r>
            <a:r>
              <a:rPr lang="en-US" sz="2799" spc="55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 that lasted for several days.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271225" y="4450251"/>
            <a:ext cx="7834627" cy="1257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59"/>
              </a:lnSpc>
            </a:pPr>
            <a:r>
              <a:rPr lang="en-US" sz="2799" spc="55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After the </a:t>
            </a:r>
            <a:r>
              <a:rPr lang="en-US" sz="2799" spc="55" u="sng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biopsy</a:t>
            </a:r>
            <a:r>
              <a:rPr lang="en-US" sz="2799" spc="55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, the doctor confirmed that the tumor was </a:t>
            </a:r>
            <a:r>
              <a:rPr lang="en-US" sz="2799" spc="55" u="sng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malignant</a:t>
            </a:r>
            <a:r>
              <a:rPr lang="en-US" sz="2799" spc="55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 and recommended immediate treatment.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271225" y="6583851"/>
            <a:ext cx="5440680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 spc="55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Sig: 1 tab po qid pc &amp; hs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271225" y="8453676"/>
            <a:ext cx="6656851" cy="847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4A86E8"/>
                </a:solidFill>
                <a:latin typeface="More Sugar"/>
                <a:ea typeface="More Sugar"/>
                <a:cs typeface="More Sugar"/>
                <a:sym typeface="More Sugar"/>
              </a:rPr>
              <a:t>Take one tablet by mouth four times a day, after meals, and at bedtime.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75027" y="1709433"/>
            <a:ext cx="4096274" cy="622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>
                <a:solidFill>
                  <a:srgbClr val="674EA7"/>
                </a:solidFill>
                <a:latin typeface="More Sugar"/>
                <a:ea typeface="More Sugar"/>
                <a:cs typeface="More Sugar"/>
                <a:sym typeface="More Sugar"/>
              </a:rPr>
              <a:t>Legal language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271225" y="1825304"/>
            <a:ext cx="5015973" cy="622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>
                <a:solidFill>
                  <a:srgbClr val="674EA7"/>
                </a:solidFill>
                <a:latin typeface="More Sugar"/>
                <a:ea typeface="More Sugar"/>
                <a:cs typeface="More Sugar"/>
                <a:sym typeface="More Sugar"/>
              </a:rPr>
              <a:t>Medical language</a:t>
            </a:r>
          </a:p>
        </p:txBody>
      </p:sp>
      <p:sp>
        <p:nvSpPr>
          <p:cNvPr name="AutoShape 20" id="20"/>
          <p:cNvSpPr/>
          <p:nvPr/>
        </p:nvSpPr>
        <p:spPr>
          <a:xfrm>
            <a:off x="11222618" y="7268258"/>
            <a:ext cx="0" cy="1046727"/>
          </a:xfrm>
          <a:prstGeom prst="line">
            <a:avLst/>
          </a:prstGeom>
          <a:ln cap="flat" w="123825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>
  <p:cSld>
    <p:bg>
      <p:bgPr>
        <a:solidFill>
          <a:srgbClr val="F1DB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006853" y="-3088615"/>
            <a:ext cx="16123072" cy="15857509"/>
            <a:chOff x="0" y="0"/>
            <a:chExt cx="826412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26412" cy="812800"/>
            </a:xfrm>
            <a:custGeom>
              <a:avLst/>
              <a:gdLst/>
              <a:ahLst/>
              <a:cxnLst/>
              <a:rect r="r" b="b" t="t" l="l"/>
              <a:pathLst>
                <a:path h="812800" w="826412">
                  <a:moveTo>
                    <a:pt x="413206" y="0"/>
                  </a:moveTo>
                  <a:cubicBezTo>
                    <a:pt x="184999" y="0"/>
                    <a:pt x="0" y="181951"/>
                    <a:pt x="0" y="406400"/>
                  </a:cubicBezTo>
                  <a:cubicBezTo>
                    <a:pt x="0" y="630849"/>
                    <a:pt x="184999" y="812800"/>
                    <a:pt x="413206" y="812800"/>
                  </a:cubicBezTo>
                  <a:cubicBezTo>
                    <a:pt x="641413" y="812800"/>
                    <a:pt x="826412" y="630849"/>
                    <a:pt x="826412" y="406400"/>
                  </a:cubicBezTo>
                  <a:cubicBezTo>
                    <a:pt x="826412" y="181951"/>
                    <a:pt x="641413" y="0"/>
                    <a:pt x="413206" y="0"/>
                  </a:cubicBezTo>
                  <a:close/>
                </a:path>
              </a:pathLst>
            </a:custGeom>
            <a:solidFill>
              <a:srgbClr val="674EA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7476" y="28575"/>
              <a:ext cx="67146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429335" y="3602822"/>
            <a:ext cx="2474634" cy="2474634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495F1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144376" y="471170"/>
            <a:ext cx="16282873" cy="2432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The significance of scale: language understanding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283807" y="4493844"/>
            <a:ext cx="1179096" cy="6496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24"/>
              </a:lnSpc>
            </a:pPr>
            <a:r>
              <a:rPr lang="en-US" sz="2200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BERT* 110M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599308" y="7352135"/>
            <a:ext cx="1727190" cy="838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BLOOM 176B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71753" y="9100306"/>
            <a:ext cx="1715163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200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*Bert-base</a:t>
            </a:r>
          </a:p>
        </p:txBody>
      </p:sp>
      <p:sp>
        <p:nvSpPr>
          <p:cNvPr name="AutoShape 12" id="12"/>
          <p:cNvSpPr/>
          <p:nvPr/>
        </p:nvSpPr>
        <p:spPr>
          <a:xfrm>
            <a:off x="4326498" y="7752185"/>
            <a:ext cx="1896982" cy="0"/>
          </a:xfrm>
          <a:prstGeom prst="line">
            <a:avLst/>
          </a:prstGeom>
          <a:ln cap="flat" w="123825">
            <a:solidFill>
              <a:srgbClr val="FFFFFF"/>
            </a:solidFill>
            <a:prstDash val="solid"/>
            <a:headEnd type="none" len="sm" w="sm"/>
            <a:tailEnd type="triangle" len="med" w="lg"/>
          </a:ln>
        </p:spPr>
      </p:sp>
    </p:spTree>
  </p:cSld>
  <p:clrMapOvr>
    <a:masterClrMapping/>
  </p:clrMapOvr>
</p:sld>
</file>

<file path=ppt/slides/slide15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DB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012498" y="9448324"/>
            <a:ext cx="829504" cy="497653"/>
          </a:xfrm>
          <a:custGeom>
            <a:avLst/>
            <a:gdLst/>
            <a:ahLst/>
            <a:cxnLst/>
            <a:rect r="r" b="b" t="t" l="l"/>
            <a:pathLst>
              <a:path h="497653" w="829504">
                <a:moveTo>
                  <a:pt x="0" y="0"/>
                </a:moveTo>
                <a:lnTo>
                  <a:pt x="829503" y="0"/>
                </a:lnTo>
                <a:lnTo>
                  <a:pt x="829503" y="497652"/>
                </a:lnTo>
                <a:lnTo>
                  <a:pt x="0" y="4976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01168" y="9343044"/>
            <a:ext cx="3493008" cy="772135"/>
          </a:xfrm>
          <a:custGeom>
            <a:avLst/>
            <a:gdLst/>
            <a:ahLst/>
            <a:cxnLst/>
            <a:rect r="r" b="b" t="t" l="l"/>
            <a:pathLst>
              <a:path h="772135" w="3493008">
                <a:moveTo>
                  <a:pt x="0" y="0"/>
                </a:moveTo>
                <a:lnTo>
                  <a:pt x="3493008" y="0"/>
                </a:lnTo>
                <a:lnTo>
                  <a:pt x="3493008" y="772135"/>
                </a:lnTo>
                <a:lnTo>
                  <a:pt x="0" y="7721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48640" y="182880"/>
            <a:ext cx="17041197" cy="1145400"/>
          </a:xfrm>
          <a:custGeom>
            <a:avLst/>
            <a:gdLst/>
            <a:ahLst/>
            <a:cxnLst/>
            <a:rect r="r" b="b" t="t" l="l"/>
            <a:pathLst>
              <a:path h="1145400" w="17041197">
                <a:moveTo>
                  <a:pt x="0" y="0"/>
                </a:moveTo>
                <a:lnTo>
                  <a:pt x="17041197" y="0"/>
                </a:lnTo>
                <a:lnTo>
                  <a:pt x="17041197" y="1145400"/>
                </a:lnTo>
                <a:lnTo>
                  <a:pt x="0" y="11454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29615" y="2956208"/>
            <a:ext cx="9633480" cy="7037699"/>
          </a:xfrm>
          <a:custGeom>
            <a:avLst/>
            <a:gdLst/>
            <a:ahLst/>
            <a:cxnLst/>
            <a:rect r="r" b="b" t="t" l="l"/>
            <a:pathLst>
              <a:path h="7037699" w="9633480">
                <a:moveTo>
                  <a:pt x="0" y="0"/>
                </a:moveTo>
                <a:lnTo>
                  <a:pt x="9633480" y="0"/>
                </a:lnTo>
                <a:lnTo>
                  <a:pt x="9633480" y="7037698"/>
                </a:lnTo>
                <a:lnTo>
                  <a:pt x="0" y="703769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3104" t="0" r="-6205" b="0"/>
            </a:stretch>
          </a:blipFill>
          <a:ln w="190500" cap="sq">
            <a:solidFill>
              <a:srgbClr val="674EA7"/>
            </a:solidFill>
            <a:prstDash val="solid"/>
            <a:miter/>
          </a:ln>
        </p:spPr>
      </p:sp>
      <p:grpSp>
        <p:nvGrpSpPr>
          <p:cNvPr name="Group 6" id="6"/>
          <p:cNvGrpSpPr/>
          <p:nvPr/>
        </p:nvGrpSpPr>
        <p:grpSpPr>
          <a:xfrm rot="0">
            <a:off x="13584381" y="2956208"/>
            <a:ext cx="4005456" cy="1791608"/>
            <a:chOff x="0" y="0"/>
            <a:chExt cx="1054935" cy="47186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054935" cy="471864"/>
            </a:xfrm>
            <a:custGeom>
              <a:avLst/>
              <a:gdLst/>
              <a:ahLst/>
              <a:cxnLst/>
              <a:rect r="r" b="b" t="t" l="l"/>
              <a:pathLst>
                <a:path h="471864" w="1054935">
                  <a:moveTo>
                    <a:pt x="98575" y="0"/>
                  </a:moveTo>
                  <a:lnTo>
                    <a:pt x="956360" y="0"/>
                  </a:lnTo>
                  <a:cubicBezTo>
                    <a:pt x="1010801" y="0"/>
                    <a:pt x="1054935" y="44134"/>
                    <a:pt x="1054935" y="98575"/>
                  </a:cubicBezTo>
                  <a:lnTo>
                    <a:pt x="1054935" y="373289"/>
                  </a:lnTo>
                  <a:cubicBezTo>
                    <a:pt x="1054935" y="427730"/>
                    <a:pt x="1010801" y="471864"/>
                    <a:pt x="956360" y="471864"/>
                  </a:cubicBezTo>
                  <a:lnTo>
                    <a:pt x="98575" y="471864"/>
                  </a:lnTo>
                  <a:cubicBezTo>
                    <a:pt x="44134" y="471864"/>
                    <a:pt x="0" y="427730"/>
                    <a:pt x="0" y="373289"/>
                  </a:cubicBezTo>
                  <a:lnTo>
                    <a:pt x="0" y="98575"/>
                  </a:lnTo>
                  <a:cubicBezTo>
                    <a:pt x="0" y="44134"/>
                    <a:pt x="44134" y="0"/>
                    <a:pt x="98575" y="0"/>
                  </a:cubicBezTo>
                  <a:close/>
                </a:path>
              </a:pathLst>
            </a:custGeom>
            <a:solidFill>
              <a:srgbClr val="674EA7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1054935" cy="5194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729615" y="189252"/>
            <a:ext cx="17112386" cy="2432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BloombergGPT: domain adaptation for finance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13637717" y="5143500"/>
            <a:ext cx="4005456" cy="1791608"/>
            <a:chOff x="0" y="0"/>
            <a:chExt cx="1054935" cy="471864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054935" cy="471864"/>
            </a:xfrm>
            <a:custGeom>
              <a:avLst/>
              <a:gdLst/>
              <a:ahLst/>
              <a:cxnLst/>
              <a:rect r="r" b="b" t="t" l="l"/>
              <a:pathLst>
                <a:path h="471864" w="1054935">
                  <a:moveTo>
                    <a:pt x="98575" y="0"/>
                  </a:moveTo>
                  <a:lnTo>
                    <a:pt x="956360" y="0"/>
                  </a:lnTo>
                  <a:cubicBezTo>
                    <a:pt x="1010801" y="0"/>
                    <a:pt x="1054935" y="44134"/>
                    <a:pt x="1054935" y="98575"/>
                  </a:cubicBezTo>
                  <a:lnTo>
                    <a:pt x="1054935" y="373289"/>
                  </a:lnTo>
                  <a:cubicBezTo>
                    <a:pt x="1054935" y="427730"/>
                    <a:pt x="1010801" y="471864"/>
                    <a:pt x="956360" y="471864"/>
                  </a:cubicBezTo>
                  <a:lnTo>
                    <a:pt x="98575" y="471864"/>
                  </a:lnTo>
                  <a:cubicBezTo>
                    <a:pt x="44134" y="471864"/>
                    <a:pt x="0" y="427730"/>
                    <a:pt x="0" y="373289"/>
                  </a:cubicBezTo>
                  <a:lnTo>
                    <a:pt x="0" y="98575"/>
                  </a:lnTo>
                  <a:cubicBezTo>
                    <a:pt x="0" y="44134"/>
                    <a:pt x="44134" y="0"/>
                    <a:pt x="98575" y="0"/>
                  </a:cubicBezTo>
                  <a:close/>
                </a:path>
              </a:pathLst>
            </a:custGeom>
            <a:solidFill>
              <a:srgbClr val="674EA7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47625"/>
              <a:ext cx="1054935" cy="5194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14830063" y="5383339"/>
            <a:ext cx="1577178" cy="10917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48"/>
              </a:lnSpc>
            </a:pPr>
            <a:r>
              <a:rPr lang="en-US" sz="3600">
                <a:solidFill>
                  <a:srgbClr val="FFFFFF"/>
                </a:solidFill>
                <a:latin typeface="More Sugar"/>
                <a:ea typeface="More Sugar"/>
                <a:cs typeface="More Sugar"/>
                <a:sym typeface="More Sugar"/>
              </a:rPr>
              <a:t>Other (Public)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834529" y="3316195"/>
            <a:ext cx="3611832" cy="10917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48"/>
              </a:lnSpc>
            </a:pPr>
            <a:r>
              <a:rPr lang="en-US" sz="3600">
                <a:solidFill>
                  <a:srgbClr val="FFFFFF"/>
                </a:solidFill>
                <a:latin typeface="More Sugar"/>
                <a:ea typeface="More Sugar"/>
                <a:cs typeface="More Sugar"/>
                <a:sym typeface="More Sugar"/>
              </a:rPr>
              <a:t>Financial (Public &amp; Private)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252855" y="3581543"/>
            <a:ext cx="988257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674EA7"/>
                </a:solidFill>
                <a:latin typeface="More Sugar"/>
                <a:ea typeface="More Sugar"/>
                <a:cs typeface="More Sugar"/>
                <a:sym typeface="More Sugar"/>
              </a:rPr>
              <a:t>~51%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252855" y="5709437"/>
            <a:ext cx="988257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674EA7"/>
                </a:solidFill>
                <a:latin typeface="More Sugar"/>
                <a:ea typeface="More Sugar"/>
                <a:cs typeface="More Sugar"/>
                <a:sym typeface="More Sugar"/>
              </a:rPr>
              <a:t>~49%</a:t>
            </a:r>
          </a:p>
        </p:txBody>
      </p:sp>
    </p:spTree>
  </p:cSld>
  <p:clrMapOvr>
    <a:masterClrMapping/>
  </p:clrMapOvr>
</p:sld>
</file>

<file path=ppt/slides/slide15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DB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01168" y="9343044"/>
            <a:ext cx="3493008" cy="772135"/>
          </a:xfrm>
          <a:custGeom>
            <a:avLst/>
            <a:gdLst/>
            <a:ahLst/>
            <a:cxnLst/>
            <a:rect r="r" b="b" t="t" l="l"/>
            <a:pathLst>
              <a:path h="772135" w="3493008">
                <a:moveTo>
                  <a:pt x="0" y="0"/>
                </a:moveTo>
                <a:lnTo>
                  <a:pt x="3493008" y="0"/>
                </a:lnTo>
                <a:lnTo>
                  <a:pt x="3493008" y="772135"/>
                </a:lnTo>
                <a:lnTo>
                  <a:pt x="0" y="772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729615" y="1711931"/>
            <a:ext cx="17322165" cy="8318805"/>
            <a:chOff x="0" y="0"/>
            <a:chExt cx="23096220" cy="11091740"/>
          </a:xfrm>
        </p:grpSpPr>
        <p:grpSp>
          <p:nvGrpSpPr>
            <p:cNvPr name="Group 4" id="4"/>
            <p:cNvGrpSpPr>
              <a:grpSpLocks noChangeAspect="true"/>
            </p:cNvGrpSpPr>
            <p:nvPr/>
          </p:nvGrpSpPr>
          <p:grpSpPr>
            <a:xfrm rot="0">
              <a:off x="289621" y="104089"/>
              <a:ext cx="22702510" cy="9807840"/>
              <a:chOff x="0" y="0"/>
              <a:chExt cx="15927997" cy="6881152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15927960" cy="6881114"/>
              </a:xfrm>
              <a:custGeom>
                <a:avLst/>
                <a:gdLst/>
                <a:ahLst/>
                <a:cxnLst/>
                <a:rect r="r" b="b" t="t" l="l"/>
                <a:pathLst>
                  <a:path h="6881114" w="15927960">
                    <a:moveTo>
                      <a:pt x="0" y="0"/>
                    </a:moveTo>
                    <a:lnTo>
                      <a:pt x="15927960" y="0"/>
                    </a:lnTo>
                    <a:lnTo>
                      <a:pt x="15927960" y="6881114"/>
                    </a:lnTo>
                    <a:lnTo>
                      <a:pt x="0" y="6881114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</p:sp>
        </p:grpSp>
        <p:sp>
          <p:nvSpPr>
            <p:cNvPr name="Freeform 6" id="6"/>
            <p:cNvSpPr/>
            <p:nvPr/>
          </p:nvSpPr>
          <p:spPr>
            <a:xfrm flipH="false" flipV="false" rot="0">
              <a:off x="289621" y="104089"/>
              <a:ext cx="22702510" cy="9807840"/>
            </a:xfrm>
            <a:custGeom>
              <a:avLst/>
              <a:gdLst/>
              <a:ahLst/>
              <a:cxnLst/>
              <a:rect r="r" b="b" t="t" l="l"/>
              <a:pathLst>
                <a:path h="9807840" w="22702510">
                  <a:moveTo>
                    <a:pt x="0" y="0"/>
                  </a:moveTo>
                  <a:lnTo>
                    <a:pt x="22702510" y="0"/>
                  </a:lnTo>
                  <a:lnTo>
                    <a:pt x="22702510" y="9807840"/>
                  </a:lnTo>
                  <a:lnTo>
                    <a:pt x="0" y="98078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-3405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3096220" cy="11091740"/>
            </a:xfrm>
            <a:custGeom>
              <a:avLst/>
              <a:gdLst/>
              <a:ahLst/>
              <a:cxnLst/>
              <a:rect r="r" b="b" t="t" l="l"/>
              <a:pathLst>
                <a:path h="11091740" w="23096220">
                  <a:moveTo>
                    <a:pt x="0" y="0"/>
                  </a:moveTo>
                  <a:lnTo>
                    <a:pt x="23096220" y="0"/>
                  </a:lnTo>
                  <a:lnTo>
                    <a:pt x="23096220" y="11091740"/>
                  </a:lnTo>
                  <a:lnTo>
                    <a:pt x="0" y="110917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729615" y="189252"/>
            <a:ext cx="16521284" cy="1193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BloombergGPT relative to other LLMs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29615" y="9691011"/>
            <a:ext cx="10503877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Source: Wu et al. 2023, “BloombergGPT: A Large Language Model for Finance”</a:t>
            </a:r>
          </a:p>
        </p:txBody>
      </p:sp>
    </p:spTree>
  </p:cSld>
  <p:clrMapOvr>
    <a:masterClrMapping/>
  </p:clrMapOvr>
</p:sld>
</file>

<file path=ppt/slides/slide15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DB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568101" y="1240496"/>
            <a:ext cx="7053301" cy="2920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760"/>
              </a:lnSpc>
            </a:pPr>
            <a:r>
              <a:rPr lang="en-US" sz="8400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Key takeaways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9911651" y="1866878"/>
            <a:ext cx="7347649" cy="7187337"/>
            <a:chOff x="0" y="0"/>
            <a:chExt cx="9796866" cy="958311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9796866" cy="9583116"/>
            </a:xfrm>
            <a:custGeom>
              <a:avLst/>
              <a:gdLst/>
              <a:ahLst/>
              <a:cxnLst/>
              <a:rect r="r" b="b" t="t" l="l"/>
              <a:pathLst>
                <a:path h="9583116" w="9796866">
                  <a:moveTo>
                    <a:pt x="0" y="0"/>
                  </a:moveTo>
                  <a:lnTo>
                    <a:pt x="9796866" y="0"/>
                  </a:lnTo>
                  <a:lnTo>
                    <a:pt x="9796866" y="9583116"/>
                  </a:lnTo>
                  <a:lnTo>
                    <a:pt x="0" y="95831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283513" y="840671"/>
              <a:ext cx="6140386" cy="6306386"/>
            </a:xfrm>
            <a:custGeom>
              <a:avLst/>
              <a:gdLst/>
              <a:ahLst/>
              <a:cxnLst/>
              <a:rect r="r" b="b" t="t" l="l"/>
              <a:pathLst>
                <a:path h="6306386" w="6140386">
                  <a:moveTo>
                    <a:pt x="0" y="0"/>
                  </a:moveTo>
                  <a:lnTo>
                    <a:pt x="6140385" y="0"/>
                  </a:lnTo>
                  <a:lnTo>
                    <a:pt x="6140385" y="6306386"/>
                  </a:lnTo>
                  <a:lnTo>
                    <a:pt x="0" y="63063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15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DB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16341" y="2520706"/>
            <a:ext cx="2971524" cy="6161189"/>
          </a:xfrm>
          <a:custGeom>
            <a:avLst/>
            <a:gdLst/>
            <a:ahLst/>
            <a:cxnLst/>
            <a:rect r="r" b="b" t="t" l="l"/>
            <a:pathLst>
              <a:path h="6161189" w="2971524">
                <a:moveTo>
                  <a:pt x="0" y="0"/>
                </a:moveTo>
                <a:lnTo>
                  <a:pt x="2971523" y="0"/>
                </a:lnTo>
                <a:lnTo>
                  <a:pt x="2971523" y="6161189"/>
                </a:lnTo>
                <a:lnTo>
                  <a:pt x="0" y="61611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186733" y="1607429"/>
            <a:ext cx="2835002" cy="738597"/>
          </a:xfrm>
          <a:custGeom>
            <a:avLst/>
            <a:gdLst/>
            <a:ahLst/>
            <a:cxnLst/>
            <a:rect r="r" b="b" t="t" l="l"/>
            <a:pathLst>
              <a:path h="738597" w="2835002">
                <a:moveTo>
                  <a:pt x="0" y="0"/>
                </a:moveTo>
                <a:lnTo>
                  <a:pt x="2835002" y="0"/>
                </a:lnTo>
                <a:lnTo>
                  <a:pt x="2835002" y="738598"/>
                </a:lnTo>
                <a:lnTo>
                  <a:pt x="0" y="73859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119715" y="2541889"/>
            <a:ext cx="2971524" cy="5816327"/>
          </a:xfrm>
          <a:custGeom>
            <a:avLst/>
            <a:gdLst/>
            <a:ahLst/>
            <a:cxnLst/>
            <a:rect r="r" b="b" t="t" l="l"/>
            <a:pathLst>
              <a:path h="5816327" w="2971524">
                <a:moveTo>
                  <a:pt x="0" y="0"/>
                </a:moveTo>
                <a:lnTo>
                  <a:pt x="2971524" y="0"/>
                </a:lnTo>
                <a:lnTo>
                  <a:pt x="2971524" y="5816327"/>
                </a:lnTo>
                <a:lnTo>
                  <a:pt x="0" y="58163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732233" y="2522630"/>
            <a:ext cx="2971238" cy="3186436"/>
          </a:xfrm>
          <a:custGeom>
            <a:avLst/>
            <a:gdLst/>
            <a:ahLst/>
            <a:cxnLst/>
            <a:rect r="r" b="b" t="t" l="l"/>
            <a:pathLst>
              <a:path h="3186436" w="2971238">
                <a:moveTo>
                  <a:pt x="0" y="0"/>
                </a:moveTo>
                <a:lnTo>
                  <a:pt x="2971238" y="0"/>
                </a:lnTo>
                <a:lnTo>
                  <a:pt x="2971238" y="3186436"/>
                </a:lnTo>
                <a:lnTo>
                  <a:pt x="0" y="318643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322187" y="1417930"/>
            <a:ext cx="2971524" cy="6584194"/>
          </a:xfrm>
          <a:custGeom>
            <a:avLst/>
            <a:gdLst/>
            <a:ahLst/>
            <a:cxnLst/>
            <a:rect r="r" b="b" t="t" l="l"/>
            <a:pathLst>
              <a:path h="6584194" w="2971524">
                <a:moveTo>
                  <a:pt x="0" y="0"/>
                </a:moveTo>
                <a:lnTo>
                  <a:pt x="2971523" y="0"/>
                </a:lnTo>
                <a:lnTo>
                  <a:pt x="2971523" y="6584194"/>
                </a:lnTo>
                <a:lnTo>
                  <a:pt x="0" y="658419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48640" y="182880"/>
            <a:ext cx="17041197" cy="1145400"/>
          </a:xfrm>
          <a:custGeom>
            <a:avLst/>
            <a:gdLst/>
            <a:ahLst/>
            <a:cxnLst/>
            <a:rect r="r" b="b" t="t" l="l"/>
            <a:pathLst>
              <a:path h="1145400" w="17041197">
                <a:moveTo>
                  <a:pt x="0" y="0"/>
                </a:moveTo>
                <a:lnTo>
                  <a:pt x="17041197" y="0"/>
                </a:lnTo>
                <a:lnTo>
                  <a:pt x="17041197" y="1145400"/>
                </a:lnTo>
                <a:lnTo>
                  <a:pt x="0" y="11454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093810" y="2140782"/>
            <a:ext cx="2980792" cy="6541113"/>
          </a:xfrm>
          <a:custGeom>
            <a:avLst/>
            <a:gdLst/>
            <a:ahLst/>
            <a:cxnLst/>
            <a:rect r="r" b="b" t="t" l="l"/>
            <a:pathLst>
              <a:path h="6541113" w="2980792">
                <a:moveTo>
                  <a:pt x="0" y="0"/>
                </a:moveTo>
                <a:lnTo>
                  <a:pt x="2980792" y="0"/>
                </a:lnTo>
                <a:lnTo>
                  <a:pt x="2980792" y="6541113"/>
                </a:lnTo>
                <a:lnTo>
                  <a:pt x="0" y="6541113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729615" y="208302"/>
            <a:ext cx="9252947" cy="962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839"/>
              </a:lnSpc>
            </a:pPr>
            <a:r>
              <a:rPr lang="en-US" sz="5599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LLM use cases &amp; tasks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56898" y="1914087"/>
            <a:ext cx="2290410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351C75"/>
                </a:solidFill>
                <a:latin typeface="More Sugar"/>
                <a:ea typeface="More Sugar"/>
                <a:cs typeface="More Sugar"/>
                <a:sym typeface="More Sugar"/>
              </a:rPr>
              <a:t>Essay Writing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443579" y="1914087"/>
            <a:ext cx="2493455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351C75"/>
                </a:solidFill>
                <a:latin typeface="More Sugar"/>
                <a:ea typeface="More Sugar"/>
                <a:cs typeface="More Sugar"/>
                <a:sym typeface="More Sugar"/>
              </a:rPr>
              <a:t>Summarization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096326" y="1914087"/>
            <a:ext cx="2243052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351C75"/>
                </a:solidFill>
                <a:latin typeface="More Sugar"/>
                <a:ea typeface="More Sugar"/>
                <a:cs typeface="More Sugar"/>
                <a:sym typeface="More Sugar"/>
              </a:rPr>
              <a:t>Translation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415703" y="1957902"/>
            <a:ext cx="3082604" cy="361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9"/>
              </a:lnSpc>
            </a:pPr>
            <a:r>
              <a:rPr lang="en-US" sz="2400">
                <a:solidFill>
                  <a:srgbClr val="351C75"/>
                </a:solidFill>
                <a:latin typeface="More Sugar"/>
                <a:ea typeface="More Sugar"/>
                <a:cs typeface="More Sugar"/>
                <a:sym typeface="More Sugar"/>
              </a:rPr>
              <a:t>Information  retrieval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5780406" y="6198424"/>
            <a:ext cx="1750400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Action call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5499806" y="7799331"/>
            <a:ext cx="2168801" cy="7275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51"/>
              </a:lnSpc>
            </a:pPr>
            <a:r>
              <a:rPr lang="en-US" sz="2400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External Applications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5499806" y="1957902"/>
            <a:ext cx="2363483" cy="723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9"/>
              </a:lnSpc>
            </a:pPr>
            <a:r>
              <a:rPr lang="en-US" sz="2400">
                <a:solidFill>
                  <a:srgbClr val="351C75"/>
                </a:solidFill>
                <a:latin typeface="More Sugar"/>
                <a:ea typeface="More Sugar"/>
                <a:cs typeface="More Sugar"/>
                <a:sym typeface="More Sugar"/>
              </a:rPr>
              <a:t>Invoke APIs and actions</a:t>
            </a:r>
          </a:p>
        </p:txBody>
      </p:sp>
    </p:spTree>
  </p:cSld>
  <p:clrMapOvr>
    <a:masterClrMapping/>
  </p:clrMapOvr>
</p:sld>
</file>

<file path=ppt/slides/slide15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DB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48640" y="182880"/>
            <a:ext cx="17041197" cy="1145400"/>
          </a:xfrm>
          <a:custGeom>
            <a:avLst/>
            <a:gdLst/>
            <a:ahLst/>
            <a:cxnLst/>
            <a:rect r="r" b="b" t="t" l="l"/>
            <a:pathLst>
              <a:path h="1145400" w="17041197">
                <a:moveTo>
                  <a:pt x="0" y="0"/>
                </a:moveTo>
                <a:lnTo>
                  <a:pt x="17041197" y="0"/>
                </a:lnTo>
                <a:lnTo>
                  <a:pt x="17041197" y="1145400"/>
                </a:lnTo>
                <a:lnTo>
                  <a:pt x="0" y="1145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664705"/>
            <a:ext cx="13776706" cy="1193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Generative AI project lifecycle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841908" y="2609625"/>
            <a:ext cx="17552568" cy="6374860"/>
            <a:chOff x="0" y="0"/>
            <a:chExt cx="23403425" cy="849981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2996198" cy="8499813"/>
            </a:xfrm>
            <a:custGeom>
              <a:avLst/>
              <a:gdLst/>
              <a:ahLst/>
              <a:cxnLst/>
              <a:rect r="r" b="b" t="t" l="l"/>
              <a:pathLst>
                <a:path h="8499813" w="22996198">
                  <a:moveTo>
                    <a:pt x="0" y="0"/>
                  </a:moveTo>
                  <a:lnTo>
                    <a:pt x="22996198" y="0"/>
                  </a:lnTo>
                  <a:lnTo>
                    <a:pt x="22996198" y="8499813"/>
                  </a:lnTo>
                  <a:lnTo>
                    <a:pt x="0" y="84998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6" id="6"/>
            <p:cNvSpPr txBox="true"/>
            <p:nvPr/>
          </p:nvSpPr>
          <p:spPr>
            <a:xfrm rot="0">
              <a:off x="1182058" y="40491"/>
              <a:ext cx="1529886" cy="75674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716"/>
                </a:lnSpc>
              </a:pPr>
              <a:r>
                <a:rPr lang="en-US" sz="3369">
                  <a:solidFill>
                    <a:srgbClr val="351C75"/>
                  </a:solidFill>
                  <a:latin typeface="More Sugar"/>
                  <a:ea typeface="More Sugar"/>
                  <a:cs typeface="More Sugar"/>
                  <a:sym typeface="More Sugar"/>
                </a:rPr>
                <a:t>Scope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400473" y="3991332"/>
              <a:ext cx="2773468" cy="201433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059"/>
                </a:lnSpc>
              </a:pPr>
              <a:r>
                <a:rPr lang="en-US" sz="3369">
                  <a:solidFill>
                    <a:srgbClr val="000000"/>
                  </a:solidFill>
                  <a:latin typeface="Comic Sans"/>
                  <a:ea typeface="Comic Sans"/>
                  <a:cs typeface="Comic Sans"/>
                  <a:sym typeface="Comic Sans"/>
                </a:rPr>
                <a:t>Deﬁne the use case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4916259" y="40491"/>
              <a:ext cx="2022554" cy="75674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716"/>
                </a:lnSpc>
              </a:pPr>
              <a:r>
                <a:rPr lang="en-US" sz="3369">
                  <a:solidFill>
                    <a:srgbClr val="351C75"/>
                  </a:solidFill>
                  <a:latin typeface="More Sugar"/>
                  <a:ea typeface="More Sugar"/>
                  <a:cs typeface="More Sugar"/>
                  <a:sym typeface="More Sugar"/>
                </a:rPr>
                <a:t>Select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4044023" y="2959814"/>
              <a:ext cx="2769984" cy="335913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059"/>
                </a:lnSpc>
              </a:pPr>
              <a:r>
                <a:rPr lang="en-US" sz="3369">
                  <a:solidFill>
                    <a:srgbClr val="000000"/>
                  </a:solidFill>
                  <a:latin typeface="Comic Sans"/>
                  <a:ea typeface="Comic Sans"/>
                  <a:cs typeface="Comic Sans"/>
                  <a:sym typeface="Comic Sans"/>
                </a:rPr>
                <a:t>Choose an existing model or pretrain your own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7892578" y="6021328"/>
              <a:ext cx="2674550" cy="201433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059"/>
                </a:lnSpc>
              </a:pPr>
              <a:r>
                <a:rPr lang="en-US" sz="3369">
                  <a:solidFill>
                    <a:srgbClr val="000000"/>
                  </a:solidFill>
                  <a:latin typeface="Comic Sans"/>
                  <a:ea typeface="Comic Sans"/>
                  <a:cs typeface="Comic Sans"/>
                  <a:sym typeface="Comic Sans"/>
                </a:rPr>
                <a:t>Align with human feedback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7892624" y="3977700"/>
              <a:ext cx="3055126" cy="7472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716"/>
                </a:lnSpc>
              </a:pPr>
              <a:r>
                <a:rPr lang="en-US" sz="3369">
                  <a:solidFill>
                    <a:srgbClr val="000000"/>
                  </a:solidFill>
                  <a:latin typeface="Comic Sans"/>
                  <a:ea typeface="Comic Sans"/>
                  <a:cs typeface="Comic Sans"/>
                  <a:sym typeface="Comic Sans"/>
                </a:rPr>
                <a:t>Fine-tuning 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11816135" y="4268496"/>
              <a:ext cx="2636008" cy="7472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716"/>
                </a:lnSpc>
              </a:pPr>
              <a:r>
                <a:rPr lang="en-US" sz="3369">
                  <a:solidFill>
                    <a:srgbClr val="000000"/>
                  </a:solidFill>
                  <a:latin typeface="Comic Sans"/>
                  <a:ea typeface="Comic Sans"/>
                  <a:cs typeface="Comic Sans"/>
                  <a:sym typeface="Comic Sans"/>
                </a:rPr>
                <a:t>Evaluate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8350449" y="-179225"/>
              <a:ext cx="6931371" cy="97646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7115"/>
                </a:lnSpc>
              </a:pPr>
              <a:r>
                <a:rPr lang="en-US" sz="3369">
                  <a:solidFill>
                    <a:srgbClr val="351C75"/>
                  </a:solidFill>
                  <a:latin typeface="More Sugar"/>
                  <a:ea typeface="More Sugar"/>
                  <a:cs typeface="More Sugar"/>
                  <a:sym typeface="More Sugar"/>
                </a:rPr>
                <a:t>Adapt and align model 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7935107" y="1043579"/>
              <a:ext cx="3562992" cy="170184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7115"/>
                </a:lnSpc>
              </a:pPr>
              <a:r>
                <a:rPr lang="en-US" sz="3369">
                  <a:solidFill>
                    <a:srgbClr val="000000"/>
                  </a:solidFill>
                  <a:latin typeface="Comic Sans"/>
                  <a:ea typeface="Comic Sans"/>
                  <a:cs typeface="Comic Sans"/>
                  <a:sym typeface="Comic Sans"/>
                </a:rPr>
                <a:t>Prompt </a:t>
              </a:r>
            </a:p>
            <a:p>
              <a:pPr algn="l">
                <a:lnSpc>
                  <a:spcPts val="1684"/>
                </a:lnSpc>
              </a:pPr>
              <a:r>
                <a:rPr lang="en-US" sz="3369">
                  <a:solidFill>
                    <a:srgbClr val="000000"/>
                  </a:solidFill>
                  <a:latin typeface="Comic Sans"/>
                  <a:ea typeface="Comic Sans"/>
                  <a:cs typeface="Comic Sans"/>
                  <a:sym typeface="Comic Sans"/>
                </a:rPr>
                <a:t>engineering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15658149" y="3303653"/>
              <a:ext cx="2882870" cy="268673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059"/>
                </a:lnSpc>
              </a:pPr>
              <a:r>
                <a:rPr lang="en-US" sz="3369">
                  <a:solidFill>
                    <a:srgbClr val="000000"/>
                  </a:solidFill>
                  <a:latin typeface="Comic Sans"/>
                  <a:ea typeface="Comic Sans"/>
                  <a:cs typeface="Comic Sans"/>
                  <a:sym typeface="Comic Sans"/>
                </a:rPr>
                <a:t>Optimize and deploy model for inference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16258691" y="40491"/>
              <a:ext cx="7144734" cy="75674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716"/>
                </a:lnSpc>
              </a:pPr>
              <a:r>
                <a:rPr lang="en-US" sz="3369">
                  <a:solidFill>
                    <a:srgbClr val="351C75"/>
                  </a:solidFill>
                  <a:latin typeface="More Sugar"/>
                  <a:ea typeface="More Sugar"/>
                  <a:cs typeface="More Sugar"/>
                  <a:sym typeface="More Sugar"/>
                </a:rPr>
                <a:t>Application integration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19338130" y="2959814"/>
              <a:ext cx="3658067" cy="335913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059"/>
                </a:lnSpc>
              </a:pPr>
              <a:r>
                <a:rPr lang="en-US" sz="3369">
                  <a:solidFill>
                    <a:srgbClr val="000000"/>
                  </a:solidFill>
                  <a:latin typeface="Comic Sans"/>
                  <a:ea typeface="Comic Sans"/>
                  <a:cs typeface="Comic Sans"/>
                  <a:sym typeface="Comic Sans"/>
                </a:rPr>
                <a:t>Augment model and build LLM- powered applications</a:t>
              </a:r>
            </a:p>
          </p:txBody>
        </p:sp>
      </p:grp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DB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524262" y="3459899"/>
            <a:ext cx="6260174" cy="5228668"/>
          </a:xfrm>
          <a:custGeom>
            <a:avLst/>
            <a:gdLst/>
            <a:ahLst/>
            <a:cxnLst/>
            <a:rect r="r" b="b" t="t" l="l"/>
            <a:pathLst>
              <a:path h="5228668" w="6260174">
                <a:moveTo>
                  <a:pt x="0" y="0"/>
                </a:moveTo>
                <a:lnTo>
                  <a:pt x="6260175" y="0"/>
                </a:lnTo>
                <a:lnTo>
                  <a:pt x="6260175" y="5228668"/>
                </a:lnTo>
                <a:lnTo>
                  <a:pt x="0" y="52286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604053" y="639405"/>
            <a:ext cx="9079893" cy="1238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600"/>
              </a:lnSpc>
            </a:pPr>
            <a:r>
              <a:rPr lang="en-US" sz="8000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How LLMs work - 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464075" y="2234775"/>
            <a:ext cx="13359851" cy="1104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640"/>
              </a:lnSpc>
            </a:pPr>
            <a:r>
              <a:rPr lang="en-US" sz="7200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Transformers architecture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DB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48650" y="182899"/>
            <a:ext cx="11046000" cy="1145400"/>
          </a:xfrm>
          <a:custGeom>
            <a:avLst/>
            <a:gdLst/>
            <a:ahLst/>
            <a:cxnLst/>
            <a:rect r="r" b="b" t="t" l="l"/>
            <a:pathLst>
              <a:path h="1145400" w="11046000">
                <a:moveTo>
                  <a:pt x="0" y="0"/>
                </a:moveTo>
                <a:lnTo>
                  <a:pt x="11045999" y="0"/>
                </a:lnTo>
                <a:lnTo>
                  <a:pt x="11045999" y="1145400"/>
                </a:lnTo>
                <a:lnTo>
                  <a:pt x="0" y="1145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144986" y="346589"/>
            <a:ext cx="11637683" cy="1193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Generating text with RNNs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6071649" y="2355845"/>
            <a:ext cx="5699582" cy="5699582"/>
            <a:chOff x="0" y="0"/>
            <a:chExt cx="7599443" cy="7599443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0" y="0"/>
              <a:ext cx="7599443" cy="7599443"/>
              <a:chOff x="0" y="0"/>
              <a:chExt cx="812800" cy="81280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lnTo>
                      <a:pt x="523042" y="124802"/>
                    </a:lnTo>
                    <a:lnTo>
                      <a:pt x="693768" y="119032"/>
                    </a:lnTo>
                    <a:lnTo>
                      <a:pt x="687998" y="289758"/>
                    </a:lnTo>
                    <a:lnTo>
                      <a:pt x="812800" y="406400"/>
                    </a:lnTo>
                    <a:lnTo>
                      <a:pt x="687998" y="523042"/>
                    </a:lnTo>
                    <a:lnTo>
                      <a:pt x="693768" y="693768"/>
                    </a:lnTo>
                    <a:lnTo>
                      <a:pt x="523042" y="687998"/>
                    </a:lnTo>
                    <a:lnTo>
                      <a:pt x="406400" y="812800"/>
                    </a:lnTo>
                    <a:lnTo>
                      <a:pt x="289758" y="687998"/>
                    </a:lnTo>
                    <a:lnTo>
                      <a:pt x="119032" y="693768"/>
                    </a:lnTo>
                    <a:lnTo>
                      <a:pt x="124802" y="523042"/>
                    </a:lnTo>
                    <a:lnTo>
                      <a:pt x="0" y="406400"/>
                    </a:lnTo>
                    <a:lnTo>
                      <a:pt x="124802" y="289758"/>
                    </a:lnTo>
                    <a:lnTo>
                      <a:pt x="119032" y="119032"/>
                    </a:lnTo>
                    <a:lnTo>
                      <a:pt x="289758" y="124802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674EA7"/>
              </a:solidFill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127000" y="79375"/>
                <a:ext cx="558800" cy="6064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59"/>
                  </a:lnSpc>
                </a:pPr>
              </a:p>
            </p:txBody>
          </p:sp>
        </p:grpSp>
        <p:sp>
          <p:nvSpPr>
            <p:cNvPr name="TextBox 8" id="8"/>
            <p:cNvSpPr txBox="true"/>
            <p:nvPr/>
          </p:nvSpPr>
          <p:spPr>
            <a:xfrm rot="0">
              <a:off x="2658603" y="3179538"/>
              <a:ext cx="2875730" cy="11260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7000"/>
                </a:lnSpc>
              </a:pPr>
              <a:r>
                <a:rPr lang="en-US" sz="5000" spc="25">
                  <a:solidFill>
                    <a:srgbClr val="FFFFFF"/>
                  </a:solidFill>
                  <a:latin typeface="More Sugar"/>
                  <a:ea typeface="More Sugar"/>
                  <a:cs typeface="More Sugar"/>
                  <a:sym typeface="More Sugar"/>
                </a:rPr>
                <a:t>RNN</a:t>
              </a:r>
            </a:p>
          </p:txBody>
        </p:sp>
      </p:grp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>
  <p:cSld>
    <p:bg>
      <p:bgPr>
        <a:solidFill>
          <a:srgbClr val="F1DB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765281" y="3656823"/>
            <a:ext cx="2494019" cy="2494019"/>
            <a:chOff x="0" y="0"/>
            <a:chExt cx="3325359" cy="3325359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3325359" cy="3325359"/>
              <a:chOff x="0" y="0"/>
              <a:chExt cx="812800" cy="8128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lnTo>
                      <a:pt x="523042" y="124802"/>
                    </a:lnTo>
                    <a:lnTo>
                      <a:pt x="693768" y="119032"/>
                    </a:lnTo>
                    <a:lnTo>
                      <a:pt x="687998" y="289758"/>
                    </a:lnTo>
                    <a:lnTo>
                      <a:pt x="812800" y="406400"/>
                    </a:lnTo>
                    <a:lnTo>
                      <a:pt x="687998" y="523042"/>
                    </a:lnTo>
                    <a:lnTo>
                      <a:pt x="693768" y="693768"/>
                    </a:lnTo>
                    <a:lnTo>
                      <a:pt x="523042" y="687998"/>
                    </a:lnTo>
                    <a:lnTo>
                      <a:pt x="406400" y="812800"/>
                    </a:lnTo>
                    <a:lnTo>
                      <a:pt x="289758" y="687998"/>
                    </a:lnTo>
                    <a:lnTo>
                      <a:pt x="119032" y="693768"/>
                    </a:lnTo>
                    <a:lnTo>
                      <a:pt x="124802" y="523042"/>
                    </a:lnTo>
                    <a:lnTo>
                      <a:pt x="0" y="406400"/>
                    </a:lnTo>
                    <a:lnTo>
                      <a:pt x="124802" y="289758"/>
                    </a:lnTo>
                    <a:lnTo>
                      <a:pt x="119032" y="119032"/>
                    </a:lnTo>
                    <a:lnTo>
                      <a:pt x="289758" y="124802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674EA7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127000" y="79375"/>
                <a:ext cx="558800" cy="6064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60"/>
                  </a:lnSpc>
                </a:pPr>
              </a:p>
            </p:txBody>
          </p:sp>
        </p:grpSp>
        <p:sp>
          <p:nvSpPr>
            <p:cNvPr name="TextBox 6" id="6"/>
            <p:cNvSpPr txBox="true"/>
            <p:nvPr/>
          </p:nvSpPr>
          <p:spPr>
            <a:xfrm rot="0">
              <a:off x="1163350" y="1403215"/>
              <a:ext cx="1258360" cy="4808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063"/>
                </a:lnSpc>
              </a:pPr>
              <a:r>
                <a:rPr lang="en-US" sz="2187" spc="10">
                  <a:solidFill>
                    <a:srgbClr val="FFFFFF"/>
                  </a:solidFill>
                  <a:latin typeface="More Sugar"/>
                  <a:ea typeface="More Sugar"/>
                  <a:cs typeface="More Sugar"/>
                  <a:sym typeface="More Sugar"/>
                </a:rPr>
                <a:t>RNN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028700" y="3916660"/>
            <a:ext cx="9497226" cy="1974344"/>
            <a:chOff x="0" y="0"/>
            <a:chExt cx="2501327" cy="51999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501327" cy="519992"/>
            </a:xfrm>
            <a:custGeom>
              <a:avLst/>
              <a:gdLst/>
              <a:ahLst/>
              <a:cxnLst/>
              <a:rect r="r" b="b" t="t" l="l"/>
              <a:pathLst>
                <a:path h="519992" w="2501327">
                  <a:moveTo>
                    <a:pt x="0" y="0"/>
                  </a:moveTo>
                  <a:lnTo>
                    <a:pt x="2501327" y="0"/>
                  </a:lnTo>
                  <a:lnTo>
                    <a:pt x="2501327" y="519992"/>
                  </a:lnTo>
                  <a:lnTo>
                    <a:pt x="0" y="519992"/>
                  </a:lnTo>
                  <a:close/>
                </a:path>
              </a:pathLst>
            </a:custGeom>
            <a:solidFill>
              <a:srgbClr val="D495F1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2501327" cy="5676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028700" y="604443"/>
            <a:ext cx="11832056" cy="1193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Generating text with RNNs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005988" y="4365352"/>
            <a:ext cx="1005466" cy="962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839"/>
              </a:lnSpc>
            </a:pPr>
            <a:r>
              <a:rPr lang="en-US" sz="5599">
                <a:solidFill>
                  <a:srgbClr val="674EA7"/>
                </a:solidFill>
                <a:latin typeface="More Sugar"/>
                <a:ea typeface="More Sugar"/>
                <a:cs typeface="More Sugar"/>
                <a:sym typeface="More Sugar"/>
              </a:rPr>
              <a:t>?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756895" y="4365352"/>
            <a:ext cx="2865215" cy="962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839"/>
              </a:lnSpc>
            </a:pPr>
            <a:r>
              <a:rPr lang="en-US" sz="5599">
                <a:solidFill>
                  <a:srgbClr val="FF3131"/>
                </a:solidFill>
                <a:latin typeface="More Sugar"/>
                <a:ea typeface="More Sugar"/>
                <a:cs typeface="More Sugar"/>
                <a:sym typeface="More Sugar"/>
              </a:rPr>
              <a:t>tastes...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DB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48640" y="182880"/>
            <a:ext cx="17041197" cy="1145400"/>
          </a:xfrm>
          <a:custGeom>
            <a:avLst/>
            <a:gdLst/>
            <a:ahLst/>
            <a:cxnLst/>
            <a:rect r="r" b="b" t="t" l="l"/>
            <a:pathLst>
              <a:path h="1145400" w="17041197">
                <a:moveTo>
                  <a:pt x="0" y="0"/>
                </a:moveTo>
                <a:lnTo>
                  <a:pt x="17041197" y="0"/>
                </a:lnTo>
                <a:lnTo>
                  <a:pt x="17041197" y="1145400"/>
                </a:lnTo>
                <a:lnTo>
                  <a:pt x="0" y="1145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4133051" y="3212120"/>
            <a:ext cx="3383424" cy="3383424"/>
            <a:chOff x="0" y="0"/>
            <a:chExt cx="4511232" cy="4511232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4511232" cy="4511232"/>
              <a:chOff x="0" y="0"/>
              <a:chExt cx="812800" cy="812800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lnTo>
                      <a:pt x="523042" y="124802"/>
                    </a:lnTo>
                    <a:lnTo>
                      <a:pt x="693768" y="119032"/>
                    </a:lnTo>
                    <a:lnTo>
                      <a:pt x="687998" y="289758"/>
                    </a:lnTo>
                    <a:lnTo>
                      <a:pt x="812800" y="406400"/>
                    </a:lnTo>
                    <a:lnTo>
                      <a:pt x="687998" y="523042"/>
                    </a:lnTo>
                    <a:lnTo>
                      <a:pt x="693768" y="693768"/>
                    </a:lnTo>
                    <a:lnTo>
                      <a:pt x="523042" y="687998"/>
                    </a:lnTo>
                    <a:lnTo>
                      <a:pt x="406400" y="812800"/>
                    </a:lnTo>
                    <a:lnTo>
                      <a:pt x="289758" y="687998"/>
                    </a:lnTo>
                    <a:lnTo>
                      <a:pt x="119032" y="693768"/>
                    </a:lnTo>
                    <a:lnTo>
                      <a:pt x="124802" y="523042"/>
                    </a:lnTo>
                    <a:lnTo>
                      <a:pt x="0" y="406400"/>
                    </a:lnTo>
                    <a:lnTo>
                      <a:pt x="124802" y="289758"/>
                    </a:lnTo>
                    <a:lnTo>
                      <a:pt x="119032" y="119032"/>
                    </a:lnTo>
                    <a:lnTo>
                      <a:pt x="289758" y="124802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674EA7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127000" y="79375"/>
                <a:ext cx="558800" cy="6064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60"/>
                  </a:lnSpc>
                </a:pPr>
              </a:p>
            </p:txBody>
          </p:sp>
        </p:grpSp>
        <p:sp>
          <p:nvSpPr>
            <p:cNvPr name="TextBox 7" id="7"/>
            <p:cNvSpPr txBox="true"/>
            <p:nvPr/>
          </p:nvSpPr>
          <p:spPr>
            <a:xfrm rot="0">
              <a:off x="1578217" y="1898160"/>
              <a:ext cx="1707110" cy="6577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155"/>
                </a:lnSpc>
              </a:pPr>
              <a:r>
                <a:rPr lang="en-US" sz="2968" spc="14">
                  <a:solidFill>
                    <a:srgbClr val="FFFFFF"/>
                  </a:solidFill>
                  <a:latin typeface="More Sugar"/>
                  <a:ea typeface="More Sugar"/>
                  <a:cs typeface="More Sugar"/>
                  <a:sym typeface="More Sugar"/>
                </a:rPr>
                <a:t>RNN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028700" y="3916660"/>
            <a:ext cx="8585195" cy="1974344"/>
            <a:chOff x="0" y="0"/>
            <a:chExt cx="2261121" cy="51999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261121" cy="519992"/>
            </a:xfrm>
            <a:custGeom>
              <a:avLst/>
              <a:gdLst/>
              <a:ahLst/>
              <a:cxnLst/>
              <a:rect r="r" b="b" t="t" l="l"/>
              <a:pathLst>
                <a:path h="519992" w="2261121">
                  <a:moveTo>
                    <a:pt x="0" y="0"/>
                  </a:moveTo>
                  <a:lnTo>
                    <a:pt x="2261121" y="0"/>
                  </a:lnTo>
                  <a:lnTo>
                    <a:pt x="2261121" y="519992"/>
                  </a:lnTo>
                  <a:lnTo>
                    <a:pt x="0" y="519992"/>
                  </a:lnTo>
                  <a:close/>
                </a:path>
              </a:pathLst>
            </a:custGeom>
            <a:solidFill>
              <a:srgbClr val="D495F1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2261121" cy="5676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782507" y="664705"/>
            <a:ext cx="12228747" cy="1193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Generating text with RNNs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005988" y="4365352"/>
            <a:ext cx="1005466" cy="962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839"/>
              </a:lnSpc>
            </a:pPr>
            <a:r>
              <a:rPr lang="en-US" sz="5599">
                <a:solidFill>
                  <a:srgbClr val="674EA7"/>
                </a:solidFill>
                <a:latin typeface="More Sugar"/>
                <a:ea typeface="More Sugar"/>
                <a:cs typeface="More Sugar"/>
                <a:sym typeface="More Sugar"/>
              </a:rPr>
              <a:t>?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867490" y="4365352"/>
            <a:ext cx="4008386" cy="962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839"/>
              </a:lnSpc>
            </a:pPr>
            <a:r>
              <a:rPr lang="en-US" sz="5599">
                <a:solidFill>
                  <a:srgbClr val="FF3131"/>
                </a:solidFill>
                <a:latin typeface="More Sugar"/>
                <a:ea typeface="More Sugar"/>
                <a:cs typeface="More Sugar"/>
                <a:sym typeface="More Sugar"/>
              </a:rPr>
              <a:t>tea </a:t>
            </a:r>
            <a:r>
              <a:rPr lang="en-US" sz="5599">
                <a:solidFill>
                  <a:srgbClr val="FF3131"/>
                </a:solidFill>
                <a:latin typeface="More Sugar"/>
                <a:ea typeface="More Sugar"/>
                <a:cs typeface="More Sugar"/>
                <a:sym typeface="More Sugar"/>
              </a:rPr>
              <a:t>tastes...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DB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012498" y="9448324"/>
            <a:ext cx="829504" cy="497653"/>
          </a:xfrm>
          <a:custGeom>
            <a:avLst/>
            <a:gdLst/>
            <a:ahLst/>
            <a:cxnLst/>
            <a:rect r="r" b="b" t="t" l="l"/>
            <a:pathLst>
              <a:path h="497653" w="829504">
                <a:moveTo>
                  <a:pt x="0" y="0"/>
                </a:moveTo>
                <a:lnTo>
                  <a:pt x="829503" y="0"/>
                </a:lnTo>
                <a:lnTo>
                  <a:pt x="829503" y="497652"/>
                </a:lnTo>
                <a:lnTo>
                  <a:pt x="0" y="4976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238796" y="2685402"/>
            <a:ext cx="3355248" cy="3445954"/>
          </a:xfrm>
          <a:custGeom>
            <a:avLst/>
            <a:gdLst/>
            <a:ahLst/>
            <a:cxnLst/>
            <a:rect r="r" b="b" t="t" l="l"/>
            <a:pathLst>
              <a:path h="3445954" w="3355248">
                <a:moveTo>
                  <a:pt x="0" y="0"/>
                </a:moveTo>
                <a:lnTo>
                  <a:pt x="3355248" y="0"/>
                </a:lnTo>
                <a:lnTo>
                  <a:pt x="3355248" y="3445955"/>
                </a:lnTo>
                <a:lnTo>
                  <a:pt x="0" y="34459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999702" y="510298"/>
            <a:ext cx="9494650" cy="42003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54"/>
              </a:lnSpc>
            </a:pPr>
            <a:r>
              <a:rPr lang="en-US" sz="6961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Generative AI &amp; Large Language Model Use Cases &amp; Model Lifecycle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0494352" y="2758639"/>
            <a:ext cx="7347649" cy="7187337"/>
            <a:chOff x="0" y="0"/>
            <a:chExt cx="9796866" cy="958311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9796866" cy="9583116"/>
            </a:xfrm>
            <a:custGeom>
              <a:avLst/>
              <a:gdLst/>
              <a:ahLst/>
              <a:cxnLst/>
              <a:rect r="r" b="b" t="t" l="l"/>
              <a:pathLst>
                <a:path h="9583116" w="9796866">
                  <a:moveTo>
                    <a:pt x="0" y="0"/>
                  </a:moveTo>
                  <a:lnTo>
                    <a:pt x="9796866" y="0"/>
                  </a:lnTo>
                  <a:lnTo>
                    <a:pt x="9796866" y="9583116"/>
                  </a:lnTo>
                  <a:lnTo>
                    <a:pt x="0" y="95831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283513" y="840671"/>
              <a:ext cx="6140386" cy="6306386"/>
            </a:xfrm>
            <a:custGeom>
              <a:avLst/>
              <a:gdLst/>
              <a:ahLst/>
              <a:cxnLst/>
              <a:rect r="r" b="b" t="t" l="l"/>
              <a:pathLst>
                <a:path h="6306386" w="6140386">
                  <a:moveTo>
                    <a:pt x="0" y="0"/>
                  </a:moveTo>
                  <a:lnTo>
                    <a:pt x="6140385" y="0"/>
                  </a:lnTo>
                  <a:lnTo>
                    <a:pt x="6140385" y="6306386"/>
                  </a:lnTo>
                  <a:lnTo>
                    <a:pt x="0" y="63063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1028700" y="4044433"/>
            <a:ext cx="1297390" cy="1332464"/>
          </a:xfrm>
          <a:custGeom>
            <a:avLst/>
            <a:gdLst/>
            <a:ahLst/>
            <a:cxnLst/>
            <a:rect r="r" b="b" t="t" l="l"/>
            <a:pathLst>
              <a:path h="1332464" w="1297390">
                <a:moveTo>
                  <a:pt x="0" y="0"/>
                </a:moveTo>
                <a:lnTo>
                  <a:pt x="1297390" y="0"/>
                </a:lnTo>
                <a:lnTo>
                  <a:pt x="1297390" y="1332463"/>
                </a:lnTo>
                <a:lnTo>
                  <a:pt x="0" y="133246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677395" y="5686076"/>
            <a:ext cx="1297390" cy="1332464"/>
          </a:xfrm>
          <a:custGeom>
            <a:avLst/>
            <a:gdLst/>
            <a:ahLst/>
            <a:cxnLst/>
            <a:rect r="r" b="b" t="t" l="l"/>
            <a:pathLst>
              <a:path h="1332464" w="1297390">
                <a:moveTo>
                  <a:pt x="0" y="0"/>
                </a:moveTo>
                <a:lnTo>
                  <a:pt x="1297389" y="0"/>
                </a:lnTo>
                <a:lnTo>
                  <a:pt x="1297389" y="1332464"/>
                </a:lnTo>
                <a:lnTo>
                  <a:pt x="0" y="133246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DB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48640" y="182880"/>
            <a:ext cx="17041197" cy="1145400"/>
          </a:xfrm>
          <a:custGeom>
            <a:avLst/>
            <a:gdLst/>
            <a:ahLst/>
            <a:cxnLst/>
            <a:rect r="r" b="b" t="t" l="l"/>
            <a:pathLst>
              <a:path h="1145400" w="17041197">
                <a:moveTo>
                  <a:pt x="0" y="0"/>
                </a:moveTo>
                <a:lnTo>
                  <a:pt x="17041197" y="0"/>
                </a:lnTo>
                <a:lnTo>
                  <a:pt x="17041197" y="1145400"/>
                </a:lnTo>
                <a:lnTo>
                  <a:pt x="0" y="1145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4750473" y="2395005"/>
            <a:ext cx="5017654" cy="5017654"/>
            <a:chOff x="0" y="0"/>
            <a:chExt cx="6690205" cy="6690205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6690205" cy="6690205"/>
              <a:chOff x="0" y="0"/>
              <a:chExt cx="812800" cy="812800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lnTo>
                      <a:pt x="523042" y="124802"/>
                    </a:lnTo>
                    <a:lnTo>
                      <a:pt x="693768" y="119032"/>
                    </a:lnTo>
                    <a:lnTo>
                      <a:pt x="687998" y="289758"/>
                    </a:lnTo>
                    <a:lnTo>
                      <a:pt x="812800" y="406400"/>
                    </a:lnTo>
                    <a:lnTo>
                      <a:pt x="687998" y="523042"/>
                    </a:lnTo>
                    <a:lnTo>
                      <a:pt x="693768" y="693768"/>
                    </a:lnTo>
                    <a:lnTo>
                      <a:pt x="523042" y="687998"/>
                    </a:lnTo>
                    <a:lnTo>
                      <a:pt x="406400" y="812800"/>
                    </a:lnTo>
                    <a:lnTo>
                      <a:pt x="289758" y="687998"/>
                    </a:lnTo>
                    <a:lnTo>
                      <a:pt x="119032" y="693768"/>
                    </a:lnTo>
                    <a:lnTo>
                      <a:pt x="124802" y="523042"/>
                    </a:lnTo>
                    <a:lnTo>
                      <a:pt x="0" y="406400"/>
                    </a:lnTo>
                    <a:lnTo>
                      <a:pt x="124802" y="289758"/>
                    </a:lnTo>
                    <a:lnTo>
                      <a:pt x="119032" y="119032"/>
                    </a:lnTo>
                    <a:lnTo>
                      <a:pt x="289758" y="124802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674EA7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127000" y="79375"/>
                <a:ext cx="558800" cy="6064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60"/>
                  </a:lnSpc>
                </a:pPr>
              </a:p>
            </p:txBody>
          </p:sp>
        </p:grpSp>
        <p:sp>
          <p:nvSpPr>
            <p:cNvPr name="TextBox 7" id="7"/>
            <p:cNvSpPr txBox="true"/>
            <p:nvPr/>
          </p:nvSpPr>
          <p:spPr>
            <a:xfrm rot="0">
              <a:off x="2340513" y="2814021"/>
              <a:ext cx="2531662" cy="97643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6162"/>
                </a:lnSpc>
              </a:pPr>
              <a:r>
                <a:rPr lang="en-US" sz="4401" spc="22">
                  <a:solidFill>
                    <a:srgbClr val="FFFFFF"/>
                  </a:solidFill>
                  <a:latin typeface="More Sugar"/>
                  <a:ea typeface="More Sugar"/>
                  <a:cs typeface="More Sugar"/>
                  <a:sym typeface="More Sugar"/>
                </a:rPr>
                <a:t>RNN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028700" y="3916660"/>
            <a:ext cx="7510498" cy="1974344"/>
            <a:chOff x="0" y="0"/>
            <a:chExt cx="1978073" cy="51999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978073" cy="519992"/>
            </a:xfrm>
            <a:custGeom>
              <a:avLst/>
              <a:gdLst/>
              <a:ahLst/>
              <a:cxnLst/>
              <a:rect r="r" b="b" t="t" l="l"/>
              <a:pathLst>
                <a:path h="519992" w="1978073">
                  <a:moveTo>
                    <a:pt x="0" y="0"/>
                  </a:moveTo>
                  <a:lnTo>
                    <a:pt x="1978073" y="0"/>
                  </a:lnTo>
                  <a:lnTo>
                    <a:pt x="1978073" y="519992"/>
                  </a:lnTo>
                  <a:lnTo>
                    <a:pt x="0" y="519992"/>
                  </a:lnTo>
                  <a:close/>
                </a:path>
              </a:pathLst>
            </a:custGeom>
            <a:solidFill>
              <a:srgbClr val="D495F1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1978073" cy="5676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729615" y="189252"/>
            <a:ext cx="8552745" cy="2432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Generating text with RNNs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005988" y="4365352"/>
            <a:ext cx="1005466" cy="962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839"/>
              </a:lnSpc>
            </a:pPr>
            <a:r>
              <a:rPr lang="en-US" sz="5599">
                <a:solidFill>
                  <a:srgbClr val="674EA7"/>
                </a:solidFill>
                <a:latin typeface="More Sugar"/>
                <a:ea typeface="More Sugar"/>
                <a:cs typeface="More Sugar"/>
                <a:sym typeface="More Sugar"/>
              </a:rPr>
              <a:t>?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829851" y="4365352"/>
            <a:ext cx="5601903" cy="962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839"/>
              </a:lnSpc>
            </a:pPr>
            <a:r>
              <a:rPr lang="en-US" sz="5599">
                <a:solidFill>
                  <a:srgbClr val="FF3131"/>
                </a:solidFill>
                <a:latin typeface="More Sugar"/>
                <a:ea typeface="More Sugar"/>
                <a:cs typeface="More Sugar"/>
                <a:sym typeface="More Sugar"/>
              </a:rPr>
              <a:t>,my tea </a:t>
            </a:r>
            <a:r>
              <a:rPr lang="en-US" sz="5599">
                <a:solidFill>
                  <a:srgbClr val="FF3131"/>
                </a:solidFill>
                <a:latin typeface="More Sugar"/>
                <a:ea typeface="More Sugar"/>
                <a:cs typeface="More Sugar"/>
                <a:sym typeface="More Sugar"/>
              </a:rPr>
              <a:t>tastes...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DB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48640" y="182880"/>
            <a:ext cx="17041197" cy="1145400"/>
          </a:xfrm>
          <a:custGeom>
            <a:avLst/>
            <a:gdLst/>
            <a:ahLst/>
            <a:cxnLst/>
            <a:rect r="r" b="b" t="t" l="l"/>
            <a:pathLst>
              <a:path h="1145400" w="17041197">
                <a:moveTo>
                  <a:pt x="0" y="0"/>
                </a:moveTo>
                <a:lnTo>
                  <a:pt x="17041197" y="0"/>
                </a:lnTo>
                <a:lnTo>
                  <a:pt x="17041197" y="1145400"/>
                </a:lnTo>
                <a:lnTo>
                  <a:pt x="0" y="1145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4431754" y="1328280"/>
            <a:ext cx="7090057" cy="7090057"/>
            <a:chOff x="0" y="0"/>
            <a:chExt cx="9453409" cy="9453409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9453409" cy="9453409"/>
              <a:chOff x="0" y="0"/>
              <a:chExt cx="812800" cy="812800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lnTo>
                      <a:pt x="523042" y="124802"/>
                    </a:lnTo>
                    <a:lnTo>
                      <a:pt x="693768" y="119032"/>
                    </a:lnTo>
                    <a:lnTo>
                      <a:pt x="687998" y="289758"/>
                    </a:lnTo>
                    <a:lnTo>
                      <a:pt x="812800" y="406400"/>
                    </a:lnTo>
                    <a:lnTo>
                      <a:pt x="687998" y="523042"/>
                    </a:lnTo>
                    <a:lnTo>
                      <a:pt x="693768" y="693768"/>
                    </a:lnTo>
                    <a:lnTo>
                      <a:pt x="523042" y="687998"/>
                    </a:lnTo>
                    <a:lnTo>
                      <a:pt x="406400" y="812800"/>
                    </a:lnTo>
                    <a:lnTo>
                      <a:pt x="289758" y="687998"/>
                    </a:lnTo>
                    <a:lnTo>
                      <a:pt x="119032" y="693768"/>
                    </a:lnTo>
                    <a:lnTo>
                      <a:pt x="124802" y="523042"/>
                    </a:lnTo>
                    <a:lnTo>
                      <a:pt x="0" y="406400"/>
                    </a:lnTo>
                    <a:lnTo>
                      <a:pt x="124802" y="289758"/>
                    </a:lnTo>
                    <a:lnTo>
                      <a:pt x="119032" y="119032"/>
                    </a:lnTo>
                    <a:lnTo>
                      <a:pt x="289758" y="124802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674EA7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127000" y="79375"/>
                <a:ext cx="558800" cy="6064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60"/>
                  </a:lnSpc>
                </a:pPr>
              </a:p>
            </p:txBody>
          </p:sp>
        </p:grpSp>
        <p:sp>
          <p:nvSpPr>
            <p:cNvPr name="TextBox 7" id="7"/>
            <p:cNvSpPr txBox="true"/>
            <p:nvPr/>
          </p:nvSpPr>
          <p:spPr>
            <a:xfrm rot="0">
              <a:off x="3307198" y="3973581"/>
              <a:ext cx="3577295" cy="13824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8707"/>
                </a:lnSpc>
              </a:pPr>
              <a:r>
                <a:rPr lang="en-US" sz="6219" spc="31">
                  <a:solidFill>
                    <a:srgbClr val="FFFFFF"/>
                  </a:solidFill>
                  <a:latin typeface="More Sugar"/>
                  <a:ea typeface="More Sugar"/>
                  <a:cs typeface="More Sugar"/>
                  <a:sym typeface="More Sugar"/>
                </a:rPr>
                <a:t>RNN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028700" y="3916660"/>
            <a:ext cx="6769327" cy="1974344"/>
            <a:chOff x="0" y="0"/>
            <a:chExt cx="1782868" cy="51999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782868" cy="519992"/>
            </a:xfrm>
            <a:custGeom>
              <a:avLst/>
              <a:gdLst/>
              <a:ahLst/>
              <a:cxnLst/>
              <a:rect r="r" b="b" t="t" l="l"/>
              <a:pathLst>
                <a:path h="519992" w="1782868">
                  <a:moveTo>
                    <a:pt x="0" y="0"/>
                  </a:moveTo>
                  <a:lnTo>
                    <a:pt x="1782868" y="0"/>
                  </a:lnTo>
                  <a:lnTo>
                    <a:pt x="1782868" y="519992"/>
                  </a:lnTo>
                  <a:lnTo>
                    <a:pt x="0" y="519992"/>
                  </a:lnTo>
                  <a:close/>
                </a:path>
              </a:pathLst>
            </a:custGeom>
            <a:solidFill>
              <a:srgbClr val="D495F1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1782868" cy="5676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729615" y="189252"/>
            <a:ext cx="8552745" cy="2432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Generating text with RNNs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005988" y="4365352"/>
            <a:ext cx="1005466" cy="962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839"/>
              </a:lnSpc>
            </a:pPr>
            <a:r>
              <a:rPr lang="en-US" sz="5599">
                <a:solidFill>
                  <a:srgbClr val="674EA7"/>
                </a:solidFill>
                <a:latin typeface="More Sugar"/>
                <a:ea typeface="More Sugar"/>
                <a:cs typeface="More Sugar"/>
                <a:sym typeface="More Sugar"/>
              </a:rPr>
              <a:t>?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088681" y="4365352"/>
            <a:ext cx="6936010" cy="873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000">
                <a:solidFill>
                  <a:srgbClr val="FF3131"/>
                </a:solidFill>
                <a:latin typeface="More Sugar"/>
                <a:ea typeface="More Sugar"/>
                <a:cs typeface="More Sugar"/>
                <a:sym typeface="More Sugar"/>
              </a:rPr>
              <a:t>,my tea </a:t>
            </a:r>
            <a:r>
              <a:rPr lang="en-US" sz="5000">
                <a:solidFill>
                  <a:srgbClr val="FF3131"/>
                </a:solidFill>
                <a:latin typeface="More Sugar"/>
                <a:ea typeface="More Sugar"/>
                <a:cs typeface="More Sugar"/>
                <a:sym typeface="More Sugar"/>
              </a:rPr>
              <a:t>tastes </a:t>
            </a:r>
            <a:r>
              <a:rPr lang="en-US" sz="5000">
                <a:solidFill>
                  <a:srgbClr val="0097A7"/>
                </a:solidFill>
                <a:latin typeface="More Sugar"/>
                <a:ea typeface="More Sugar"/>
                <a:cs typeface="More Sugar"/>
                <a:sym typeface="More Sugar"/>
              </a:rPr>
              <a:t>Great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DB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112977" y="1242082"/>
            <a:ext cx="7090057" cy="7090057"/>
            <a:chOff x="0" y="0"/>
            <a:chExt cx="9453409" cy="9453409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9453409" cy="9453409"/>
              <a:chOff x="0" y="0"/>
              <a:chExt cx="812800" cy="8128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lnTo>
                      <a:pt x="523042" y="124802"/>
                    </a:lnTo>
                    <a:lnTo>
                      <a:pt x="693768" y="119032"/>
                    </a:lnTo>
                    <a:lnTo>
                      <a:pt x="687998" y="289758"/>
                    </a:lnTo>
                    <a:lnTo>
                      <a:pt x="812800" y="406400"/>
                    </a:lnTo>
                    <a:lnTo>
                      <a:pt x="687998" y="523042"/>
                    </a:lnTo>
                    <a:lnTo>
                      <a:pt x="693768" y="693768"/>
                    </a:lnTo>
                    <a:lnTo>
                      <a:pt x="523042" y="687998"/>
                    </a:lnTo>
                    <a:lnTo>
                      <a:pt x="406400" y="812800"/>
                    </a:lnTo>
                    <a:lnTo>
                      <a:pt x="289758" y="687998"/>
                    </a:lnTo>
                    <a:lnTo>
                      <a:pt x="119032" y="693768"/>
                    </a:lnTo>
                    <a:lnTo>
                      <a:pt x="124802" y="523042"/>
                    </a:lnTo>
                    <a:lnTo>
                      <a:pt x="0" y="406400"/>
                    </a:lnTo>
                    <a:lnTo>
                      <a:pt x="124802" y="289758"/>
                    </a:lnTo>
                    <a:lnTo>
                      <a:pt x="119032" y="119032"/>
                    </a:lnTo>
                    <a:lnTo>
                      <a:pt x="289758" y="124802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674EA7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127000" y="79375"/>
                <a:ext cx="558800" cy="6064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60"/>
                  </a:lnSpc>
                </a:pPr>
              </a:p>
            </p:txBody>
          </p:sp>
        </p:grpSp>
        <p:sp>
          <p:nvSpPr>
            <p:cNvPr name="TextBox 6" id="6"/>
            <p:cNvSpPr txBox="true"/>
            <p:nvPr/>
          </p:nvSpPr>
          <p:spPr>
            <a:xfrm rot="0">
              <a:off x="3307198" y="3973581"/>
              <a:ext cx="3577295" cy="13824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8707"/>
                </a:lnSpc>
              </a:pPr>
              <a:r>
                <a:rPr lang="en-US" sz="6219" spc="31">
                  <a:solidFill>
                    <a:srgbClr val="FFFFFF"/>
                  </a:solidFill>
                  <a:latin typeface="More Sugar"/>
                  <a:ea typeface="More Sugar"/>
                  <a:cs typeface="More Sugar"/>
                  <a:sym typeface="More Sugar"/>
                </a:rPr>
                <a:t>RNN</a:t>
              </a: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-7463756">
            <a:off x="5754759" y="5489733"/>
            <a:ext cx="3827978" cy="2797904"/>
          </a:xfrm>
          <a:custGeom>
            <a:avLst/>
            <a:gdLst/>
            <a:ahLst/>
            <a:cxnLst/>
            <a:rect r="r" b="b" t="t" l="l"/>
            <a:pathLst>
              <a:path h="2797904" w="3827978">
                <a:moveTo>
                  <a:pt x="0" y="0"/>
                </a:moveTo>
                <a:lnTo>
                  <a:pt x="3827979" y="0"/>
                </a:lnTo>
                <a:lnTo>
                  <a:pt x="3827979" y="2797904"/>
                </a:lnTo>
                <a:lnTo>
                  <a:pt x="0" y="27979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595106" y="4672811"/>
            <a:ext cx="12147285" cy="962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839"/>
              </a:lnSpc>
            </a:pPr>
            <a:r>
              <a:rPr lang="en-US" sz="5599">
                <a:solidFill>
                  <a:srgbClr val="FF3131"/>
                </a:solidFill>
                <a:latin typeface="More Sugar"/>
                <a:ea typeface="More Sugar"/>
                <a:cs typeface="More Sugar"/>
                <a:sym typeface="More Sugar"/>
              </a:rPr>
              <a:t>The milk is bad, my tea </a:t>
            </a:r>
            <a:r>
              <a:rPr lang="en-US" sz="5599">
                <a:solidFill>
                  <a:srgbClr val="FF3131"/>
                </a:solidFill>
                <a:latin typeface="More Sugar"/>
                <a:ea typeface="More Sugar"/>
                <a:cs typeface="More Sugar"/>
                <a:sym typeface="More Sugar"/>
              </a:rPr>
              <a:t>tastes </a:t>
            </a:r>
            <a:r>
              <a:rPr lang="en-US" sz="5599">
                <a:solidFill>
                  <a:srgbClr val="0097A7"/>
                </a:solidFill>
                <a:latin typeface="More Sugar"/>
                <a:ea typeface="More Sugar"/>
                <a:cs typeface="More Sugar"/>
                <a:sym typeface="More Sugar"/>
              </a:rPr>
              <a:t>Great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1576790" y="4372550"/>
            <a:ext cx="2536186" cy="1904108"/>
          </a:xfrm>
          <a:custGeom>
            <a:avLst/>
            <a:gdLst/>
            <a:ahLst/>
            <a:cxnLst/>
            <a:rect r="r" b="b" t="t" l="l"/>
            <a:pathLst>
              <a:path h="1904108" w="2536186">
                <a:moveTo>
                  <a:pt x="0" y="0"/>
                </a:moveTo>
                <a:lnTo>
                  <a:pt x="2536187" y="0"/>
                </a:lnTo>
                <a:lnTo>
                  <a:pt x="2536187" y="1904108"/>
                </a:lnTo>
                <a:lnTo>
                  <a:pt x="0" y="19041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-3892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729615" y="895350"/>
            <a:ext cx="12115268" cy="1193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Generating text with RNNs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DB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48640" y="182880"/>
            <a:ext cx="17041197" cy="1145400"/>
          </a:xfrm>
          <a:custGeom>
            <a:avLst/>
            <a:gdLst/>
            <a:ahLst/>
            <a:cxnLst/>
            <a:rect r="r" b="b" t="t" l="l"/>
            <a:pathLst>
              <a:path h="1145400" w="17041197">
                <a:moveTo>
                  <a:pt x="0" y="0"/>
                </a:moveTo>
                <a:lnTo>
                  <a:pt x="17041197" y="0"/>
                </a:lnTo>
                <a:lnTo>
                  <a:pt x="17041197" y="1145400"/>
                </a:lnTo>
                <a:lnTo>
                  <a:pt x="0" y="1145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85137" y="3952299"/>
            <a:ext cx="17168203" cy="3129601"/>
          </a:xfrm>
          <a:custGeom>
            <a:avLst/>
            <a:gdLst/>
            <a:ahLst/>
            <a:cxnLst/>
            <a:rect r="r" b="b" t="t" l="l"/>
            <a:pathLst>
              <a:path h="3129601" w="17168203">
                <a:moveTo>
                  <a:pt x="0" y="0"/>
                </a:moveTo>
                <a:lnTo>
                  <a:pt x="17168203" y="0"/>
                </a:lnTo>
                <a:lnTo>
                  <a:pt x="17168203" y="3129600"/>
                </a:lnTo>
                <a:lnTo>
                  <a:pt x="0" y="31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185407" y="4180840"/>
            <a:ext cx="11503014" cy="962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839"/>
              </a:lnSpc>
            </a:pPr>
            <a:r>
              <a:rPr lang="en-US" sz="5599">
                <a:solidFill>
                  <a:srgbClr val="FF0000"/>
                </a:solidFill>
                <a:latin typeface="More Sugar"/>
                <a:ea typeface="More Sugar"/>
                <a:cs typeface="More Sugar"/>
                <a:sym typeface="More Sugar"/>
              </a:rPr>
              <a:t>I took my money to the bank.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29615" y="189252"/>
            <a:ext cx="13632885" cy="2432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Understanding language can be challenging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634478" y="6061996"/>
            <a:ext cx="2699614" cy="1403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00"/>
              </a:lnSpc>
            </a:pPr>
            <a:r>
              <a:rPr lang="en-US" sz="4000">
                <a:solidFill>
                  <a:srgbClr val="351C75"/>
                </a:solidFill>
                <a:latin typeface="More Sugar"/>
                <a:ea typeface="More Sugar"/>
                <a:cs typeface="More Sugar"/>
                <a:sym typeface="More Sugar"/>
              </a:rPr>
              <a:t>River bank?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DB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48640" y="182880"/>
            <a:ext cx="17041197" cy="1145400"/>
          </a:xfrm>
          <a:custGeom>
            <a:avLst/>
            <a:gdLst/>
            <a:ahLst/>
            <a:cxnLst/>
            <a:rect r="r" b="b" t="t" l="l"/>
            <a:pathLst>
              <a:path h="1145400" w="17041197">
                <a:moveTo>
                  <a:pt x="0" y="0"/>
                </a:moveTo>
                <a:lnTo>
                  <a:pt x="17041197" y="0"/>
                </a:lnTo>
                <a:lnTo>
                  <a:pt x="17041197" y="1145400"/>
                </a:lnTo>
                <a:lnTo>
                  <a:pt x="0" y="1145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729615" y="4030399"/>
            <a:ext cx="17168203" cy="5227901"/>
            <a:chOff x="0" y="0"/>
            <a:chExt cx="22890937" cy="697053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2890937" cy="6970535"/>
            </a:xfrm>
            <a:custGeom>
              <a:avLst/>
              <a:gdLst/>
              <a:ahLst/>
              <a:cxnLst/>
              <a:rect r="r" b="b" t="t" l="l"/>
              <a:pathLst>
                <a:path h="6970535" w="22890937">
                  <a:moveTo>
                    <a:pt x="0" y="0"/>
                  </a:moveTo>
                  <a:lnTo>
                    <a:pt x="22890937" y="0"/>
                  </a:lnTo>
                  <a:lnTo>
                    <a:pt x="22890937" y="6970535"/>
                  </a:lnTo>
                  <a:lnTo>
                    <a:pt x="0" y="69705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5" id="5"/>
            <p:cNvSpPr txBox="true"/>
            <p:nvPr/>
          </p:nvSpPr>
          <p:spPr>
            <a:xfrm rot="0">
              <a:off x="7181670" y="-28611"/>
              <a:ext cx="10539692" cy="18247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3999"/>
                </a:lnSpc>
              </a:pPr>
              <a:r>
                <a:rPr lang="en-US" sz="5599">
                  <a:solidFill>
                    <a:srgbClr val="4A86E8"/>
                  </a:solidFill>
                  <a:latin typeface="More Sugar"/>
                  <a:ea typeface="More Sugar"/>
                  <a:cs typeface="More Sugar"/>
                  <a:sym typeface="More Sugar"/>
                </a:rPr>
                <a:t>The teacher’s book?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398780" y="2501779"/>
              <a:ext cx="20344244" cy="18247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3999"/>
                </a:lnSpc>
              </a:pPr>
              <a:r>
                <a:rPr lang="en-US" sz="5599">
                  <a:solidFill>
                    <a:srgbClr val="FF0000"/>
                  </a:solidFill>
                  <a:latin typeface="More Sugar"/>
                  <a:ea typeface="More Sugar"/>
                  <a:cs typeface="More Sugar"/>
                  <a:sym typeface="More Sugar"/>
                </a:rPr>
                <a:t>The teacher taught the student with the book.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11970207" y="5032170"/>
              <a:ext cx="10293306" cy="18247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3999"/>
                </a:lnSpc>
              </a:pPr>
              <a:r>
                <a:rPr lang="en-US" sz="5599">
                  <a:solidFill>
                    <a:srgbClr val="0097A7"/>
                  </a:solidFill>
                  <a:latin typeface="More Sugar"/>
                  <a:ea typeface="More Sugar"/>
                  <a:cs typeface="More Sugar"/>
                  <a:sym typeface="More Sugar"/>
                </a:rPr>
                <a:t>The student’s book?</a:t>
              </a: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4576052" y="1028700"/>
            <a:ext cx="3321766" cy="4114800"/>
          </a:xfrm>
          <a:custGeom>
            <a:avLst/>
            <a:gdLst/>
            <a:ahLst/>
            <a:cxnLst/>
            <a:rect r="r" b="b" t="t" l="l"/>
            <a:pathLst>
              <a:path h="4114800" w="3321766">
                <a:moveTo>
                  <a:pt x="0" y="0"/>
                </a:moveTo>
                <a:lnTo>
                  <a:pt x="3321766" y="0"/>
                </a:lnTo>
                <a:lnTo>
                  <a:pt x="332176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729615" y="622230"/>
            <a:ext cx="13632885" cy="2432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Understanding language can be challenging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DB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683108" y="345534"/>
            <a:ext cx="6768619" cy="9595932"/>
          </a:xfrm>
          <a:custGeom>
            <a:avLst/>
            <a:gdLst/>
            <a:ahLst/>
            <a:cxnLst/>
            <a:rect r="r" b="b" t="t" l="l"/>
            <a:pathLst>
              <a:path h="9595932" w="6768619">
                <a:moveTo>
                  <a:pt x="0" y="0"/>
                </a:moveTo>
                <a:lnTo>
                  <a:pt x="6768620" y="0"/>
                </a:lnTo>
                <a:lnTo>
                  <a:pt x="6768620" y="9595932"/>
                </a:lnTo>
                <a:lnTo>
                  <a:pt x="0" y="959593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  <a:ln w="142875" cap="sq">
            <a:solidFill>
              <a:srgbClr val="674EA7"/>
            </a:solidFill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2277570"/>
            <a:ext cx="7821160" cy="7193699"/>
          </a:xfrm>
          <a:custGeom>
            <a:avLst/>
            <a:gdLst/>
            <a:ahLst/>
            <a:cxnLst/>
            <a:rect r="r" b="b" t="t" l="l"/>
            <a:pathLst>
              <a:path h="7193699" w="7821160">
                <a:moveTo>
                  <a:pt x="0" y="0"/>
                </a:moveTo>
                <a:lnTo>
                  <a:pt x="7821160" y="0"/>
                </a:lnTo>
                <a:lnTo>
                  <a:pt x="7821160" y="7193699"/>
                </a:lnTo>
                <a:lnTo>
                  <a:pt x="0" y="719369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4200" t="-11339" r="-22531" b="0"/>
            </a:stretch>
          </a:blipFill>
          <a:ln w="114300" cap="sq">
            <a:solidFill>
              <a:srgbClr val="674EA7"/>
            </a:solidFill>
            <a:prstDash val="solid"/>
            <a:miter/>
          </a:ln>
        </p:spPr>
      </p:sp>
      <p:sp>
        <p:nvSpPr>
          <p:cNvPr name="TextBox 4" id="4"/>
          <p:cNvSpPr txBox="true"/>
          <p:nvPr/>
        </p:nvSpPr>
        <p:spPr>
          <a:xfrm rot="0">
            <a:off x="1028700" y="629345"/>
            <a:ext cx="5851754" cy="1193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Transformers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DB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48640" y="182880"/>
            <a:ext cx="17041197" cy="1145400"/>
          </a:xfrm>
          <a:custGeom>
            <a:avLst/>
            <a:gdLst/>
            <a:ahLst/>
            <a:cxnLst/>
            <a:rect r="r" b="b" t="t" l="l"/>
            <a:pathLst>
              <a:path h="1145400" w="17041197">
                <a:moveTo>
                  <a:pt x="0" y="0"/>
                </a:moveTo>
                <a:lnTo>
                  <a:pt x="17041197" y="0"/>
                </a:lnTo>
                <a:lnTo>
                  <a:pt x="17041197" y="1145400"/>
                </a:lnTo>
                <a:lnTo>
                  <a:pt x="0" y="1145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3748416"/>
            <a:ext cx="6809654" cy="6048561"/>
          </a:xfrm>
          <a:custGeom>
            <a:avLst/>
            <a:gdLst/>
            <a:ahLst/>
            <a:cxnLst/>
            <a:rect r="r" b="b" t="t" l="l"/>
            <a:pathLst>
              <a:path h="6048561" w="6809654">
                <a:moveTo>
                  <a:pt x="0" y="0"/>
                </a:moveTo>
                <a:lnTo>
                  <a:pt x="6809654" y="0"/>
                </a:lnTo>
                <a:lnTo>
                  <a:pt x="6809654" y="6048562"/>
                </a:lnTo>
                <a:lnTo>
                  <a:pt x="0" y="60485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1562" t="-11328" r="-20124" b="0"/>
            </a:stretch>
          </a:blipFill>
          <a:ln w="95250" cap="sq">
            <a:solidFill>
              <a:srgbClr val="674EA7"/>
            </a:solidFill>
            <a:prstDash val="solid"/>
            <a:miter/>
          </a:ln>
        </p:spPr>
      </p:sp>
      <p:sp>
        <p:nvSpPr>
          <p:cNvPr name="TextBox 4" id="4"/>
          <p:cNvSpPr txBox="true"/>
          <p:nvPr/>
        </p:nvSpPr>
        <p:spPr>
          <a:xfrm rot="0">
            <a:off x="1028700" y="1194930"/>
            <a:ext cx="7292755" cy="1193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Transformers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496161" y="2844480"/>
            <a:ext cx="7107059" cy="35452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079501" indent="-539750" lvl="1">
              <a:lnSpc>
                <a:spcPts val="7110"/>
              </a:lnSpc>
              <a:buFont typeface="Arial"/>
              <a:buChar char="•"/>
            </a:pPr>
            <a:r>
              <a:rPr lang="en-US" sz="5000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Scale efﬁciently</a:t>
            </a:r>
          </a:p>
          <a:p>
            <a:pPr algn="l" marL="1079501" indent="-539750" lvl="1">
              <a:lnSpc>
                <a:spcPts val="7110"/>
              </a:lnSpc>
              <a:buFont typeface="Arial"/>
              <a:buChar char="•"/>
            </a:pPr>
            <a:r>
              <a:rPr lang="en-US" sz="5000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Parallel process</a:t>
            </a:r>
          </a:p>
          <a:p>
            <a:pPr algn="l" marL="1079501" indent="-539750" lvl="1">
              <a:lnSpc>
                <a:spcPts val="7110"/>
              </a:lnSpc>
              <a:buFont typeface="Arial"/>
              <a:buChar char="•"/>
            </a:pPr>
            <a:r>
              <a:rPr lang="en-US" sz="5000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Attention to input </a:t>
            </a:r>
            <a:r>
              <a:rPr lang="en-US" sz="5000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meaning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DB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48650" y="182899"/>
            <a:ext cx="11046000" cy="1145400"/>
          </a:xfrm>
          <a:custGeom>
            <a:avLst/>
            <a:gdLst/>
            <a:ahLst/>
            <a:cxnLst/>
            <a:rect r="r" b="b" t="t" l="l"/>
            <a:pathLst>
              <a:path h="1145400" w="11046000">
                <a:moveTo>
                  <a:pt x="0" y="0"/>
                </a:moveTo>
                <a:lnTo>
                  <a:pt x="11045999" y="0"/>
                </a:lnTo>
                <a:lnTo>
                  <a:pt x="11045999" y="1145400"/>
                </a:lnTo>
                <a:lnTo>
                  <a:pt x="0" y="1145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4127715" y="3444211"/>
            <a:ext cx="3970750" cy="3970750"/>
            <a:chOff x="0" y="0"/>
            <a:chExt cx="5294333" cy="5294333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5294333" cy="5294333"/>
              <a:chOff x="0" y="0"/>
              <a:chExt cx="812800" cy="812800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lnTo>
                      <a:pt x="523042" y="124802"/>
                    </a:lnTo>
                    <a:lnTo>
                      <a:pt x="693768" y="119032"/>
                    </a:lnTo>
                    <a:lnTo>
                      <a:pt x="687998" y="289758"/>
                    </a:lnTo>
                    <a:lnTo>
                      <a:pt x="812800" y="406400"/>
                    </a:lnTo>
                    <a:lnTo>
                      <a:pt x="687998" y="523042"/>
                    </a:lnTo>
                    <a:lnTo>
                      <a:pt x="693768" y="693768"/>
                    </a:lnTo>
                    <a:lnTo>
                      <a:pt x="523042" y="687998"/>
                    </a:lnTo>
                    <a:lnTo>
                      <a:pt x="406400" y="812800"/>
                    </a:lnTo>
                    <a:lnTo>
                      <a:pt x="289758" y="687998"/>
                    </a:lnTo>
                    <a:lnTo>
                      <a:pt x="119032" y="693768"/>
                    </a:lnTo>
                    <a:lnTo>
                      <a:pt x="124802" y="523042"/>
                    </a:lnTo>
                    <a:lnTo>
                      <a:pt x="0" y="406400"/>
                    </a:lnTo>
                    <a:lnTo>
                      <a:pt x="124802" y="289758"/>
                    </a:lnTo>
                    <a:lnTo>
                      <a:pt x="119032" y="119032"/>
                    </a:lnTo>
                    <a:lnTo>
                      <a:pt x="289758" y="124802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674EA7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127000" y="79375"/>
                <a:ext cx="558800" cy="6064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60"/>
                  </a:lnSpc>
                </a:pPr>
              </a:p>
            </p:txBody>
          </p:sp>
        </p:grpSp>
        <p:sp>
          <p:nvSpPr>
            <p:cNvPr name="TextBox 7" id="7"/>
            <p:cNvSpPr txBox="true"/>
            <p:nvPr/>
          </p:nvSpPr>
          <p:spPr>
            <a:xfrm rot="0">
              <a:off x="1852179" y="2228056"/>
              <a:ext cx="2003446" cy="77154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876"/>
                </a:lnSpc>
              </a:pPr>
              <a:r>
                <a:rPr lang="en-US" sz="3483" spc="17">
                  <a:solidFill>
                    <a:srgbClr val="FFFFFF"/>
                  </a:solidFill>
                  <a:latin typeface="More Sugar"/>
                  <a:ea typeface="More Sugar"/>
                  <a:cs typeface="More Sugar"/>
                  <a:sym typeface="More Sugar"/>
                </a:rPr>
                <a:t>RNN</a:t>
              </a: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8836892" y="2160796"/>
            <a:ext cx="6356958" cy="6356958"/>
          </a:xfrm>
          <a:custGeom>
            <a:avLst/>
            <a:gdLst/>
            <a:ahLst/>
            <a:cxnLst/>
            <a:rect r="r" b="b" t="t" l="l"/>
            <a:pathLst>
              <a:path h="6356958" w="6356958">
                <a:moveTo>
                  <a:pt x="0" y="0"/>
                </a:moveTo>
                <a:lnTo>
                  <a:pt x="6356959" y="0"/>
                </a:lnTo>
                <a:lnTo>
                  <a:pt x="6356959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28700" y="275469"/>
            <a:ext cx="6118103" cy="1193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Transformers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DB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48640" y="182880"/>
            <a:ext cx="17041197" cy="1145400"/>
          </a:xfrm>
          <a:custGeom>
            <a:avLst/>
            <a:gdLst/>
            <a:ahLst/>
            <a:cxnLst/>
            <a:rect r="r" b="b" t="t" l="l"/>
            <a:pathLst>
              <a:path h="1145400" w="17041197">
                <a:moveTo>
                  <a:pt x="0" y="0"/>
                </a:moveTo>
                <a:lnTo>
                  <a:pt x="17041197" y="0"/>
                </a:lnTo>
                <a:lnTo>
                  <a:pt x="17041197" y="1145400"/>
                </a:lnTo>
                <a:lnTo>
                  <a:pt x="0" y="1145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62244" y="895350"/>
            <a:ext cx="6574912" cy="1193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Transformers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-6160853" y="4284371"/>
            <a:ext cx="29251573" cy="2703377"/>
            <a:chOff x="0" y="0"/>
            <a:chExt cx="39002098" cy="360450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9002098" cy="3604503"/>
            </a:xfrm>
            <a:custGeom>
              <a:avLst/>
              <a:gdLst/>
              <a:ahLst/>
              <a:cxnLst/>
              <a:rect r="r" b="b" t="t" l="l"/>
              <a:pathLst>
                <a:path h="3604503" w="39002098">
                  <a:moveTo>
                    <a:pt x="0" y="0"/>
                  </a:moveTo>
                  <a:lnTo>
                    <a:pt x="39002098" y="0"/>
                  </a:lnTo>
                  <a:lnTo>
                    <a:pt x="39002098" y="3604503"/>
                  </a:lnTo>
                  <a:lnTo>
                    <a:pt x="0" y="36045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-543" r="0" b="-543"/>
              </a:stretch>
            </a:blipFill>
          </p:spPr>
        </p:sp>
        <p:sp>
          <p:nvSpPr>
            <p:cNvPr name="TextBox 6" id="6"/>
            <p:cNvSpPr txBox="true"/>
            <p:nvPr/>
          </p:nvSpPr>
          <p:spPr>
            <a:xfrm rot="0">
              <a:off x="10325303" y="2004469"/>
              <a:ext cx="21399203" cy="110631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7029"/>
                </a:lnSpc>
              </a:pPr>
              <a:r>
                <a:rPr lang="en-US" sz="5020">
                  <a:solidFill>
                    <a:srgbClr val="FF3131"/>
                  </a:solidFill>
                  <a:latin typeface="Comic Sans"/>
                  <a:ea typeface="Comic Sans"/>
                  <a:cs typeface="Comic Sans"/>
                  <a:sym typeface="Comic Sans"/>
                </a:rPr>
                <a:t>The teacher taught the student with the book.</a:t>
              </a:r>
            </a:p>
          </p:txBody>
        </p:sp>
      </p:grp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DB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194930"/>
            <a:ext cx="7514576" cy="1193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Transformers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-6233790" y="3877328"/>
            <a:ext cx="30755581" cy="4169901"/>
            <a:chOff x="0" y="0"/>
            <a:chExt cx="41007441" cy="555986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1007441" cy="5559868"/>
            </a:xfrm>
            <a:custGeom>
              <a:avLst/>
              <a:gdLst/>
              <a:ahLst/>
              <a:cxnLst/>
              <a:rect r="r" b="b" t="t" l="l"/>
              <a:pathLst>
                <a:path h="5559868" w="41007441">
                  <a:moveTo>
                    <a:pt x="0" y="0"/>
                  </a:moveTo>
                  <a:lnTo>
                    <a:pt x="41007441" y="0"/>
                  </a:lnTo>
                  <a:lnTo>
                    <a:pt x="41007441" y="5559868"/>
                  </a:lnTo>
                  <a:lnTo>
                    <a:pt x="0" y="55598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5" id="5"/>
            <p:cNvSpPr txBox="true"/>
            <p:nvPr/>
          </p:nvSpPr>
          <p:spPr>
            <a:xfrm rot="0">
              <a:off x="10856192" y="2139811"/>
              <a:ext cx="23538612" cy="111336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7014"/>
                </a:lnSpc>
              </a:pPr>
              <a:r>
                <a:rPr lang="en-US" b="true" sz="5010">
                  <a:solidFill>
                    <a:srgbClr val="FF3131"/>
                  </a:solidFill>
                  <a:latin typeface="Comic Sans Bold"/>
                  <a:ea typeface="Comic Sans Bold"/>
                  <a:cs typeface="Comic Sans Bold"/>
                  <a:sym typeface="Comic Sans Bold"/>
                </a:rPr>
                <a:t>The teacher taught the student with the book.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DB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206699" y="746801"/>
            <a:ext cx="9670332" cy="9335244"/>
            <a:chOff x="0" y="0"/>
            <a:chExt cx="12893775" cy="12446992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413013"/>
              <a:ext cx="12893775" cy="12033979"/>
              <a:chOff x="0" y="0"/>
              <a:chExt cx="2546919" cy="2377082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2546919" cy="2377082"/>
              </a:xfrm>
              <a:custGeom>
                <a:avLst/>
                <a:gdLst/>
                <a:ahLst/>
                <a:cxnLst/>
                <a:rect r="r" b="b" t="t" l="l"/>
                <a:pathLst>
                  <a:path h="2377082" w="2546919">
                    <a:moveTo>
                      <a:pt x="36071" y="0"/>
                    </a:moveTo>
                    <a:lnTo>
                      <a:pt x="2510848" y="0"/>
                    </a:lnTo>
                    <a:cubicBezTo>
                      <a:pt x="2520415" y="0"/>
                      <a:pt x="2529589" y="3800"/>
                      <a:pt x="2536354" y="10565"/>
                    </a:cubicBezTo>
                    <a:cubicBezTo>
                      <a:pt x="2543118" y="17329"/>
                      <a:pt x="2546919" y="26504"/>
                      <a:pt x="2546919" y="36071"/>
                    </a:cubicBezTo>
                    <a:lnTo>
                      <a:pt x="2546919" y="2341012"/>
                    </a:lnTo>
                    <a:cubicBezTo>
                      <a:pt x="2546919" y="2350578"/>
                      <a:pt x="2543118" y="2359753"/>
                      <a:pt x="2536354" y="2366517"/>
                    </a:cubicBezTo>
                    <a:cubicBezTo>
                      <a:pt x="2529589" y="2373282"/>
                      <a:pt x="2520415" y="2377082"/>
                      <a:pt x="2510848" y="2377082"/>
                    </a:cubicBezTo>
                    <a:lnTo>
                      <a:pt x="36071" y="2377082"/>
                    </a:lnTo>
                    <a:cubicBezTo>
                      <a:pt x="26504" y="2377082"/>
                      <a:pt x="17329" y="2373282"/>
                      <a:pt x="10565" y="2366517"/>
                    </a:cubicBezTo>
                    <a:cubicBezTo>
                      <a:pt x="3800" y="2359753"/>
                      <a:pt x="0" y="2350578"/>
                      <a:pt x="0" y="2341012"/>
                    </a:cubicBezTo>
                    <a:lnTo>
                      <a:pt x="0" y="36071"/>
                    </a:lnTo>
                    <a:cubicBezTo>
                      <a:pt x="0" y="26504"/>
                      <a:pt x="3800" y="17329"/>
                      <a:pt x="10565" y="10565"/>
                    </a:cubicBezTo>
                    <a:cubicBezTo>
                      <a:pt x="17329" y="3800"/>
                      <a:pt x="26504" y="0"/>
                      <a:pt x="36071" y="0"/>
                    </a:cubicBezTo>
                    <a:close/>
                  </a:path>
                </a:pathLst>
              </a:custGeom>
              <a:solidFill>
                <a:srgbClr val="351C75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57150"/>
                <a:ext cx="2546919" cy="2434232"/>
              </a:xfrm>
              <a:prstGeom prst="rect">
                <a:avLst/>
              </a:prstGeom>
            </p:spPr>
            <p:txBody>
              <a:bodyPr anchor="ctr" rtlCol="false" tIns="57503" lIns="57503" bIns="57503" rIns="57503"/>
              <a:lstStyle/>
              <a:p>
                <a:pPr algn="ctr">
                  <a:lnSpc>
                    <a:spcPts val="3359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339393" y="706667"/>
              <a:ext cx="12214989" cy="2033187"/>
              <a:chOff x="0" y="0"/>
              <a:chExt cx="2412837" cy="401617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2412837" cy="401617"/>
              </a:xfrm>
              <a:custGeom>
                <a:avLst/>
                <a:gdLst/>
                <a:ahLst/>
                <a:cxnLst/>
                <a:rect r="r" b="b" t="t" l="l"/>
                <a:pathLst>
                  <a:path h="401617" w="2412837">
                    <a:moveTo>
                      <a:pt x="38075" y="0"/>
                    </a:moveTo>
                    <a:lnTo>
                      <a:pt x="2374762" y="0"/>
                    </a:lnTo>
                    <a:cubicBezTo>
                      <a:pt x="2384860" y="0"/>
                      <a:pt x="2394545" y="4011"/>
                      <a:pt x="2401685" y="11152"/>
                    </a:cubicBezTo>
                    <a:cubicBezTo>
                      <a:pt x="2408826" y="18292"/>
                      <a:pt x="2412837" y="27977"/>
                      <a:pt x="2412837" y="38075"/>
                    </a:cubicBezTo>
                    <a:lnTo>
                      <a:pt x="2412837" y="363542"/>
                    </a:lnTo>
                    <a:cubicBezTo>
                      <a:pt x="2412837" y="373640"/>
                      <a:pt x="2408826" y="383325"/>
                      <a:pt x="2401685" y="390465"/>
                    </a:cubicBezTo>
                    <a:cubicBezTo>
                      <a:pt x="2394545" y="397606"/>
                      <a:pt x="2384860" y="401617"/>
                      <a:pt x="2374762" y="401617"/>
                    </a:cubicBezTo>
                    <a:lnTo>
                      <a:pt x="38075" y="401617"/>
                    </a:lnTo>
                    <a:cubicBezTo>
                      <a:pt x="17047" y="401617"/>
                      <a:pt x="0" y="384571"/>
                      <a:pt x="0" y="363542"/>
                    </a:cubicBezTo>
                    <a:lnTo>
                      <a:pt x="0" y="38075"/>
                    </a:lnTo>
                    <a:cubicBezTo>
                      <a:pt x="0" y="27977"/>
                      <a:pt x="4011" y="18292"/>
                      <a:pt x="11152" y="11152"/>
                    </a:cubicBezTo>
                    <a:cubicBezTo>
                      <a:pt x="18292" y="4011"/>
                      <a:pt x="27977" y="0"/>
                      <a:pt x="38075" y="0"/>
                    </a:cubicBezTo>
                    <a:close/>
                  </a:path>
                </a:pathLst>
              </a:custGeom>
              <a:solidFill>
                <a:srgbClr val="674EA7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95250"/>
                <a:ext cx="2412837" cy="496867"/>
              </a:xfrm>
              <a:prstGeom prst="rect">
                <a:avLst/>
              </a:prstGeom>
            </p:spPr>
            <p:txBody>
              <a:bodyPr anchor="ctr" rtlCol="false" tIns="57503" lIns="57503" bIns="57503" rIns="57503"/>
              <a:lstStyle/>
              <a:p>
                <a:pPr algn="ctr">
                  <a:lnSpc>
                    <a:spcPts val="6719"/>
                  </a:lnSpc>
                </a:pPr>
                <a:r>
                  <a:rPr lang="en-US" sz="4799">
                    <a:solidFill>
                      <a:srgbClr val="000000"/>
                    </a:solidFill>
                    <a:latin typeface="More Sugar"/>
                    <a:ea typeface="More Sugar"/>
                    <a:cs typeface="More Sugar"/>
                    <a:sym typeface="More Sugar"/>
                  </a:rPr>
                  <a:t>Chat Bot</a:t>
                </a:r>
              </a:p>
            </p:txBody>
          </p:sp>
        </p:grpSp>
        <p:sp>
          <p:nvSpPr>
            <p:cNvPr name="Freeform 9" id="9"/>
            <p:cNvSpPr/>
            <p:nvPr/>
          </p:nvSpPr>
          <p:spPr>
            <a:xfrm flipH="false" flipV="false" rot="0">
              <a:off x="339393" y="0"/>
              <a:ext cx="3446521" cy="3446521"/>
            </a:xfrm>
            <a:custGeom>
              <a:avLst/>
              <a:gdLst/>
              <a:ahLst/>
              <a:cxnLst/>
              <a:rect r="r" b="b" t="t" l="l"/>
              <a:pathLst>
                <a:path h="3446521" w="3446521">
                  <a:moveTo>
                    <a:pt x="0" y="0"/>
                  </a:moveTo>
                  <a:lnTo>
                    <a:pt x="3446522" y="0"/>
                  </a:lnTo>
                  <a:lnTo>
                    <a:pt x="3446522" y="3446521"/>
                  </a:lnTo>
                  <a:lnTo>
                    <a:pt x="0" y="34465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  <p:grpSp>
          <p:nvGrpSpPr>
            <p:cNvPr name="Group 10" id="10"/>
            <p:cNvGrpSpPr/>
            <p:nvPr/>
          </p:nvGrpSpPr>
          <p:grpSpPr>
            <a:xfrm rot="0">
              <a:off x="339393" y="6725503"/>
              <a:ext cx="8866307" cy="3600450"/>
              <a:chOff x="0" y="0"/>
              <a:chExt cx="1751369" cy="711200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1751381" cy="711200"/>
              </a:xfrm>
              <a:custGeom>
                <a:avLst/>
                <a:gdLst/>
                <a:ahLst/>
                <a:cxnLst/>
                <a:rect r="r" b="b" t="t" l="l"/>
                <a:pathLst>
                  <a:path h="711200" w="1751381">
                    <a:moveTo>
                      <a:pt x="1452951" y="0"/>
                    </a:moveTo>
                    <a:lnTo>
                      <a:pt x="282407" y="0"/>
                    </a:lnTo>
                    <a:cubicBezTo>
                      <a:pt x="126426" y="0"/>
                      <a:pt x="0" y="123512"/>
                      <a:pt x="0" y="275871"/>
                    </a:cubicBezTo>
                    <a:cubicBezTo>
                      <a:pt x="0" y="386169"/>
                      <a:pt x="66279" y="481310"/>
                      <a:pt x="162037" y="525451"/>
                    </a:cubicBezTo>
                    <a:lnTo>
                      <a:pt x="162037" y="711200"/>
                    </a:lnTo>
                    <a:lnTo>
                      <a:pt x="353844" y="551732"/>
                    </a:lnTo>
                    <a:lnTo>
                      <a:pt x="1452951" y="551732"/>
                    </a:lnTo>
                    <a:cubicBezTo>
                      <a:pt x="1624932" y="551732"/>
                      <a:pt x="1751369" y="428220"/>
                      <a:pt x="1751369" y="275861"/>
                    </a:cubicBezTo>
                    <a:cubicBezTo>
                      <a:pt x="1751381" y="123512"/>
                      <a:pt x="1624932" y="0"/>
                      <a:pt x="1452951" y="0"/>
                    </a:cubicBezTo>
                    <a:close/>
                  </a:path>
                </a:pathLst>
              </a:custGeom>
              <a:solidFill>
                <a:srgbClr val="FDDFE2"/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-9525"/>
                <a:ext cx="1751369" cy="530225"/>
              </a:xfrm>
              <a:prstGeom prst="rect">
                <a:avLst/>
              </a:prstGeom>
            </p:spPr>
            <p:txBody>
              <a:bodyPr anchor="ctr" rtlCol="false" tIns="57503" lIns="57503" bIns="57503" rIns="57503"/>
              <a:lstStyle/>
              <a:p>
                <a:pPr algn="ctr">
                  <a:lnSpc>
                    <a:spcPts val="3359"/>
                  </a:lnSpc>
                </a:pPr>
                <a:r>
                  <a:rPr lang="en-US" sz="2399">
                    <a:solidFill>
                      <a:srgbClr val="000000"/>
                    </a:solidFill>
                    <a:latin typeface="Comic Sans"/>
                    <a:ea typeface="Comic Sans"/>
                    <a:cs typeface="Comic Sans"/>
                    <a:sym typeface="Comic Sans"/>
                  </a:rPr>
                  <a:t>The street layout of Washington D.C. was designed by Pierre Charles L'Enfant, a French-born American architect and civil engineer.</a:t>
                </a:r>
              </a:p>
            </p:txBody>
          </p:sp>
        </p:grpSp>
        <p:sp>
          <p:nvSpPr>
            <p:cNvPr name="Freeform 13" id="13"/>
            <p:cNvSpPr/>
            <p:nvPr/>
          </p:nvSpPr>
          <p:spPr>
            <a:xfrm flipH="false" flipV="false" rot="0">
              <a:off x="0" y="10076727"/>
              <a:ext cx="1286201" cy="1286201"/>
            </a:xfrm>
            <a:custGeom>
              <a:avLst/>
              <a:gdLst/>
              <a:ahLst/>
              <a:cxnLst/>
              <a:rect r="r" b="b" t="t" l="l"/>
              <a:pathLst>
                <a:path h="1286201" w="1286201">
                  <a:moveTo>
                    <a:pt x="0" y="0"/>
                  </a:moveTo>
                  <a:lnTo>
                    <a:pt x="1286201" y="0"/>
                  </a:lnTo>
                  <a:lnTo>
                    <a:pt x="1286201" y="1286201"/>
                  </a:lnTo>
                  <a:lnTo>
                    <a:pt x="0" y="12862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8947161">
              <a:off x="11133814" y="4565283"/>
              <a:ext cx="989813" cy="1610642"/>
            </a:xfrm>
            <a:custGeom>
              <a:avLst/>
              <a:gdLst/>
              <a:ahLst/>
              <a:cxnLst/>
              <a:rect r="r" b="b" t="t" l="l"/>
              <a:pathLst>
                <a:path h="1610642" w="989813">
                  <a:moveTo>
                    <a:pt x="0" y="0"/>
                  </a:moveTo>
                  <a:lnTo>
                    <a:pt x="989813" y="0"/>
                  </a:lnTo>
                  <a:lnTo>
                    <a:pt x="989813" y="1610642"/>
                  </a:lnTo>
                  <a:lnTo>
                    <a:pt x="0" y="16106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15" id="15"/>
            <p:cNvGrpSpPr/>
            <p:nvPr/>
          </p:nvGrpSpPr>
          <p:grpSpPr>
            <a:xfrm rot="0">
              <a:off x="3785915" y="3210453"/>
              <a:ext cx="8768467" cy="2160151"/>
              <a:chOff x="0" y="0"/>
              <a:chExt cx="1960576" cy="482997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1960576" cy="482997"/>
              </a:xfrm>
              <a:custGeom>
                <a:avLst/>
                <a:gdLst/>
                <a:ahLst/>
                <a:cxnLst/>
                <a:rect r="r" b="b" t="t" l="l"/>
                <a:pathLst>
                  <a:path h="482997" w="1960576">
                    <a:moveTo>
                      <a:pt x="97761" y="0"/>
                    </a:moveTo>
                    <a:lnTo>
                      <a:pt x="1862815" y="0"/>
                    </a:lnTo>
                    <a:cubicBezTo>
                      <a:pt x="1916807" y="0"/>
                      <a:pt x="1960576" y="43769"/>
                      <a:pt x="1960576" y="97761"/>
                    </a:cubicBezTo>
                    <a:lnTo>
                      <a:pt x="1960576" y="385236"/>
                    </a:lnTo>
                    <a:cubicBezTo>
                      <a:pt x="1960576" y="411164"/>
                      <a:pt x="1950277" y="436029"/>
                      <a:pt x="1931943" y="454363"/>
                    </a:cubicBezTo>
                    <a:cubicBezTo>
                      <a:pt x="1913609" y="472697"/>
                      <a:pt x="1888743" y="482997"/>
                      <a:pt x="1862815" y="482997"/>
                    </a:cubicBezTo>
                    <a:lnTo>
                      <a:pt x="97761" y="482997"/>
                    </a:lnTo>
                    <a:cubicBezTo>
                      <a:pt x="71833" y="482997"/>
                      <a:pt x="46967" y="472697"/>
                      <a:pt x="28634" y="454363"/>
                    </a:cubicBezTo>
                    <a:cubicBezTo>
                      <a:pt x="10300" y="436029"/>
                      <a:pt x="0" y="411164"/>
                      <a:pt x="0" y="385236"/>
                    </a:cubicBezTo>
                    <a:lnTo>
                      <a:pt x="0" y="97761"/>
                    </a:lnTo>
                    <a:cubicBezTo>
                      <a:pt x="0" y="71833"/>
                      <a:pt x="10300" y="46967"/>
                      <a:pt x="28634" y="28634"/>
                    </a:cubicBezTo>
                    <a:cubicBezTo>
                      <a:pt x="46967" y="10300"/>
                      <a:pt x="71833" y="0"/>
                      <a:pt x="97761" y="0"/>
                    </a:cubicBezTo>
                    <a:close/>
                  </a:path>
                </a:pathLst>
              </a:custGeom>
              <a:solidFill>
                <a:srgbClr val="DFFFF4"/>
              </a:soli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95250"/>
                <a:ext cx="1960576" cy="57824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6719"/>
                  </a:lnSpc>
                </a:pPr>
              </a:p>
            </p:txBody>
          </p:sp>
        </p:grpSp>
        <p:grpSp>
          <p:nvGrpSpPr>
            <p:cNvPr name="Group 18" id="18"/>
            <p:cNvGrpSpPr/>
            <p:nvPr/>
          </p:nvGrpSpPr>
          <p:grpSpPr>
            <a:xfrm rot="0">
              <a:off x="11907303" y="6193067"/>
              <a:ext cx="647079" cy="647079"/>
              <a:chOff x="0" y="0"/>
              <a:chExt cx="812800" cy="812800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8F8F8"/>
              </a:solidFill>
              <a:ln w="95250" cap="sq">
                <a:solidFill>
                  <a:srgbClr val="C1E8F8"/>
                </a:solidFill>
                <a:prstDash val="solid"/>
                <a:miter/>
              </a:ln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57503" lIns="57503" bIns="57503" rIns="57503"/>
              <a:lstStyle/>
              <a:p>
                <a:pPr algn="ctr">
                  <a:lnSpc>
                    <a:spcPts val="3359"/>
                  </a:lnSpc>
                </a:pPr>
              </a:p>
            </p:txBody>
          </p:sp>
        </p:grpSp>
        <p:sp>
          <p:nvSpPr>
            <p:cNvPr name="TextBox 21" id="21"/>
            <p:cNvSpPr txBox="true"/>
            <p:nvPr/>
          </p:nvSpPr>
          <p:spPr>
            <a:xfrm rot="0">
              <a:off x="5111940" y="3677438"/>
              <a:ext cx="6786171" cy="14457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92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000000"/>
                  </a:solidFill>
                  <a:latin typeface="Comic Sans"/>
                  <a:ea typeface="Comic Sans"/>
                  <a:cs typeface="Comic Sans"/>
                  <a:sym typeface="Comic Sans"/>
                </a:rPr>
                <a:t>Who designed the street layout of Washington DC?</a:t>
              </a:r>
            </a:p>
            <a:p>
              <a:pPr algn="ctr">
                <a:lnSpc>
                  <a:spcPts val="2892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729615" y="1123948"/>
            <a:ext cx="5453024" cy="962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839"/>
              </a:lnSpc>
            </a:pPr>
            <a:r>
              <a:rPr lang="en-US" sz="5599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Generative AI</a:t>
            </a: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DB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943330" y="670302"/>
            <a:ext cx="7736600" cy="1193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Transformers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-4981133" y="4247367"/>
            <a:ext cx="27322125" cy="3704386"/>
            <a:chOff x="0" y="0"/>
            <a:chExt cx="36429500" cy="493918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6429500" cy="4939182"/>
            </a:xfrm>
            <a:custGeom>
              <a:avLst/>
              <a:gdLst/>
              <a:ahLst/>
              <a:cxnLst/>
              <a:rect r="r" b="b" t="t" l="l"/>
              <a:pathLst>
                <a:path h="4939182" w="36429500">
                  <a:moveTo>
                    <a:pt x="0" y="0"/>
                  </a:moveTo>
                  <a:lnTo>
                    <a:pt x="36429500" y="0"/>
                  </a:lnTo>
                  <a:lnTo>
                    <a:pt x="36429500" y="4939182"/>
                  </a:lnTo>
                  <a:lnTo>
                    <a:pt x="0" y="49391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5" id="5"/>
            <p:cNvSpPr txBox="true"/>
            <p:nvPr/>
          </p:nvSpPr>
          <p:spPr>
            <a:xfrm rot="0">
              <a:off x="9644241" y="1899821"/>
              <a:ext cx="19666386" cy="10040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6439"/>
                </a:lnSpc>
              </a:pPr>
              <a:r>
                <a:rPr lang="en-US" sz="4599">
                  <a:solidFill>
                    <a:srgbClr val="FF3131"/>
                  </a:solidFill>
                  <a:latin typeface="Comic Sans"/>
                  <a:ea typeface="Comic Sans"/>
                  <a:cs typeface="Comic Sans"/>
                  <a:sym typeface="Comic Sans"/>
                </a:rPr>
                <a:t>The teacher taught the student with the book.</a:t>
              </a:r>
            </a:p>
          </p:txBody>
        </p:sp>
      </p:grp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DB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48640" y="182880"/>
            <a:ext cx="17041197" cy="1145400"/>
          </a:xfrm>
          <a:custGeom>
            <a:avLst/>
            <a:gdLst/>
            <a:ahLst/>
            <a:cxnLst/>
            <a:rect r="r" b="b" t="t" l="l"/>
            <a:pathLst>
              <a:path h="1145400" w="17041197">
                <a:moveTo>
                  <a:pt x="0" y="0"/>
                </a:moveTo>
                <a:lnTo>
                  <a:pt x="17041197" y="0"/>
                </a:lnTo>
                <a:lnTo>
                  <a:pt x="17041197" y="1145400"/>
                </a:lnTo>
                <a:lnTo>
                  <a:pt x="0" y="1145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29615" y="189252"/>
            <a:ext cx="6873345" cy="1193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Self-attention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513362" y="1383052"/>
            <a:ext cx="15111752" cy="8908725"/>
            <a:chOff x="0" y="0"/>
            <a:chExt cx="20149002" cy="118783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0149002" cy="11878300"/>
            </a:xfrm>
            <a:custGeom>
              <a:avLst/>
              <a:gdLst/>
              <a:ahLst/>
              <a:cxnLst/>
              <a:rect r="r" b="b" t="t" l="l"/>
              <a:pathLst>
                <a:path h="11878300" w="20149002">
                  <a:moveTo>
                    <a:pt x="0" y="0"/>
                  </a:moveTo>
                  <a:lnTo>
                    <a:pt x="20149002" y="0"/>
                  </a:lnTo>
                  <a:lnTo>
                    <a:pt x="20149002" y="11878300"/>
                  </a:lnTo>
                  <a:lnTo>
                    <a:pt x="0" y="118783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-667" t="0" r="-667" b="0"/>
              </a:stretch>
            </a:blipFill>
          </p:spPr>
        </p:sp>
        <p:sp>
          <p:nvSpPr>
            <p:cNvPr name="TextBox 6" id="6"/>
            <p:cNvSpPr txBox="true"/>
            <p:nvPr/>
          </p:nvSpPr>
          <p:spPr>
            <a:xfrm rot="0">
              <a:off x="2966946" y="840774"/>
              <a:ext cx="4021201" cy="109728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7209"/>
                </a:lnSpc>
              </a:pPr>
              <a:r>
                <a:rPr lang="en-US" sz="6008">
                  <a:solidFill>
                    <a:srgbClr val="FF3131"/>
                  </a:solidFill>
                  <a:latin typeface="Comic Sans"/>
                  <a:ea typeface="Comic Sans"/>
                  <a:cs typeface="Comic Sans"/>
                  <a:sym typeface="Comic Sans"/>
                </a:rPr>
                <a:t>The teacher taught the student with </a:t>
              </a:r>
            </a:p>
            <a:p>
              <a:pPr algn="r">
                <a:lnSpc>
                  <a:spcPts val="7209"/>
                </a:lnSpc>
              </a:pPr>
              <a:r>
                <a:rPr lang="en-US" sz="6008">
                  <a:solidFill>
                    <a:srgbClr val="FF3131"/>
                  </a:solidFill>
                  <a:latin typeface="Comic Sans"/>
                  <a:ea typeface="Comic Sans"/>
                  <a:cs typeface="Comic Sans"/>
                  <a:sym typeface="Comic Sans"/>
                </a:rPr>
                <a:t>a </a:t>
              </a:r>
            </a:p>
            <a:p>
              <a:pPr algn="r">
                <a:lnSpc>
                  <a:spcPts val="7209"/>
                </a:lnSpc>
              </a:pPr>
              <a:r>
                <a:rPr lang="en-US" sz="6008">
                  <a:solidFill>
                    <a:srgbClr val="FF3131"/>
                  </a:solidFill>
                  <a:latin typeface="Comic Sans"/>
                  <a:ea typeface="Comic Sans"/>
                  <a:cs typeface="Comic Sans"/>
                  <a:sym typeface="Comic Sans"/>
                </a:rPr>
                <a:t>book</a:t>
              </a:r>
            </a:p>
            <a:p>
              <a:pPr algn="r">
                <a:lnSpc>
                  <a:spcPts val="7209"/>
                </a:lnSpc>
              </a:pPr>
              <a:r>
                <a:rPr lang="en-US" sz="6008">
                  <a:solidFill>
                    <a:srgbClr val="FF3131"/>
                  </a:solidFill>
                  <a:latin typeface="Comic Sans"/>
                  <a:ea typeface="Comic Sans"/>
                  <a:cs typeface="Comic Sans"/>
                  <a:sym typeface="Comic Sans"/>
                </a:rPr>
                <a:t> .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13303984" y="840774"/>
              <a:ext cx="4836415" cy="109728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7209"/>
                </a:lnSpc>
              </a:pPr>
              <a:r>
                <a:rPr lang="en-US" sz="6008">
                  <a:solidFill>
                    <a:srgbClr val="FF3131"/>
                  </a:solidFill>
                  <a:latin typeface="Comic Sans"/>
                  <a:ea typeface="Comic Sans"/>
                  <a:cs typeface="Comic Sans"/>
                  <a:sym typeface="Comic Sans"/>
                </a:rPr>
                <a:t>The teacher taught the student with </a:t>
              </a:r>
            </a:p>
            <a:p>
              <a:pPr algn="l">
                <a:lnSpc>
                  <a:spcPts val="7209"/>
                </a:lnSpc>
              </a:pPr>
              <a:r>
                <a:rPr lang="en-US" sz="6008">
                  <a:solidFill>
                    <a:srgbClr val="FF3131"/>
                  </a:solidFill>
                  <a:latin typeface="Comic Sans"/>
                  <a:ea typeface="Comic Sans"/>
                  <a:cs typeface="Comic Sans"/>
                  <a:sym typeface="Comic Sans"/>
                </a:rPr>
                <a:t>a </a:t>
              </a:r>
            </a:p>
            <a:p>
              <a:pPr algn="l">
                <a:lnSpc>
                  <a:spcPts val="7209"/>
                </a:lnSpc>
              </a:pPr>
              <a:r>
                <a:rPr lang="en-US" sz="6008">
                  <a:solidFill>
                    <a:srgbClr val="FF3131"/>
                  </a:solidFill>
                  <a:latin typeface="Comic Sans"/>
                  <a:ea typeface="Comic Sans"/>
                  <a:cs typeface="Comic Sans"/>
                  <a:sym typeface="Comic Sans"/>
                </a:rPr>
                <a:t>book </a:t>
              </a:r>
            </a:p>
            <a:p>
              <a:pPr algn="l">
                <a:lnSpc>
                  <a:spcPts val="7209"/>
                </a:lnSpc>
              </a:pPr>
              <a:r>
                <a:rPr lang="en-US" sz="6008">
                  <a:solidFill>
                    <a:srgbClr val="FF3131"/>
                  </a:solidFill>
                  <a:latin typeface="Comic Sans"/>
                  <a:ea typeface="Comic Sans"/>
                  <a:cs typeface="Comic Sans"/>
                  <a:sym typeface="Comic Sans"/>
                </a:rPr>
                <a:t>.</a:t>
              </a:r>
            </a:p>
          </p:txBody>
        </p:sp>
      </p:grp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DB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29615" y="189252"/>
            <a:ext cx="5998950" cy="1193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Self-attention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793755" y="1383052"/>
            <a:ext cx="14700489" cy="8552114"/>
            <a:chOff x="0" y="0"/>
            <a:chExt cx="19600652" cy="1140281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9600652" cy="11402819"/>
            </a:xfrm>
            <a:custGeom>
              <a:avLst/>
              <a:gdLst/>
              <a:ahLst/>
              <a:cxnLst/>
              <a:rect r="r" b="b" t="t" l="l"/>
              <a:pathLst>
                <a:path h="11402819" w="19600652">
                  <a:moveTo>
                    <a:pt x="0" y="0"/>
                  </a:moveTo>
                  <a:lnTo>
                    <a:pt x="19600652" y="0"/>
                  </a:lnTo>
                  <a:lnTo>
                    <a:pt x="19600652" y="11402819"/>
                  </a:lnTo>
                  <a:lnTo>
                    <a:pt x="0" y="114028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5" id="5"/>
            <p:cNvSpPr txBox="true"/>
            <p:nvPr/>
          </p:nvSpPr>
          <p:spPr>
            <a:xfrm rot="0">
              <a:off x="0" y="440429"/>
              <a:ext cx="6797967" cy="105219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7013"/>
                </a:lnSpc>
              </a:pPr>
              <a:r>
                <a:rPr lang="en-US" sz="5844">
                  <a:solidFill>
                    <a:srgbClr val="FF3131"/>
                  </a:solidFill>
                  <a:latin typeface="Comic Sans"/>
                  <a:ea typeface="Comic Sans"/>
                  <a:cs typeface="Comic Sans"/>
                  <a:sym typeface="Comic Sans"/>
                </a:rPr>
                <a:t>The </a:t>
              </a:r>
            </a:p>
            <a:p>
              <a:pPr algn="r">
                <a:lnSpc>
                  <a:spcPts val="7013"/>
                </a:lnSpc>
              </a:pPr>
              <a:r>
                <a:rPr lang="en-US" sz="5844">
                  <a:solidFill>
                    <a:srgbClr val="FF3131"/>
                  </a:solidFill>
                  <a:latin typeface="Comic Sans"/>
                  <a:ea typeface="Comic Sans"/>
                  <a:cs typeface="Comic Sans"/>
                  <a:sym typeface="Comic Sans"/>
                </a:rPr>
                <a:t>teacher taught </a:t>
              </a:r>
            </a:p>
            <a:p>
              <a:pPr algn="r">
                <a:lnSpc>
                  <a:spcPts val="7013"/>
                </a:lnSpc>
              </a:pPr>
              <a:r>
                <a:rPr lang="en-US" sz="5844">
                  <a:solidFill>
                    <a:srgbClr val="FF3131"/>
                  </a:solidFill>
                  <a:latin typeface="Comic Sans"/>
                  <a:ea typeface="Comic Sans"/>
                  <a:cs typeface="Comic Sans"/>
                  <a:sym typeface="Comic Sans"/>
                </a:rPr>
                <a:t>the </a:t>
              </a:r>
            </a:p>
            <a:p>
              <a:pPr algn="r">
                <a:lnSpc>
                  <a:spcPts val="7013"/>
                </a:lnSpc>
              </a:pPr>
              <a:r>
                <a:rPr lang="en-US" sz="5844">
                  <a:solidFill>
                    <a:srgbClr val="FF3131"/>
                  </a:solidFill>
                  <a:latin typeface="Comic Sans"/>
                  <a:ea typeface="Comic Sans"/>
                  <a:cs typeface="Comic Sans"/>
                  <a:sym typeface="Comic Sans"/>
                </a:rPr>
                <a:t>student</a:t>
              </a:r>
            </a:p>
            <a:p>
              <a:pPr algn="r">
                <a:lnSpc>
                  <a:spcPts val="7013"/>
                </a:lnSpc>
              </a:pPr>
              <a:r>
                <a:rPr lang="en-US" sz="5844">
                  <a:solidFill>
                    <a:srgbClr val="FF3131"/>
                  </a:solidFill>
                  <a:latin typeface="Comic Sans"/>
                  <a:ea typeface="Comic Sans"/>
                  <a:cs typeface="Comic Sans"/>
                  <a:sym typeface="Comic Sans"/>
                </a:rPr>
                <a:t> with </a:t>
              </a:r>
            </a:p>
            <a:p>
              <a:pPr algn="r">
                <a:lnSpc>
                  <a:spcPts val="7013"/>
                </a:lnSpc>
              </a:pPr>
              <a:r>
                <a:rPr lang="en-US" sz="5844">
                  <a:solidFill>
                    <a:srgbClr val="FF3131"/>
                  </a:solidFill>
                  <a:latin typeface="Comic Sans"/>
                  <a:ea typeface="Comic Sans"/>
                  <a:cs typeface="Comic Sans"/>
                  <a:sym typeface="Comic Sans"/>
                </a:rPr>
                <a:t>a </a:t>
              </a:r>
            </a:p>
            <a:p>
              <a:pPr algn="r">
                <a:lnSpc>
                  <a:spcPts val="7013"/>
                </a:lnSpc>
              </a:pPr>
              <a:r>
                <a:rPr lang="en-US" sz="5844">
                  <a:solidFill>
                    <a:srgbClr val="FF3131"/>
                  </a:solidFill>
                  <a:latin typeface="Comic Sans"/>
                  <a:ea typeface="Comic Sans"/>
                  <a:cs typeface="Comic Sans"/>
                  <a:sym typeface="Comic Sans"/>
                </a:rPr>
                <a:t>book</a:t>
              </a:r>
            </a:p>
            <a:p>
              <a:pPr algn="r">
                <a:lnSpc>
                  <a:spcPts val="7013"/>
                </a:lnSpc>
              </a:pPr>
              <a:r>
                <a:rPr lang="en-US" sz="5844">
                  <a:solidFill>
                    <a:srgbClr val="FF3131"/>
                  </a:solidFill>
                  <a:latin typeface="Comic Sans"/>
                  <a:ea typeface="Comic Sans"/>
                  <a:cs typeface="Comic Sans"/>
                  <a:sym typeface="Comic Sans"/>
                </a:rPr>
                <a:t> .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13302386" y="440438"/>
              <a:ext cx="5858288" cy="105219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7013"/>
                </a:lnSpc>
              </a:pPr>
              <a:r>
                <a:rPr lang="en-US" sz="5844">
                  <a:solidFill>
                    <a:srgbClr val="FF3131"/>
                  </a:solidFill>
                  <a:latin typeface="Comic Sans"/>
                  <a:ea typeface="Comic Sans"/>
                  <a:cs typeface="Comic Sans"/>
                  <a:sym typeface="Comic Sans"/>
                </a:rPr>
                <a:t>The </a:t>
              </a:r>
            </a:p>
            <a:p>
              <a:pPr algn="l">
                <a:lnSpc>
                  <a:spcPts val="7013"/>
                </a:lnSpc>
              </a:pPr>
              <a:r>
                <a:rPr lang="en-US" sz="5844">
                  <a:solidFill>
                    <a:srgbClr val="FF3131"/>
                  </a:solidFill>
                  <a:latin typeface="Comic Sans"/>
                  <a:ea typeface="Comic Sans"/>
                  <a:cs typeface="Comic Sans"/>
                  <a:sym typeface="Comic Sans"/>
                </a:rPr>
                <a:t>teacher taught </a:t>
              </a:r>
            </a:p>
            <a:p>
              <a:pPr algn="l">
                <a:lnSpc>
                  <a:spcPts val="7013"/>
                </a:lnSpc>
              </a:pPr>
              <a:r>
                <a:rPr lang="en-US" sz="5844">
                  <a:solidFill>
                    <a:srgbClr val="FF3131"/>
                  </a:solidFill>
                  <a:latin typeface="Comic Sans"/>
                  <a:ea typeface="Comic Sans"/>
                  <a:cs typeface="Comic Sans"/>
                  <a:sym typeface="Comic Sans"/>
                </a:rPr>
                <a:t>the </a:t>
              </a:r>
            </a:p>
            <a:p>
              <a:pPr algn="l">
                <a:lnSpc>
                  <a:spcPts val="7013"/>
                </a:lnSpc>
              </a:pPr>
              <a:r>
                <a:rPr lang="en-US" sz="5844">
                  <a:solidFill>
                    <a:srgbClr val="FF3131"/>
                  </a:solidFill>
                  <a:latin typeface="Comic Sans"/>
                  <a:ea typeface="Comic Sans"/>
                  <a:cs typeface="Comic Sans"/>
                  <a:sym typeface="Comic Sans"/>
                </a:rPr>
                <a:t>student </a:t>
              </a:r>
            </a:p>
            <a:p>
              <a:pPr algn="l">
                <a:lnSpc>
                  <a:spcPts val="7013"/>
                </a:lnSpc>
              </a:pPr>
              <a:r>
                <a:rPr lang="en-US" sz="5844">
                  <a:solidFill>
                    <a:srgbClr val="FF3131"/>
                  </a:solidFill>
                  <a:latin typeface="Comic Sans"/>
                  <a:ea typeface="Comic Sans"/>
                  <a:cs typeface="Comic Sans"/>
                  <a:sym typeface="Comic Sans"/>
                </a:rPr>
                <a:t>with </a:t>
              </a:r>
            </a:p>
            <a:p>
              <a:pPr algn="l">
                <a:lnSpc>
                  <a:spcPts val="7013"/>
                </a:lnSpc>
              </a:pPr>
              <a:r>
                <a:rPr lang="en-US" sz="5844">
                  <a:solidFill>
                    <a:srgbClr val="FF3131"/>
                  </a:solidFill>
                  <a:latin typeface="Comic Sans"/>
                  <a:ea typeface="Comic Sans"/>
                  <a:cs typeface="Comic Sans"/>
                  <a:sym typeface="Comic Sans"/>
                </a:rPr>
                <a:t>a</a:t>
              </a:r>
            </a:p>
            <a:p>
              <a:pPr algn="l">
                <a:lnSpc>
                  <a:spcPts val="7013"/>
                </a:lnSpc>
              </a:pPr>
              <a:r>
                <a:rPr lang="en-US" sz="5844">
                  <a:solidFill>
                    <a:srgbClr val="FF3131"/>
                  </a:solidFill>
                  <a:latin typeface="Comic Sans"/>
                  <a:ea typeface="Comic Sans"/>
                  <a:cs typeface="Comic Sans"/>
                  <a:sym typeface="Comic Sans"/>
                </a:rPr>
                <a:t>book </a:t>
              </a:r>
            </a:p>
            <a:p>
              <a:pPr algn="l">
                <a:lnSpc>
                  <a:spcPts val="7013"/>
                </a:lnSpc>
              </a:pPr>
              <a:r>
                <a:rPr lang="en-US" sz="5844">
                  <a:solidFill>
                    <a:srgbClr val="FF3131"/>
                  </a:solidFill>
                  <a:latin typeface="Comic Sans"/>
                  <a:ea typeface="Comic Sans"/>
                  <a:cs typeface="Comic Sans"/>
                  <a:sym typeface="Comic Sans"/>
                </a:rPr>
                <a:t>.</a:t>
              </a:r>
            </a:p>
          </p:txBody>
        </p:sp>
      </p:grp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DB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144000" y="253832"/>
            <a:ext cx="6897985" cy="9779335"/>
          </a:xfrm>
          <a:custGeom>
            <a:avLst/>
            <a:gdLst/>
            <a:ahLst/>
            <a:cxnLst/>
            <a:rect r="r" b="b" t="t" l="l"/>
            <a:pathLst>
              <a:path h="9779335" w="6897985">
                <a:moveTo>
                  <a:pt x="0" y="0"/>
                </a:moveTo>
                <a:lnTo>
                  <a:pt x="6897985" y="0"/>
                </a:lnTo>
                <a:lnTo>
                  <a:pt x="6897985" y="9779336"/>
                </a:lnTo>
                <a:lnTo>
                  <a:pt x="0" y="97793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  <a:ln w="152400" cap="sq">
            <a:solidFill>
              <a:srgbClr val="674EA7"/>
            </a:solidFill>
            <a:prstDash val="solid"/>
            <a:miter/>
          </a:ln>
        </p:spPr>
      </p:sp>
      <p:sp>
        <p:nvSpPr>
          <p:cNvPr name="TextBox 3" id="3"/>
          <p:cNvSpPr txBox="true"/>
          <p:nvPr/>
        </p:nvSpPr>
        <p:spPr>
          <a:xfrm rot="0">
            <a:off x="732356" y="1685201"/>
            <a:ext cx="6330453" cy="1193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Transformers</a:t>
            </a:r>
          </a:p>
        </p:txBody>
      </p: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DB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01168" y="9343044"/>
            <a:ext cx="3493008" cy="772135"/>
          </a:xfrm>
          <a:custGeom>
            <a:avLst/>
            <a:gdLst/>
            <a:ahLst/>
            <a:cxnLst/>
            <a:rect r="r" b="b" t="t" l="l"/>
            <a:pathLst>
              <a:path h="772135" w="3493008">
                <a:moveTo>
                  <a:pt x="0" y="0"/>
                </a:moveTo>
                <a:lnTo>
                  <a:pt x="3493008" y="0"/>
                </a:lnTo>
                <a:lnTo>
                  <a:pt x="3493008" y="772135"/>
                </a:lnTo>
                <a:lnTo>
                  <a:pt x="0" y="772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895350"/>
            <a:ext cx="6199004" cy="1193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Transformers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-733152" y="-15094"/>
            <a:ext cx="19754305" cy="10317188"/>
            <a:chOff x="0" y="0"/>
            <a:chExt cx="26339073" cy="1375625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6339073" cy="13756250"/>
            </a:xfrm>
            <a:custGeom>
              <a:avLst/>
              <a:gdLst/>
              <a:ahLst/>
              <a:cxnLst/>
              <a:rect r="r" b="b" t="t" l="l"/>
              <a:pathLst>
                <a:path h="13756250" w="26339073">
                  <a:moveTo>
                    <a:pt x="0" y="0"/>
                  </a:moveTo>
                  <a:lnTo>
                    <a:pt x="26339073" y="0"/>
                  </a:lnTo>
                  <a:lnTo>
                    <a:pt x="26339073" y="13756250"/>
                  </a:lnTo>
                  <a:lnTo>
                    <a:pt x="0" y="137562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6" id="6"/>
            <p:cNvSpPr txBox="true"/>
            <p:nvPr/>
          </p:nvSpPr>
          <p:spPr>
            <a:xfrm rot="0">
              <a:off x="10491156" y="7746899"/>
              <a:ext cx="1936856" cy="5970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866"/>
                </a:lnSpc>
              </a:pPr>
              <a:r>
                <a:rPr lang="en-US" sz="2761">
                  <a:solidFill>
                    <a:srgbClr val="000000"/>
                  </a:solidFill>
                  <a:latin typeface="Comic Sans"/>
                  <a:ea typeface="Comic Sans"/>
                  <a:cs typeface="Comic Sans"/>
                  <a:sym typeface="Comic Sans"/>
                </a:rPr>
                <a:t>Encoder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12428012" y="12819202"/>
              <a:ext cx="1817334" cy="5970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866"/>
                </a:lnSpc>
              </a:pPr>
              <a:r>
                <a:rPr lang="en-US" sz="2761">
                  <a:solidFill>
                    <a:srgbClr val="000000"/>
                  </a:solidFill>
                  <a:latin typeface="Comic Sans"/>
                  <a:ea typeface="Comic Sans"/>
                  <a:cs typeface="Comic Sans"/>
                  <a:sym typeface="Comic Sans"/>
                </a:rPr>
                <a:t>Inputs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13854815" y="390985"/>
              <a:ext cx="2404688" cy="5970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866"/>
                </a:lnSpc>
              </a:pPr>
              <a:r>
                <a:rPr lang="en-US" sz="2761">
                  <a:solidFill>
                    <a:srgbClr val="000000"/>
                  </a:solidFill>
                  <a:latin typeface="Comic Sans"/>
                  <a:ea typeface="Comic Sans"/>
                  <a:cs typeface="Comic Sans"/>
                  <a:sym typeface="Comic Sans"/>
                </a:rPr>
                <a:t>Output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13884436" y="6742705"/>
              <a:ext cx="2375068" cy="5970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866"/>
                </a:lnSpc>
              </a:pPr>
              <a:r>
                <a:rPr lang="en-US" sz="2761">
                  <a:solidFill>
                    <a:srgbClr val="000000"/>
                  </a:solidFill>
                  <a:latin typeface="Comic Sans"/>
                  <a:ea typeface="Comic Sans"/>
                  <a:cs typeface="Comic Sans"/>
                  <a:sym typeface="Comic Sans"/>
                </a:rPr>
                <a:t>Decoder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11018497" y="11456733"/>
              <a:ext cx="1206014" cy="2937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933"/>
                </a:lnSpc>
              </a:pPr>
              <a:r>
                <a:rPr lang="en-US" sz="1380">
                  <a:solidFill>
                    <a:srgbClr val="000000"/>
                  </a:solidFill>
                  <a:latin typeface="Comic Sans"/>
                  <a:ea typeface="Comic Sans"/>
                  <a:cs typeface="Comic Sans"/>
                  <a:sym typeface="Comic Sans"/>
                </a:rPr>
                <a:t>Embedding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13965260" y="11456733"/>
              <a:ext cx="1206014" cy="2937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933"/>
                </a:lnSpc>
              </a:pPr>
              <a:r>
                <a:rPr lang="en-US" sz="1380">
                  <a:solidFill>
                    <a:srgbClr val="000000"/>
                  </a:solidFill>
                  <a:latin typeface="Comic Sans"/>
                  <a:ea typeface="Comic Sans"/>
                  <a:cs typeface="Comic Sans"/>
                  <a:sym typeface="Comic Sans"/>
                </a:rPr>
                <a:t>Embedding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13718100" y="2635259"/>
              <a:ext cx="1700336" cy="8155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01"/>
                </a:lnSpc>
              </a:pPr>
              <a:r>
                <a:rPr lang="en-US" sz="2071">
                  <a:solidFill>
                    <a:srgbClr val="000000"/>
                  </a:solidFill>
                  <a:latin typeface="Comic Sans"/>
                  <a:ea typeface="Comic Sans"/>
                  <a:cs typeface="Comic Sans"/>
                  <a:sym typeface="Comic Sans"/>
                </a:rPr>
                <a:t>Softmax output</a:t>
              </a:r>
            </a:p>
          </p:txBody>
        </p:sp>
      </p:grp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DB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387039">
            <a:off x="3913054" y="9312289"/>
            <a:ext cx="3493008" cy="772135"/>
          </a:xfrm>
          <a:custGeom>
            <a:avLst/>
            <a:gdLst/>
            <a:ahLst/>
            <a:cxnLst/>
            <a:rect r="r" b="b" t="t" l="l"/>
            <a:pathLst>
              <a:path h="772135" w="3493008">
                <a:moveTo>
                  <a:pt x="0" y="0"/>
                </a:moveTo>
                <a:lnTo>
                  <a:pt x="3493008" y="0"/>
                </a:lnTo>
                <a:lnTo>
                  <a:pt x="3493008" y="772134"/>
                </a:lnTo>
                <a:lnTo>
                  <a:pt x="0" y="7721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895350"/>
            <a:ext cx="6199004" cy="1193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Transformers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-733152" y="-15094"/>
            <a:ext cx="19754305" cy="10317188"/>
            <a:chOff x="0" y="0"/>
            <a:chExt cx="26339073" cy="1375625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6339073" cy="13756250"/>
            </a:xfrm>
            <a:custGeom>
              <a:avLst/>
              <a:gdLst/>
              <a:ahLst/>
              <a:cxnLst/>
              <a:rect r="r" b="b" t="t" l="l"/>
              <a:pathLst>
                <a:path h="13756250" w="26339073">
                  <a:moveTo>
                    <a:pt x="0" y="0"/>
                  </a:moveTo>
                  <a:lnTo>
                    <a:pt x="26339073" y="0"/>
                  </a:lnTo>
                  <a:lnTo>
                    <a:pt x="26339073" y="13756250"/>
                  </a:lnTo>
                  <a:lnTo>
                    <a:pt x="0" y="137562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6" id="6"/>
            <p:cNvSpPr txBox="true"/>
            <p:nvPr/>
          </p:nvSpPr>
          <p:spPr>
            <a:xfrm rot="0">
              <a:off x="10491156" y="7746899"/>
              <a:ext cx="1936856" cy="5970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866"/>
                </a:lnSpc>
              </a:pPr>
              <a:r>
                <a:rPr lang="en-US" sz="2761">
                  <a:solidFill>
                    <a:srgbClr val="000000"/>
                  </a:solidFill>
                  <a:latin typeface="Comic Sans"/>
                  <a:ea typeface="Comic Sans"/>
                  <a:cs typeface="Comic Sans"/>
                  <a:sym typeface="Comic Sans"/>
                </a:rPr>
                <a:t>Encoder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12428012" y="12819202"/>
              <a:ext cx="1817334" cy="5970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866"/>
                </a:lnSpc>
              </a:pPr>
              <a:r>
                <a:rPr lang="en-US" sz="2761">
                  <a:solidFill>
                    <a:srgbClr val="000000"/>
                  </a:solidFill>
                  <a:latin typeface="Comic Sans"/>
                  <a:ea typeface="Comic Sans"/>
                  <a:cs typeface="Comic Sans"/>
                  <a:sym typeface="Comic Sans"/>
                </a:rPr>
                <a:t>Inputs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13854815" y="390985"/>
              <a:ext cx="2404688" cy="5970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866"/>
                </a:lnSpc>
              </a:pPr>
              <a:r>
                <a:rPr lang="en-US" sz="2761">
                  <a:solidFill>
                    <a:srgbClr val="000000"/>
                  </a:solidFill>
                  <a:latin typeface="Comic Sans"/>
                  <a:ea typeface="Comic Sans"/>
                  <a:cs typeface="Comic Sans"/>
                  <a:sym typeface="Comic Sans"/>
                </a:rPr>
                <a:t>Output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13884436" y="6742705"/>
              <a:ext cx="2375068" cy="5970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866"/>
                </a:lnSpc>
              </a:pPr>
              <a:r>
                <a:rPr lang="en-US" sz="2761">
                  <a:solidFill>
                    <a:srgbClr val="000000"/>
                  </a:solidFill>
                  <a:latin typeface="Comic Sans"/>
                  <a:ea typeface="Comic Sans"/>
                  <a:cs typeface="Comic Sans"/>
                  <a:sym typeface="Comic Sans"/>
                </a:rPr>
                <a:t>Decoder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11018497" y="11456733"/>
              <a:ext cx="1206014" cy="2937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933"/>
                </a:lnSpc>
              </a:pPr>
              <a:r>
                <a:rPr lang="en-US" sz="1380">
                  <a:solidFill>
                    <a:srgbClr val="000000"/>
                  </a:solidFill>
                  <a:latin typeface="Comic Sans"/>
                  <a:ea typeface="Comic Sans"/>
                  <a:cs typeface="Comic Sans"/>
                  <a:sym typeface="Comic Sans"/>
                </a:rPr>
                <a:t>Embedding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13965260" y="11456733"/>
              <a:ext cx="1206014" cy="2937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933"/>
                </a:lnSpc>
              </a:pPr>
              <a:r>
                <a:rPr lang="en-US" sz="1380">
                  <a:solidFill>
                    <a:srgbClr val="000000"/>
                  </a:solidFill>
                  <a:latin typeface="Comic Sans"/>
                  <a:ea typeface="Comic Sans"/>
                  <a:cs typeface="Comic Sans"/>
                  <a:sym typeface="Comic Sans"/>
                </a:rPr>
                <a:t>Embedding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13718100" y="2635259"/>
              <a:ext cx="1700336" cy="8155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01"/>
                </a:lnSpc>
              </a:pPr>
              <a:r>
                <a:rPr lang="en-US" sz="2071">
                  <a:solidFill>
                    <a:srgbClr val="000000"/>
                  </a:solidFill>
                  <a:latin typeface="Comic Sans"/>
                  <a:ea typeface="Comic Sans"/>
                  <a:cs typeface="Comic Sans"/>
                  <a:sym typeface="Comic Sans"/>
                </a:rPr>
                <a:t>Softmax output</a:t>
              </a:r>
            </a:p>
          </p:txBody>
        </p:sp>
      </p:grpSp>
      <p:sp>
        <p:nvSpPr>
          <p:cNvPr name="AutoShape 13" id="13"/>
          <p:cNvSpPr/>
          <p:nvPr/>
        </p:nvSpPr>
        <p:spPr>
          <a:xfrm>
            <a:off x="4128202" y="9502140"/>
            <a:ext cx="3266802" cy="0"/>
          </a:xfrm>
          <a:prstGeom prst="line">
            <a:avLst/>
          </a:prstGeom>
          <a:ln cap="flat" w="95250">
            <a:solidFill>
              <a:srgbClr val="FF3131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14" id="14"/>
          <p:cNvSpPr/>
          <p:nvPr/>
        </p:nvSpPr>
        <p:spPr>
          <a:xfrm flipH="true">
            <a:off x="11136167" y="981075"/>
            <a:ext cx="3266802" cy="0"/>
          </a:xfrm>
          <a:prstGeom prst="line">
            <a:avLst/>
          </a:prstGeom>
          <a:ln cap="flat" w="95250">
            <a:solidFill>
              <a:srgbClr val="FF3131"/>
            </a:solidFill>
            <a:prstDash val="solid"/>
            <a:headEnd type="none" len="sm" w="sm"/>
            <a:tailEnd type="triangle" len="med" w="lg"/>
          </a:ln>
        </p:spPr>
      </p:sp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DB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69935" y="1653710"/>
            <a:ext cx="5855830" cy="1193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Transformers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362643" y="0"/>
            <a:ext cx="19257365" cy="9606476"/>
            <a:chOff x="0" y="0"/>
            <a:chExt cx="25676487" cy="1280863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11401612"/>
              <a:ext cx="8243454" cy="1407022"/>
            </a:xfrm>
            <a:custGeom>
              <a:avLst/>
              <a:gdLst/>
              <a:ahLst/>
              <a:cxnLst/>
              <a:rect r="r" b="b" t="t" l="l"/>
              <a:pathLst>
                <a:path h="1407022" w="8243454">
                  <a:moveTo>
                    <a:pt x="0" y="0"/>
                  </a:moveTo>
                  <a:lnTo>
                    <a:pt x="8243454" y="0"/>
                  </a:lnTo>
                  <a:lnTo>
                    <a:pt x="8243454" y="1407023"/>
                  </a:lnTo>
                  <a:lnTo>
                    <a:pt x="0" y="14070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461304" y="0"/>
              <a:ext cx="25215183" cy="12742506"/>
            </a:xfrm>
            <a:custGeom>
              <a:avLst/>
              <a:gdLst/>
              <a:ahLst/>
              <a:cxnLst/>
              <a:rect r="r" b="b" t="t" l="l"/>
              <a:pathLst>
                <a:path h="12742506" w="25215183">
                  <a:moveTo>
                    <a:pt x="0" y="0"/>
                  </a:moveTo>
                  <a:lnTo>
                    <a:pt x="25215183" y="0"/>
                  </a:lnTo>
                  <a:lnTo>
                    <a:pt x="25215183" y="12742506"/>
                  </a:lnTo>
                  <a:lnTo>
                    <a:pt x="0" y="127425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6" id="6"/>
            <p:cNvSpPr txBox="true"/>
            <p:nvPr/>
          </p:nvSpPr>
          <p:spPr>
            <a:xfrm rot="0">
              <a:off x="10048198" y="11837383"/>
              <a:ext cx="961443" cy="5831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701"/>
                </a:lnSpc>
              </a:pPr>
              <a:r>
                <a:rPr lang="en-US" sz="2643">
                  <a:solidFill>
                    <a:srgbClr val="000000"/>
                  </a:solidFill>
                  <a:latin typeface="Comic Sans"/>
                  <a:ea typeface="Comic Sans"/>
                  <a:cs typeface="Comic Sans"/>
                  <a:sym typeface="Comic Sans"/>
                </a:rPr>
                <a:t>the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9985931" y="9950199"/>
              <a:ext cx="1023710" cy="5831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701"/>
                </a:lnSpc>
              </a:pPr>
              <a:r>
                <a:rPr lang="en-US" sz="2643">
                  <a:solidFill>
                    <a:srgbClr val="000000"/>
                  </a:solidFill>
                  <a:latin typeface="Comic Sans"/>
                  <a:ea typeface="Comic Sans"/>
                  <a:cs typeface="Comic Sans"/>
                  <a:sym typeface="Comic Sans"/>
                </a:rPr>
                <a:t>342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10504801" y="2278523"/>
              <a:ext cx="2053498" cy="5831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701"/>
                </a:lnSpc>
              </a:pPr>
              <a:r>
                <a:rPr lang="en-US" sz="2643">
                  <a:solidFill>
                    <a:srgbClr val="000000"/>
                  </a:solidFill>
                  <a:latin typeface="Comic Sans"/>
                  <a:ea typeface="Comic Sans"/>
                  <a:cs typeface="Comic Sans"/>
                  <a:sym typeface="Comic Sans"/>
                </a:rPr>
                <a:t>Encoder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11937900" y="9950199"/>
              <a:ext cx="1240799" cy="5831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701"/>
                </a:lnSpc>
              </a:pPr>
              <a:r>
                <a:rPr lang="en-US" sz="2643">
                  <a:solidFill>
                    <a:srgbClr val="000000"/>
                  </a:solidFill>
                  <a:latin typeface="Comic Sans"/>
                  <a:ea typeface="Comic Sans"/>
                  <a:cs typeface="Comic Sans"/>
                  <a:sym typeface="Comic Sans"/>
                </a:rPr>
                <a:t>879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11564730" y="11837383"/>
              <a:ext cx="1851379" cy="5831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701"/>
                </a:lnSpc>
              </a:pPr>
              <a:r>
                <a:rPr lang="en-US" sz="2643">
                  <a:solidFill>
                    <a:srgbClr val="000000"/>
                  </a:solidFill>
                  <a:latin typeface="Comic Sans"/>
                  <a:ea typeface="Comic Sans"/>
                  <a:cs typeface="Comic Sans"/>
                  <a:sym typeface="Comic Sans"/>
                </a:rPr>
                <a:t>teacher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12359012" y="7134378"/>
              <a:ext cx="1499353" cy="5831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701"/>
                </a:lnSpc>
              </a:pPr>
              <a:r>
                <a:rPr lang="en-US" sz="2643">
                  <a:solidFill>
                    <a:srgbClr val="000000"/>
                  </a:solidFill>
                  <a:latin typeface="Comic Sans"/>
                  <a:ea typeface="Comic Sans"/>
                  <a:cs typeface="Comic Sans"/>
                  <a:sym typeface="Comic Sans"/>
                </a:rPr>
                <a:t>Inputs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14107252" y="9950199"/>
              <a:ext cx="1019597" cy="5831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701"/>
                </a:lnSpc>
              </a:pPr>
              <a:r>
                <a:rPr lang="en-US" sz="2643">
                  <a:solidFill>
                    <a:srgbClr val="000000"/>
                  </a:solidFill>
                  <a:latin typeface="Comic Sans"/>
                  <a:ea typeface="Comic Sans"/>
                  <a:cs typeface="Comic Sans"/>
                  <a:sym typeface="Comic Sans"/>
                </a:rPr>
                <a:t>432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13858365" y="11837383"/>
              <a:ext cx="1654276" cy="5831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701"/>
                </a:lnSpc>
              </a:pPr>
              <a:r>
                <a:rPr lang="en-US" sz="2643">
                  <a:solidFill>
                    <a:srgbClr val="000000"/>
                  </a:solidFill>
                  <a:latin typeface="Comic Sans"/>
                  <a:ea typeface="Comic Sans"/>
                  <a:cs typeface="Comic Sans"/>
                  <a:sym typeface="Comic Sans"/>
                </a:rPr>
                <a:t>taught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13753290" y="1317179"/>
              <a:ext cx="2068698" cy="5831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701"/>
                </a:lnSpc>
              </a:pPr>
              <a:r>
                <a:rPr lang="en-US" sz="2643">
                  <a:solidFill>
                    <a:srgbClr val="000000"/>
                  </a:solidFill>
                  <a:latin typeface="Comic Sans"/>
                  <a:ea typeface="Comic Sans"/>
                  <a:cs typeface="Comic Sans"/>
                  <a:sym typeface="Comic Sans"/>
                </a:rPr>
                <a:t>Decoder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15821987" y="11837383"/>
              <a:ext cx="1009771" cy="5831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701"/>
                </a:lnSpc>
              </a:pPr>
              <a:r>
                <a:rPr lang="en-US" sz="2643">
                  <a:solidFill>
                    <a:srgbClr val="000000"/>
                  </a:solidFill>
                  <a:latin typeface="Comic Sans"/>
                  <a:ea typeface="Comic Sans"/>
                  <a:cs typeface="Comic Sans"/>
                  <a:sym typeface="Comic Sans"/>
                </a:rPr>
                <a:t>the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15832703" y="9950199"/>
              <a:ext cx="999055" cy="5831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701"/>
                </a:lnSpc>
              </a:pPr>
              <a:r>
                <a:rPr lang="en-US" sz="2643">
                  <a:solidFill>
                    <a:srgbClr val="000000"/>
                  </a:solidFill>
                  <a:latin typeface="Comic Sans"/>
                  <a:ea typeface="Comic Sans"/>
                  <a:cs typeface="Comic Sans"/>
                  <a:sym typeface="Comic Sans"/>
                </a:rPr>
                <a:t>342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4500619" y="9817778"/>
              <a:ext cx="3507980" cy="8307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243"/>
                </a:lnSpc>
              </a:pPr>
              <a:r>
                <a:rPr lang="en-US" sz="3745">
                  <a:solidFill>
                    <a:srgbClr val="4A86E8"/>
                  </a:solidFill>
                  <a:latin typeface="Comic Sans"/>
                  <a:ea typeface="Comic Sans"/>
                  <a:cs typeface="Comic Sans"/>
                  <a:sym typeface="Comic Sans"/>
                </a:rPr>
                <a:t>Tokenizer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6254609" y="11744548"/>
              <a:ext cx="1988846" cy="5831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701"/>
                </a:lnSpc>
              </a:pPr>
              <a:r>
                <a:rPr lang="en-US" b="true" sz="2643">
                  <a:solidFill>
                    <a:srgbClr val="000000"/>
                  </a:solidFill>
                  <a:latin typeface="Comic Sans Bold"/>
                  <a:ea typeface="Comic Sans Bold"/>
                  <a:cs typeface="Comic Sans Bold"/>
                  <a:sym typeface="Comic Sans Bold"/>
                </a:rPr>
                <a:t>Input: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19083556" y="9836828"/>
              <a:ext cx="3301261" cy="5831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701"/>
                </a:lnSpc>
              </a:pPr>
              <a:r>
                <a:rPr lang="en-US" b="true" sz="2643">
                  <a:solidFill>
                    <a:srgbClr val="4A86E8"/>
                  </a:solidFill>
                  <a:latin typeface="Comic Sans Bold"/>
                  <a:ea typeface="Comic Sans Bold"/>
                  <a:cs typeface="Comic Sans Bold"/>
                  <a:sym typeface="Comic Sans Bold"/>
                </a:rPr>
                <a:t>Token IDs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11009641" y="5831278"/>
              <a:ext cx="1154554" cy="2915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850"/>
                </a:lnSpc>
              </a:pPr>
              <a:r>
                <a:rPr lang="en-US" sz="1321">
                  <a:solidFill>
                    <a:srgbClr val="000000"/>
                  </a:solidFill>
                  <a:latin typeface="Comic Sans"/>
                  <a:ea typeface="Comic Sans"/>
                  <a:cs typeface="Comic Sans"/>
                  <a:sym typeface="Comic Sans"/>
                </a:rPr>
                <a:t>Embedding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13830666" y="5831278"/>
              <a:ext cx="1154554" cy="2915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850"/>
                </a:lnSpc>
              </a:pPr>
              <a:r>
                <a:rPr lang="en-US" sz="1321">
                  <a:solidFill>
                    <a:srgbClr val="000000"/>
                  </a:solidFill>
                  <a:latin typeface="Comic Sans"/>
                  <a:ea typeface="Comic Sans"/>
                  <a:cs typeface="Comic Sans"/>
                  <a:sym typeface="Comic Sans"/>
                </a:rPr>
                <a:t>Embedding</a:t>
              </a:r>
            </a:p>
          </p:txBody>
        </p:sp>
      </p:grpSp>
    </p:spTree>
  </p:cSld>
  <p:clrMapOvr>
    <a:masterClrMapping/>
  </p:clrMapOvr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DB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2409881"/>
            <a:ext cx="6310255" cy="1193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Transformers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705934" y="154676"/>
            <a:ext cx="19744013" cy="9977648"/>
            <a:chOff x="0" y="0"/>
            <a:chExt cx="26325351" cy="1330353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6325351" cy="13303530"/>
            </a:xfrm>
            <a:custGeom>
              <a:avLst/>
              <a:gdLst/>
              <a:ahLst/>
              <a:cxnLst/>
              <a:rect r="r" b="b" t="t" l="l"/>
              <a:pathLst>
                <a:path h="13303530" w="26325351">
                  <a:moveTo>
                    <a:pt x="0" y="0"/>
                  </a:moveTo>
                  <a:lnTo>
                    <a:pt x="26325351" y="0"/>
                  </a:lnTo>
                  <a:lnTo>
                    <a:pt x="26325351" y="13303530"/>
                  </a:lnTo>
                  <a:lnTo>
                    <a:pt x="0" y="133035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5" id="5"/>
            <p:cNvSpPr txBox="true"/>
            <p:nvPr/>
          </p:nvSpPr>
          <p:spPr>
            <a:xfrm rot="0">
              <a:off x="9715152" y="12370597"/>
              <a:ext cx="1297605" cy="59678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864"/>
                </a:lnSpc>
              </a:pPr>
              <a:r>
                <a:rPr lang="en-US" sz="2760">
                  <a:solidFill>
                    <a:srgbClr val="000000"/>
                  </a:solidFill>
                  <a:latin typeface="Comic Sans"/>
                  <a:ea typeface="Comic Sans"/>
                  <a:cs typeface="Comic Sans"/>
                  <a:sym typeface="Comic Sans"/>
                </a:rPr>
                <a:t>the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9598440" y="10373451"/>
              <a:ext cx="795178" cy="59678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864"/>
                </a:lnSpc>
              </a:pPr>
              <a:r>
                <a:rPr lang="en-US" sz="2760">
                  <a:solidFill>
                    <a:srgbClr val="000000"/>
                  </a:solidFill>
                  <a:latin typeface="Comic Sans"/>
                  <a:ea typeface="Comic Sans"/>
                  <a:cs typeface="Comic Sans"/>
                  <a:sym typeface="Comic Sans"/>
                </a:rPr>
                <a:t>156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11294407" y="10373451"/>
              <a:ext cx="1127130" cy="59678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864"/>
                </a:lnSpc>
              </a:pPr>
              <a:r>
                <a:rPr lang="en-US" sz="2760">
                  <a:solidFill>
                    <a:srgbClr val="000000"/>
                  </a:solidFill>
                  <a:latin typeface="Comic Sans"/>
                  <a:ea typeface="Comic Sans"/>
                  <a:cs typeface="Comic Sans"/>
                  <a:sym typeface="Comic Sans"/>
                </a:rPr>
                <a:t>790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11098855" y="12370597"/>
              <a:ext cx="1322682" cy="59678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864"/>
                </a:lnSpc>
              </a:pPr>
              <a:r>
                <a:rPr lang="en-US" sz="2760">
                  <a:solidFill>
                    <a:srgbClr val="000000"/>
                  </a:solidFill>
                  <a:latin typeface="Comic Sans"/>
                  <a:ea typeface="Comic Sans"/>
                  <a:cs typeface="Comic Sans"/>
                  <a:sym typeface="Comic Sans"/>
                </a:rPr>
                <a:t>teach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10485690" y="2390883"/>
              <a:ext cx="2392048" cy="59678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864"/>
                </a:lnSpc>
              </a:pPr>
              <a:r>
                <a:rPr lang="en-US" sz="2760">
                  <a:solidFill>
                    <a:srgbClr val="000000"/>
                  </a:solidFill>
                  <a:latin typeface="Comic Sans"/>
                  <a:ea typeface="Comic Sans"/>
                  <a:cs typeface="Comic Sans"/>
                  <a:sym typeface="Comic Sans"/>
                </a:rPr>
                <a:t>Encoder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12945259" y="12370597"/>
              <a:ext cx="727657" cy="59678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864"/>
                </a:lnSpc>
              </a:pPr>
              <a:r>
                <a:rPr lang="en-US" sz="2760">
                  <a:solidFill>
                    <a:srgbClr val="000000"/>
                  </a:solidFill>
                  <a:latin typeface="Comic Sans"/>
                  <a:ea typeface="Comic Sans"/>
                  <a:cs typeface="Comic Sans"/>
                  <a:sym typeface="Comic Sans"/>
                </a:rPr>
                <a:t>er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12877738" y="10373451"/>
              <a:ext cx="795178" cy="59678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864"/>
                </a:lnSpc>
              </a:pPr>
              <a:r>
                <a:rPr lang="en-US" sz="2760">
                  <a:solidFill>
                    <a:srgbClr val="000000"/>
                  </a:solidFill>
                  <a:latin typeface="Comic Sans"/>
                  <a:ea typeface="Comic Sans"/>
                  <a:cs typeface="Comic Sans"/>
                  <a:sym typeface="Comic Sans"/>
                </a:rPr>
                <a:t>321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12421538" y="7460529"/>
              <a:ext cx="1988807" cy="59678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864"/>
                </a:lnSpc>
              </a:pPr>
              <a:r>
                <a:rPr lang="en-US" sz="2760">
                  <a:solidFill>
                    <a:srgbClr val="000000"/>
                  </a:solidFill>
                  <a:latin typeface="Comic Sans"/>
                  <a:ea typeface="Comic Sans"/>
                  <a:cs typeface="Comic Sans"/>
                  <a:sym typeface="Comic Sans"/>
                </a:rPr>
                <a:t>Inputs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14410344" y="10373451"/>
              <a:ext cx="1197109" cy="59678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864"/>
                </a:lnSpc>
              </a:pPr>
              <a:r>
                <a:rPr lang="en-US" sz="2760">
                  <a:solidFill>
                    <a:srgbClr val="000000"/>
                  </a:solidFill>
                  <a:latin typeface="Comic Sans"/>
                  <a:ea typeface="Comic Sans"/>
                  <a:cs typeface="Comic Sans"/>
                  <a:sym typeface="Comic Sans"/>
                </a:rPr>
                <a:t>890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14061172" y="12370597"/>
              <a:ext cx="1774428" cy="59678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864"/>
                </a:lnSpc>
              </a:pPr>
              <a:r>
                <a:rPr lang="en-US" sz="2760">
                  <a:solidFill>
                    <a:srgbClr val="000000"/>
                  </a:solidFill>
                  <a:latin typeface="Comic Sans"/>
                  <a:ea typeface="Comic Sans"/>
                  <a:cs typeface="Comic Sans"/>
                  <a:sym typeface="Comic Sans"/>
                </a:rPr>
                <a:t>taught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13877202" y="1387212"/>
              <a:ext cx="2355987" cy="59678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864"/>
                </a:lnSpc>
              </a:pPr>
              <a:r>
                <a:rPr lang="en-US" sz="2760">
                  <a:solidFill>
                    <a:srgbClr val="000000"/>
                  </a:solidFill>
                  <a:latin typeface="Comic Sans"/>
                  <a:ea typeface="Comic Sans"/>
                  <a:cs typeface="Comic Sans"/>
                  <a:sym typeface="Comic Sans"/>
                </a:rPr>
                <a:t>Decoder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15835600" y="10373451"/>
              <a:ext cx="795178" cy="59678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864"/>
                </a:lnSpc>
              </a:pPr>
              <a:r>
                <a:rPr lang="en-US" sz="2760">
                  <a:solidFill>
                    <a:srgbClr val="000000"/>
                  </a:solidFill>
                  <a:latin typeface="Comic Sans"/>
                  <a:ea typeface="Comic Sans"/>
                  <a:cs typeface="Comic Sans"/>
                  <a:sym typeface="Comic Sans"/>
                </a:rPr>
                <a:t>156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15975330" y="12370597"/>
              <a:ext cx="1125933" cy="59678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864"/>
                </a:lnSpc>
              </a:pPr>
              <a:r>
                <a:rPr lang="en-US" sz="2760">
                  <a:solidFill>
                    <a:srgbClr val="000000"/>
                  </a:solidFill>
                  <a:latin typeface="Comic Sans"/>
                  <a:ea typeface="Comic Sans"/>
                  <a:cs typeface="Comic Sans"/>
                  <a:sym typeface="Comic Sans"/>
                </a:rPr>
                <a:t>the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11012756" y="6098799"/>
              <a:ext cx="1205386" cy="29363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932"/>
                </a:lnSpc>
              </a:pPr>
              <a:r>
                <a:rPr lang="en-US" sz="1380">
                  <a:solidFill>
                    <a:srgbClr val="000000"/>
                  </a:solidFill>
                  <a:latin typeface="Comic Sans"/>
                  <a:ea typeface="Comic Sans"/>
                  <a:cs typeface="Comic Sans"/>
                  <a:sym typeface="Comic Sans"/>
                </a:rPr>
                <a:t>Embedding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13957985" y="6098799"/>
              <a:ext cx="1205386" cy="29363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932"/>
                </a:lnSpc>
              </a:pPr>
              <a:r>
                <a:rPr lang="en-US" sz="1380">
                  <a:solidFill>
                    <a:srgbClr val="000000"/>
                  </a:solidFill>
                  <a:latin typeface="Comic Sans"/>
                  <a:ea typeface="Comic Sans"/>
                  <a:cs typeface="Comic Sans"/>
                  <a:sym typeface="Comic Sans"/>
                </a:rPr>
                <a:t>Embedding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3877931" y="10162583"/>
              <a:ext cx="3441857" cy="85439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474"/>
                </a:lnSpc>
              </a:pPr>
              <a:r>
                <a:rPr lang="en-US" sz="3910">
                  <a:solidFill>
                    <a:srgbClr val="4A86E8"/>
                  </a:solidFill>
                  <a:latin typeface="Comic Sans"/>
                  <a:ea typeface="Comic Sans"/>
                  <a:cs typeface="Comic Sans"/>
                  <a:sym typeface="Comic Sans"/>
                </a:rPr>
                <a:t>Tokenizer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6048371" y="12273675"/>
              <a:ext cx="1870313" cy="59678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864"/>
                </a:lnSpc>
              </a:pPr>
              <a:r>
                <a:rPr lang="en-US" b="true" sz="2760">
                  <a:solidFill>
                    <a:srgbClr val="000000"/>
                  </a:solidFill>
                  <a:latin typeface="Comic Sans Bold"/>
                  <a:ea typeface="Comic Sans Bold"/>
                  <a:cs typeface="Comic Sans Bold"/>
                  <a:sym typeface="Comic Sans Bold"/>
                </a:rPr>
                <a:t>Input:</a:t>
              </a: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19442148" y="10281962"/>
              <a:ext cx="2889517" cy="59678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864"/>
                </a:lnSpc>
              </a:pPr>
              <a:r>
                <a:rPr lang="en-US" b="true" sz="2760">
                  <a:solidFill>
                    <a:srgbClr val="4A86E8"/>
                  </a:solidFill>
                  <a:latin typeface="Comic Sans Bold"/>
                  <a:ea typeface="Comic Sans Bold"/>
                  <a:cs typeface="Comic Sans Bold"/>
                  <a:sym typeface="Comic Sans Bold"/>
                </a:rPr>
                <a:t>Token IDs</a:t>
              </a:r>
            </a:p>
          </p:txBody>
        </p:sp>
      </p:grpSp>
    </p:spTree>
  </p:cSld>
  <p:clrMapOvr>
    <a:masterClrMapping/>
  </p:clrMapOvr>
</p:sld>
</file>

<file path=ppt/slides/slide3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DB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01168" y="9343044"/>
            <a:ext cx="3493008" cy="772135"/>
          </a:xfrm>
          <a:custGeom>
            <a:avLst/>
            <a:gdLst/>
            <a:ahLst/>
            <a:cxnLst/>
            <a:rect r="r" b="b" t="t" l="l"/>
            <a:pathLst>
              <a:path h="772135" w="3493008">
                <a:moveTo>
                  <a:pt x="0" y="0"/>
                </a:moveTo>
                <a:lnTo>
                  <a:pt x="3493008" y="0"/>
                </a:lnTo>
                <a:lnTo>
                  <a:pt x="3493008" y="772135"/>
                </a:lnTo>
                <a:lnTo>
                  <a:pt x="0" y="772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895350"/>
            <a:ext cx="6199004" cy="1193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Transformers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-733152" y="-15094"/>
            <a:ext cx="19754305" cy="10317188"/>
            <a:chOff x="0" y="0"/>
            <a:chExt cx="26339073" cy="1375625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6339073" cy="13756250"/>
            </a:xfrm>
            <a:custGeom>
              <a:avLst/>
              <a:gdLst/>
              <a:ahLst/>
              <a:cxnLst/>
              <a:rect r="r" b="b" t="t" l="l"/>
              <a:pathLst>
                <a:path h="13756250" w="26339073">
                  <a:moveTo>
                    <a:pt x="0" y="0"/>
                  </a:moveTo>
                  <a:lnTo>
                    <a:pt x="26339073" y="0"/>
                  </a:lnTo>
                  <a:lnTo>
                    <a:pt x="26339073" y="13756250"/>
                  </a:lnTo>
                  <a:lnTo>
                    <a:pt x="0" y="137562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6" id="6"/>
            <p:cNvSpPr txBox="true"/>
            <p:nvPr/>
          </p:nvSpPr>
          <p:spPr>
            <a:xfrm rot="0">
              <a:off x="10491156" y="7746899"/>
              <a:ext cx="1936856" cy="5970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866"/>
                </a:lnSpc>
              </a:pPr>
              <a:r>
                <a:rPr lang="en-US" sz="2761">
                  <a:solidFill>
                    <a:srgbClr val="000000"/>
                  </a:solidFill>
                  <a:latin typeface="Comic Sans"/>
                  <a:ea typeface="Comic Sans"/>
                  <a:cs typeface="Comic Sans"/>
                  <a:sym typeface="Comic Sans"/>
                </a:rPr>
                <a:t>Encoder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12428012" y="12819202"/>
              <a:ext cx="1817334" cy="5970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866"/>
                </a:lnSpc>
              </a:pPr>
              <a:r>
                <a:rPr lang="en-US" sz="2761">
                  <a:solidFill>
                    <a:srgbClr val="000000"/>
                  </a:solidFill>
                  <a:latin typeface="Comic Sans"/>
                  <a:ea typeface="Comic Sans"/>
                  <a:cs typeface="Comic Sans"/>
                  <a:sym typeface="Comic Sans"/>
                </a:rPr>
                <a:t>Inputs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13854815" y="390985"/>
              <a:ext cx="2404688" cy="5970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866"/>
                </a:lnSpc>
              </a:pPr>
              <a:r>
                <a:rPr lang="en-US" sz="2761">
                  <a:solidFill>
                    <a:srgbClr val="000000"/>
                  </a:solidFill>
                  <a:latin typeface="Comic Sans"/>
                  <a:ea typeface="Comic Sans"/>
                  <a:cs typeface="Comic Sans"/>
                  <a:sym typeface="Comic Sans"/>
                </a:rPr>
                <a:t>Output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13884436" y="6742705"/>
              <a:ext cx="2375068" cy="5970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866"/>
                </a:lnSpc>
              </a:pPr>
              <a:r>
                <a:rPr lang="en-US" sz="2761">
                  <a:solidFill>
                    <a:srgbClr val="000000"/>
                  </a:solidFill>
                  <a:latin typeface="Comic Sans"/>
                  <a:ea typeface="Comic Sans"/>
                  <a:cs typeface="Comic Sans"/>
                  <a:sym typeface="Comic Sans"/>
                </a:rPr>
                <a:t>Decoder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11018497" y="11456733"/>
              <a:ext cx="1206014" cy="2937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933"/>
                </a:lnSpc>
              </a:pPr>
              <a:r>
                <a:rPr lang="en-US" sz="1380">
                  <a:solidFill>
                    <a:srgbClr val="000000"/>
                  </a:solidFill>
                  <a:latin typeface="Comic Sans"/>
                  <a:ea typeface="Comic Sans"/>
                  <a:cs typeface="Comic Sans"/>
                  <a:sym typeface="Comic Sans"/>
                </a:rPr>
                <a:t>Embedding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13965260" y="11456733"/>
              <a:ext cx="1206014" cy="2937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933"/>
                </a:lnSpc>
              </a:pPr>
              <a:r>
                <a:rPr lang="en-US" sz="1380">
                  <a:solidFill>
                    <a:srgbClr val="000000"/>
                  </a:solidFill>
                  <a:latin typeface="Comic Sans"/>
                  <a:ea typeface="Comic Sans"/>
                  <a:cs typeface="Comic Sans"/>
                  <a:sym typeface="Comic Sans"/>
                </a:rPr>
                <a:t>Embedding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13718100" y="2635259"/>
              <a:ext cx="1700336" cy="8155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01"/>
                </a:lnSpc>
              </a:pPr>
              <a:r>
                <a:rPr lang="en-US" sz="2071">
                  <a:solidFill>
                    <a:srgbClr val="000000"/>
                  </a:solidFill>
                  <a:latin typeface="Comic Sans"/>
                  <a:ea typeface="Comic Sans"/>
                  <a:cs typeface="Comic Sans"/>
                  <a:sym typeface="Comic Sans"/>
                </a:rPr>
                <a:t>Softmax output</a:t>
              </a: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12971076" y="8412867"/>
            <a:ext cx="1818637" cy="490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4A86E8"/>
                </a:solidFill>
                <a:latin typeface="More Sugar"/>
                <a:ea typeface="More Sugar"/>
                <a:cs typeface="More Sugar"/>
                <a:sym typeface="More Sugar"/>
              </a:rPr>
              <a:t>Embedding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479240" y="8374767"/>
            <a:ext cx="1818637" cy="490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4A86E8"/>
                </a:solidFill>
                <a:latin typeface="More Sugar"/>
                <a:ea typeface="More Sugar"/>
                <a:cs typeface="More Sugar"/>
                <a:sym typeface="More Sugar"/>
              </a:rPr>
              <a:t>Embedding</a:t>
            </a:r>
          </a:p>
        </p:txBody>
      </p:sp>
      <p:sp>
        <p:nvSpPr>
          <p:cNvPr name="AutoShape 15" id="15"/>
          <p:cNvSpPr/>
          <p:nvPr/>
        </p:nvSpPr>
        <p:spPr>
          <a:xfrm>
            <a:off x="5297877" y="8672582"/>
            <a:ext cx="1329824" cy="0"/>
          </a:xfrm>
          <a:prstGeom prst="line">
            <a:avLst/>
          </a:prstGeom>
          <a:ln cap="flat" w="66675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6" id="16"/>
          <p:cNvSpPr/>
          <p:nvPr/>
        </p:nvSpPr>
        <p:spPr>
          <a:xfrm flipH="true">
            <a:off x="11356408" y="8691632"/>
            <a:ext cx="1329824" cy="0"/>
          </a:xfrm>
          <a:prstGeom prst="line">
            <a:avLst/>
          </a:prstGeom>
          <a:ln cap="flat" w="66675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</p:spTree>
  </p:cSld>
  <p:clrMapOvr>
    <a:masterClrMapping/>
  </p:clrMapOvr>
</p:sld>
</file>

<file path=ppt/slides/slide3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DB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15475" y="481361"/>
            <a:ext cx="17168203" cy="9165007"/>
            <a:chOff x="0" y="0"/>
            <a:chExt cx="4521667" cy="241382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521667" cy="2413829"/>
            </a:xfrm>
            <a:custGeom>
              <a:avLst/>
              <a:gdLst/>
              <a:ahLst/>
              <a:cxnLst/>
              <a:rect r="r" b="b" t="t" l="l"/>
              <a:pathLst>
                <a:path h="2413829" w="4521667">
                  <a:moveTo>
                    <a:pt x="0" y="0"/>
                  </a:moveTo>
                  <a:lnTo>
                    <a:pt x="4521667" y="0"/>
                  </a:lnTo>
                  <a:lnTo>
                    <a:pt x="4521667" y="2413829"/>
                  </a:lnTo>
                  <a:lnTo>
                    <a:pt x="0" y="2413829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4521667" cy="24709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415475" y="677095"/>
            <a:ext cx="17168203" cy="8969273"/>
          </a:xfrm>
          <a:custGeom>
            <a:avLst/>
            <a:gdLst/>
            <a:ahLst/>
            <a:cxnLst/>
            <a:rect r="r" b="b" t="t" l="l"/>
            <a:pathLst>
              <a:path h="8969273" w="17168203">
                <a:moveTo>
                  <a:pt x="0" y="0"/>
                </a:moveTo>
                <a:lnTo>
                  <a:pt x="17168202" y="0"/>
                </a:lnTo>
                <a:lnTo>
                  <a:pt x="17168202" y="8969273"/>
                </a:lnTo>
                <a:lnTo>
                  <a:pt x="0" y="89692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9441187" y="791823"/>
            <a:ext cx="932374" cy="4166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Output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042249" y="8015313"/>
            <a:ext cx="1818637" cy="490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4A86E8"/>
                </a:solidFill>
                <a:latin typeface="More Sugar"/>
                <a:ea typeface="More Sugar"/>
                <a:cs typeface="More Sugar"/>
                <a:sym typeface="More Sugar"/>
              </a:rPr>
              <a:t>Embedding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329110" y="8015313"/>
            <a:ext cx="1818637" cy="490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4A86E8"/>
                </a:solidFill>
                <a:latin typeface="More Sugar"/>
                <a:ea typeface="More Sugar"/>
                <a:cs typeface="More Sugar"/>
                <a:sym typeface="More Sugar"/>
              </a:rPr>
              <a:t>Embedding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589537" y="8049179"/>
            <a:ext cx="786098" cy="2178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79"/>
              </a:lnSpc>
            </a:pPr>
            <a:r>
              <a:rPr lang="en-US" sz="12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Embedding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438497" y="8053332"/>
            <a:ext cx="786098" cy="2178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79"/>
              </a:lnSpc>
            </a:pPr>
            <a:r>
              <a:rPr lang="en-US" sz="12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Embedding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7872009" y="2824448"/>
            <a:ext cx="212331" cy="288265"/>
            <a:chOff x="0" y="0"/>
            <a:chExt cx="283108" cy="384353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0" y="-28575"/>
              <a:ext cx="184048" cy="34808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240"/>
                </a:lnSpc>
              </a:pPr>
              <a:r>
                <a:rPr lang="en-US" sz="1600" spc="8">
                  <a:solidFill>
                    <a:srgbClr val="000000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X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180670" y="142773"/>
              <a:ext cx="102438" cy="24157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493"/>
                </a:lnSpc>
              </a:pPr>
              <a:r>
                <a:rPr lang="en-US" sz="1066" spc="5">
                  <a:solidFill>
                    <a:srgbClr val="000000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1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8557260" y="2824453"/>
            <a:ext cx="212322" cy="288255"/>
            <a:chOff x="0" y="0"/>
            <a:chExt cx="283096" cy="384340"/>
          </a:xfrm>
        </p:grpSpPr>
        <p:sp>
          <p:nvSpPr>
            <p:cNvPr name="TextBox 15" id="15"/>
            <p:cNvSpPr txBox="true"/>
            <p:nvPr/>
          </p:nvSpPr>
          <p:spPr>
            <a:xfrm rot="0">
              <a:off x="0" y="-28575"/>
              <a:ext cx="184048" cy="34808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240"/>
                </a:lnSpc>
              </a:pPr>
              <a:r>
                <a:rPr lang="en-US" sz="1600" spc="8">
                  <a:solidFill>
                    <a:srgbClr val="000000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X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180658" y="142761"/>
              <a:ext cx="102438" cy="24157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493"/>
                </a:lnSpc>
              </a:pPr>
              <a:r>
                <a:rPr lang="en-US" sz="1066" spc="5">
                  <a:solidFill>
                    <a:srgbClr val="000000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2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9245832" y="2781429"/>
            <a:ext cx="214865" cy="374304"/>
            <a:chOff x="0" y="0"/>
            <a:chExt cx="286487" cy="499072"/>
          </a:xfrm>
        </p:grpSpPr>
        <p:sp>
          <p:nvSpPr>
            <p:cNvPr name="TextBox 18" id="18"/>
            <p:cNvSpPr txBox="true"/>
            <p:nvPr/>
          </p:nvSpPr>
          <p:spPr>
            <a:xfrm rot="0">
              <a:off x="0" y="-66675"/>
              <a:ext cx="184048" cy="56574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649"/>
                </a:lnSpc>
              </a:pPr>
              <a:r>
                <a:rPr lang="en-US" sz="1600" spc="8">
                  <a:solidFill>
                    <a:srgbClr val="000000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X</a:t>
              </a:r>
              <a:r>
                <a:rPr lang="en-US" sz="1600" spc="8">
                  <a:solidFill>
                    <a:srgbClr val="000000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 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184048" y="288938"/>
              <a:ext cx="102438" cy="15585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33"/>
                </a:lnSpc>
              </a:pPr>
              <a:r>
                <a:rPr lang="en-US" sz="1066" spc="5">
                  <a:solidFill>
                    <a:srgbClr val="000000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3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9919363" y="2814167"/>
            <a:ext cx="269766" cy="308826"/>
            <a:chOff x="0" y="0"/>
            <a:chExt cx="359688" cy="411768"/>
          </a:xfrm>
        </p:grpSpPr>
        <p:sp>
          <p:nvSpPr>
            <p:cNvPr name="TextBox 21" id="21"/>
            <p:cNvSpPr txBox="true"/>
            <p:nvPr/>
          </p:nvSpPr>
          <p:spPr>
            <a:xfrm rot="0">
              <a:off x="0" y="104775"/>
              <a:ext cx="297028" cy="21187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800"/>
                </a:lnSpc>
              </a:pPr>
              <a:r>
                <a:rPr lang="en-US" sz="1600" spc="8">
                  <a:solidFill>
                    <a:srgbClr val="000000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X</a:t>
              </a: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148514" y="253187"/>
              <a:ext cx="211174" cy="15858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35"/>
                </a:lnSpc>
              </a:pPr>
              <a:r>
                <a:rPr lang="en-US" sz="1070" spc="5">
                  <a:solidFill>
                    <a:srgbClr val="000000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4</a:t>
              </a: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11034950" y="3356379"/>
            <a:ext cx="1744308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e.g. 512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9713978" y="5543038"/>
            <a:ext cx="518579" cy="6737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24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432</a:t>
            </a:r>
            <a:r>
              <a:rPr lang="en-US" sz="24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0824934" y="5543038"/>
            <a:ext cx="518579" cy="6737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24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342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6772190" y="5543038"/>
            <a:ext cx="518579" cy="680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24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342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8243084" y="5543038"/>
            <a:ext cx="518579" cy="680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24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879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784927" y="348011"/>
            <a:ext cx="7035017" cy="1193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Transformers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8478814" y="9069419"/>
            <a:ext cx="846258" cy="4166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Inputs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DB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406702" y="2073278"/>
            <a:ext cx="13852598" cy="7185022"/>
          </a:xfrm>
          <a:custGeom>
            <a:avLst/>
            <a:gdLst/>
            <a:ahLst/>
            <a:cxnLst/>
            <a:rect r="r" b="b" t="t" l="l"/>
            <a:pathLst>
              <a:path h="7185022" w="13852598">
                <a:moveTo>
                  <a:pt x="0" y="0"/>
                </a:moveTo>
                <a:lnTo>
                  <a:pt x="13852598" y="0"/>
                </a:lnTo>
                <a:lnTo>
                  <a:pt x="13852598" y="7185022"/>
                </a:lnTo>
                <a:lnTo>
                  <a:pt x="0" y="71850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w="104775" cap="rnd">
            <a:solidFill>
              <a:srgbClr val="000000"/>
            </a:solidFill>
            <a:prstDash val="solid"/>
            <a:round/>
          </a:ln>
        </p:spPr>
      </p:sp>
      <p:grpSp>
        <p:nvGrpSpPr>
          <p:cNvPr name="Group 3" id="3"/>
          <p:cNvGrpSpPr/>
          <p:nvPr/>
        </p:nvGrpSpPr>
        <p:grpSpPr>
          <a:xfrm rot="0">
            <a:off x="3707670" y="4116685"/>
            <a:ext cx="5744926" cy="2737920"/>
            <a:chOff x="0" y="0"/>
            <a:chExt cx="1513067" cy="72109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513067" cy="721098"/>
            </a:xfrm>
            <a:custGeom>
              <a:avLst/>
              <a:gdLst/>
              <a:ahLst/>
              <a:cxnLst/>
              <a:rect r="r" b="b" t="t" l="l"/>
              <a:pathLst>
                <a:path h="721098" w="1513067">
                  <a:moveTo>
                    <a:pt x="0" y="0"/>
                  </a:moveTo>
                  <a:lnTo>
                    <a:pt x="1513067" y="0"/>
                  </a:lnTo>
                  <a:lnTo>
                    <a:pt x="1513067" y="721098"/>
                  </a:lnTo>
                  <a:lnTo>
                    <a:pt x="0" y="721098"/>
                  </a:lnTo>
                  <a:close/>
                </a:path>
              </a:pathLst>
            </a:custGeom>
            <a:solidFill>
              <a:srgbClr val="F8F8F8"/>
            </a:solidFill>
            <a:ln w="476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0"/>
              <a:ext cx="1513067" cy="7210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92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4144944" y="7092228"/>
            <a:ext cx="5744926" cy="1788340"/>
            <a:chOff x="0" y="0"/>
            <a:chExt cx="1513067" cy="47100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513067" cy="471003"/>
            </a:xfrm>
            <a:custGeom>
              <a:avLst/>
              <a:gdLst/>
              <a:ahLst/>
              <a:cxnLst/>
              <a:rect r="r" b="b" t="t" l="l"/>
              <a:pathLst>
                <a:path h="471003" w="1513067">
                  <a:moveTo>
                    <a:pt x="0" y="0"/>
                  </a:moveTo>
                  <a:lnTo>
                    <a:pt x="1513067" y="0"/>
                  </a:lnTo>
                  <a:lnTo>
                    <a:pt x="1513067" y="471003"/>
                  </a:lnTo>
                  <a:lnTo>
                    <a:pt x="0" y="471003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0"/>
              <a:ext cx="1513067" cy="4710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92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1223299" y="3415645"/>
            <a:ext cx="5539454" cy="5539454"/>
          </a:xfrm>
          <a:custGeom>
            <a:avLst/>
            <a:gdLst/>
            <a:ahLst/>
            <a:cxnLst/>
            <a:rect r="r" b="b" t="t" l="l"/>
            <a:pathLst>
              <a:path h="5539454" w="5539454">
                <a:moveTo>
                  <a:pt x="0" y="0"/>
                </a:moveTo>
                <a:lnTo>
                  <a:pt x="5539454" y="0"/>
                </a:lnTo>
                <a:lnTo>
                  <a:pt x="5539454" y="5539455"/>
                </a:lnTo>
                <a:lnTo>
                  <a:pt x="0" y="553945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5589970" y="8256266"/>
            <a:ext cx="1980324" cy="698833"/>
            <a:chOff x="0" y="0"/>
            <a:chExt cx="521567" cy="18405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21567" cy="184055"/>
            </a:xfrm>
            <a:custGeom>
              <a:avLst/>
              <a:gdLst/>
              <a:ahLst/>
              <a:cxnLst/>
              <a:rect r="r" b="b" t="t" l="l"/>
              <a:pathLst>
                <a:path h="184055" w="521567">
                  <a:moveTo>
                    <a:pt x="92027" y="0"/>
                  </a:moveTo>
                  <a:lnTo>
                    <a:pt x="429539" y="0"/>
                  </a:lnTo>
                  <a:cubicBezTo>
                    <a:pt x="453947" y="0"/>
                    <a:pt x="477354" y="9696"/>
                    <a:pt x="494613" y="26954"/>
                  </a:cubicBezTo>
                  <a:cubicBezTo>
                    <a:pt x="511871" y="44213"/>
                    <a:pt x="521567" y="67620"/>
                    <a:pt x="521567" y="92027"/>
                  </a:cubicBezTo>
                  <a:lnTo>
                    <a:pt x="521567" y="92027"/>
                  </a:lnTo>
                  <a:cubicBezTo>
                    <a:pt x="521567" y="142853"/>
                    <a:pt x="480365" y="184055"/>
                    <a:pt x="429539" y="184055"/>
                  </a:cubicBezTo>
                  <a:lnTo>
                    <a:pt x="92027" y="184055"/>
                  </a:lnTo>
                  <a:cubicBezTo>
                    <a:pt x="67620" y="184055"/>
                    <a:pt x="44213" y="174359"/>
                    <a:pt x="26954" y="157101"/>
                  </a:cubicBezTo>
                  <a:cubicBezTo>
                    <a:pt x="9696" y="139842"/>
                    <a:pt x="0" y="116435"/>
                    <a:pt x="0" y="92027"/>
                  </a:cubicBezTo>
                  <a:lnTo>
                    <a:pt x="0" y="92027"/>
                  </a:lnTo>
                  <a:cubicBezTo>
                    <a:pt x="0" y="67620"/>
                    <a:pt x="9696" y="44213"/>
                    <a:pt x="26954" y="26954"/>
                  </a:cubicBezTo>
                  <a:cubicBezTo>
                    <a:pt x="44213" y="9696"/>
                    <a:pt x="67620" y="0"/>
                    <a:pt x="92027" y="0"/>
                  </a:cubicBezTo>
                  <a:close/>
                </a:path>
              </a:pathLst>
            </a:custGeom>
            <a:solidFill>
              <a:srgbClr val="674EA7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0"/>
              <a:ext cx="521567" cy="1840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92"/>
                </a:lnSpc>
              </a:pPr>
              <a:r>
                <a:rPr lang="en-US" sz="2400">
                  <a:solidFill>
                    <a:srgbClr val="FFFFFF"/>
                  </a:solidFill>
                  <a:latin typeface="Comic Sans"/>
                  <a:ea typeface="Comic Sans"/>
                  <a:cs typeface="Comic Sans"/>
                  <a:sym typeface="Comic Sans"/>
                </a:rPr>
                <a:t>Generate</a:t>
              </a: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4144944" y="2312311"/>
            <a:ext cx="3831448" cy="762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99"/>
              </a:lnSpc>
            </a:pPr>
            <a:r>
              <a:rPr lang="en-US" sz="4499">
                <a:solidFill>
                  <a:srgbClr val="FFFFFF"/>
                </a:solidFill>
                <a:latin typeface="More Sugar"/>
                <a:ea typeface="More Sugar"/>
                <a:cs typeface="More Sugar"/>
                <a:sym typeface="More Sugar"/>
              </a:rPr>
              <a:t>Pai</a:t>
            </a:r>
            <a:r>
              <a:rPr lang="en-US" sz="4499">
                <a:solidFill>
                  <a:srgbClr val="FFFFFF"/>
                </a:solidFill>
                <a:latin typeface="More Sugar"/>
                <a:ea typeface="More Sugar"/>
                <a:cs typeface="More Sugar"/>
                <a:sym typeface="More Sugar"/>
              </a:rPr>
              <a:t>ntBox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707670" y="3368020"/>
            <a:ext cx="4669126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b="true" sz="2400">
                <a:solidFill>
                  <a:srgbClr val="000000"/>
                </a:solidFill>
                <a:latin typeface="Comic Sans Bold"/>
                <a:ea typeface="Comic Sans Bold"/>
                <a:cs typeface="Comic Sans Bold"/>
                <a:sym typeface="Comic Sans Bold"/>
              </a:rPr>
              <a:t>What do you want to create?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968606" y="4294127"/>
            <a:ext cx="5223053" cy="8364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3"/>
              </a:lnSpc>
            </a:pPr>
            <a:r>
              <a:rPr lang="en-US" sz="2799" spc="55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An imaginary subway map in a coastal city.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80190" y="490220"/>
            <a:ext cx="5453024" cy="962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839"/>
              </a:lnSpc>
            </a:pPr>
            <a:r>
              <a:rPr lang="en-US" sz="5599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Generative AI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3774046" y="7364992"/>
            <a:ext cx="6039479" cy="252095"/>
            <a:chOff x="0" y="0"/>
            <a:chExt cx="8052639" cy="336127"/>
          </a:xfrm>
        </p:grpSpPr>
        <p:sp>
          <p:nvSpPr>
            <p:cNvPr name="TextBox 18" id="18"/>
            <p:cNvSpPr txBox="true"/>
            <p:nvPr/>
          </p:nvSpPr>
          <p:spPr>
            <a:xfrm rot="0">
              <a:off x="0" y="-38100"/>
              <a:ext cx="2908059" cy="37422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379"/>
                </a:lnSpc>
              </a:pPr>
              <a:r>
                <a:rPr lang="en-US" sz="1700">
                  <a:solidFill>
                    <a:srgbClr val="000000"/>
                  </a:solidFill>
                  <a:latin typeface="Comic Sans"/>
                  <a:ea typeface="Comic Sans"/>
                  <a:cs typeface="Comic Sans"/>
                  <a:sym typeface="Comic Sans"/>
                </a:rPr>
                <a:t>Image dimensions: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4030116" y="-38100"/>
              <a:ext cx="605282" cy="37422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379"/>
                </a:lnSpc>
              </a:pPr>
              <a:r>
                <a:rPr lang="en-US" sz="1700">
                  <a:solidFill>
                    <a:srgbClr val="000000"/>
                  </a:solidFill>
                  <a:latin typeface="Comic Sans"/>
                  <a:ea typeface="Comic Sans"/>
                  <a:cs typeface="Comic Sans"/>
                  <a:sym typeface="Comic Sans"/>
                </a:rPr>
                <a:t>by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6018378" y="-38100"/>
              <a:ext cx="2034261" cy="37422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379"/>
                </a:lnSpc>
              </a:pPr>
              <a:r>
                <a:rPr lang="en-US" sz="1700">
                  <a:solidFill>
                    <a:srgbClr val="000000"/>
                  </a:solidFill>
                  <a:latin typeface="Comic Sans"/>
                  <a:ea typeface="Comic Sans"/>
                  <a:cs typeface="Comic Sans"/>
                  <a:sym typeface="Comic Sans"/>
                </a:rPr>
                <a:t>(Max 2048)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5639546" y="7305239"/>
            <a:ext cx="987336" cy="500394"/>
            <a:chOff x="0" y="0"/>
            <a:chExt cx="260039" cy="131791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260039" cy="131791"/>
            </a:xfrm>
            <a:custGeom>
              <a:avLst/>
              <a:gdLst/>
              <a:ahLst/>
              <a:cxnLst/>
              <a:rect r="r" b="b" t="t" l="l"/>
              <a:pathLst>
                <a:path h="131791" w="260039">
                  <a:moveTo>
                    <a:pt x="65895" y="0"/>
                  </a:moveTo>
                  <a:lnTo>
                    <a:pt x="194144" y="0"/>
                  </a:lnTo>
                  <a:cubicBezTo>
                    <a:pt x="230537" y="0"/>
                    <a:pt x="260039" y="29502"/>
                    <a:pt x="260039" y="65895"/>
                  </a:cubicBezTo>
                  <a:lnTo>
                    <a:pt x="260039" y="65895"/>
                  </a:lnTo>
                  <a:cubicBezTo>
                    <a:pt x="260039" y="83372"/>
                    <a:pt x="253097" y="100133"/>
                    <a:pt x="240739" y="112491"/>
                  </a:cubicBezTo>
                  <a:cubicBezTo>
                    <a:pt x="228381" y="124848"/>
                    <a:pt x="211620" y="131791"/>
                    <a:pt x="194144" y="131791"/>
                  </a:cubicBezTo>
                  <a:lnTo>
                    <a:pt x="65895" y="131791"/>
                  </a:lnTo>
                  <a:cubicBezTo>
                    <a:pt x="48419" y="131791"/>
                    <a:pt x="31658" y="124848"/>
                    <a:pt x="19300" y="112491"/>
                  </a:cubicBezTo>
                  <a:cubicBezTo>
                    <a:pt x="6943" y="100133"/>
                    <a:pt x="0" y="83372"/>
                    <a:pt x="0" y="65895"/>
                  </a:cubicBezTo>
                  <a:lnTo>
                    <a:pt x="0" y="65895"/>
                  </a:lnTo>
                  <a:cubicBezTo>
                    <a:pt x="0" y="48419"/>
                    <a:pt x="6943" y="31658"/>
                    <a:pt x="19300" y="19300"/>
                  </a:cubicBezTo>
                  <a:cubicBezTo>
                    <a:pt x="31658" y="6943"/>
                    <a:pt x="48419" y="0"/>
                    <a:pt x="65895" y="0"/>
                  </a:cubicBezTo>
                  <a:close/>
                </a:path>
              </a:pathLst>
            </a:custGeom>
            <a:solidFill>
              <a:srgbClr val="F1DBFF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0"/>
              <a:ext cx="260039" cy="1317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92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7217102" y="7305239"/>
            <a:ext cx="987336" cy="500394"/>
            <a:chOff x="0" y="0"/>
            <a:chExt cx="260039" cy="131791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260039" cy="131791"/>
            </a:xfrm>
            <a:custGeom>
              <a:avLst/>
              <a:gdLst/>
              <a:ahLst/>
              <a:cxnLst/>
              <a:rect r="r" b="b" t="t" l="l"/>
              <a:pathLst>
                <a:path h="131791" w="260039">
                  <a:moveTo>
                    <a:pt x="65895" y="0"/>
                  </a:moveTo>
                  <a:lnTo>
                    <a:pt x="194144" y="0"/>
                  </a:lnTo>
                  <a:cubicBezTo>
                    <a:pt x="230537" y="0"/>
                    <a:pt x="260039" y="29502"/>
                    <a:pt x="260039" y="65895"/>
                  </a:cubicBezTo>
                  <a:lnTo>
                    <a:pt x="260039" y="65895"/>
                  </a:lnTo>
                  <a:cubicBezTo>
                    <a:pt x="260039" y="83372"/>
                    <a:pt x="253097" y="100133"/>
                    <a:pt x="240739" y="112491"/>
                  </a:cubicBezTo>
                  <a:cubicBezTo>
                    <a:pt x="228381" y="124848"/>
                    <a:pt x="211620" y="131791"/>
                    <a:pt x="194144" y="131791"/>
                  </a:cubicBezTo>
                  <a:lnTo>
                    <a:pt x="65895" y="131791"/>
                  </a:lnTo>
                  <a:cubicBezTo>
                    <a:pt x="48419" y="131791"/>
                    <a:pt x="31658" y="124848"/>
                    <a:pt x="19300" y="112491"/>
                  </a:cubicBezTo>
                  <a:cubicBezTo>
                    <a:pt x="6943" y="100133"/>
                    <a:pt x="0" y="83372"/>
                    <a:pt x="0" y="65895"/>
                  </a:cubicBezTo>
                  <a:lnTo>
                    <a:pt x="0" y="65895"/>
                  </a:lnTo>
                  <a:cubicBezTo>
                    <a:pt x="0" y="48419"/>
                    <a:pt x="6943" y="31658"/>
                    <a:pt x="19300" y="19300"/>
                  </a:cubicBezTo>
                  <a:cubicBezTo>
                    <a:pt x="31658" y="6943"/>
                    <a:pt x="48419" y="0"/>
                    <a:pt x="65895" y="0"/>
                  </a:cubicBezTo>
                  <a:close/>
                </a:path>
              </a:pathLst>
            </a:custGeom>
            <a:solidFill>
              <a:srgbClr val="F1DBFF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0"/>
              <a:ext cx="260039" cy="1317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92"/>
                </a:lnSpc>
              </a:pPr>
            </a:p>
          </p:txBody>
        </p:sp>
      </p:grpSp>
    </p:spTree>
  </p:cSld>
  <p:clrMapOvr>
    <a:masterClrMapping/>
  </p:clrMapOvr>
</p:sld>
</file>

<file path=ppt/slides/slide4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DB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28156" y="792673"/>
            <a:ext cx="17255382" cy="8894834"/>
            <a:chOff x="0" y="0"/>
            <a:chExt cx="4544627" cy="234267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544627" cy="2342672"/>
            </a:xfrm>
            <a:custGeom>
              <a:avLst/>
              <a:gdLst/>
              <a:ahLst/>
              <a:cxnLst/>
              <a:rect r="r" b="b" t="t" l="l"/>
              <a:pathLst>
                <a:path h="2342672" w="4544627">
                  <a:moveTo>
                    <a:pt x="0" y="0"/>
                  </a:moveTo>
                  <a:lnTo>
                    <a:pt x="4544627" y="0"/>
                  </a:lnTo>
                  <a:lnTo>
                    <a:pt x="4544627" y="2342672"/>
                  </a:lnTo>
                  <a:lnTo>
                    <a:pt x="0" y="234267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544627" cy="23902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32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862414" y="656606"/>
            <a:ext cx="15921124" cy="8973787"/>
            <a:chOff x="0" y="0"/>
            <a:chExt cx="21228166" cy="1196505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4440926" y="202496"/>
              <a:ext cx="10974629" cy="11762553"/>
            </a:xfrm>
            <a:custGeom>
              <a:avLst/>
              <a:gdLst/>
              <a:ahLst/>
              <a:cxnLst/>
              <a:rect r="r" b="b" t="t" l="l"/>
              <a:pathLst>
                <a:path h="11762553" w="10974629">
                  <a:moveTo>
                    <a:pt x="0" y="0"/>
                  </a:moveTo>
                  <a:lnTo>
                    <a:pt x="10974629" y="0"/>
                  </a:lnTo>
                  <a:lnTo>
                    <a:pt x="10974629" y="11762554"/>
                  </a:lnTo>
                  <a:lnTo>
                    <a:pt x="0" y="117625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7142737" y="8159423"/>
              <a:ext cx="5974567" cy="1876322"/>
            </a:xfrm>
            <a:custGeom>
              <a:avLst/>
              <a:gdLst/>
              <a:ahLst/>
              <a:cxnLst/>
              <a:rect r="r" b="b" t="t" l="l"/>
              <a:pathLst>
                <a:path h="1876322" w="5974567">
                  <a:moveTo>
                    <a:pt x="0" y="0"/>
                  </a:moveTo>
                  <a:lnTo>
                    <a:pt x="5974567" y="0"/>
                  </a:lnTo>
                  <a:lnTo>
                    <a:pt x="5974567" y="1876322"/>
                  </a:lnTo>
                  <a:lnTo>
                    <a:pt x="0" y="18763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377101" y="1730116"/>
              <a:ext cx="14732442" cy="2346532"/>
            </a:xfrm>
            <a:custGeom>
              <a:avLst/>
              <a:gdLst/>
              <a:ahLst/>
              <a:cxnLst/>
              <a:rect r="r" b="b" t="t" l="l"/>
              <a:pathLst>
                <a:path h="2346532" w="14732442">
                  <a:moveTo>
                    <a:pt x="0" y="0"/>
                  </a:moveTo>
                  <a:lnTo>
                    <a:pt x="14732442" y="0"/>
                  </a:lnTo>
                  <a:lnTo>
                    <a:pt x="14732442" y="2346532"/>
                  </a:lnTo>
                  <a:lnTo>
                    <a:pt x="0" y="23465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4254807"/>
              <a:ext cx="17626697" cy="2761441"/>
            </a:xfrm>
            <a:custGeom>
              <a:avLst/>
              <a:gdLst/>
              <a:ahLst/>
              <a:cxnLst/>
              <a:rect r="r" b="b" t="t" l="l"/>
              <a:pathLst>
                <a:path h="2761441" w="17626697">
                  <a:moveTo>
                    <a:pt x="0" y="0"/>
                  </a:moveTo>
                  <a:lnTo>
                    <a:pt x="17626697" y="0"/>
                  </a:lnTo>
                  <a:lnTo>
                    <a:pt x="17626697" y="2761440"/>
                  </a:lnTo>
                  <a:lnTo>
                    <a:pt x="0" y="27614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9602945" y="0"/>
              <a:ext cx="11625221" cy="1467613"/>
            </a:xfrm>
            <a:custGeom>
              <a:avLst/>
              <a:gdLst/>
              <a:ahLst/>
              <a:cxnLst/>
              <a:rect r="r" b="b" t="t" l="l"/>
              <a:pathLst>
                <a:path h="1467613" w="11625221">
                  <a:moveTo>
                    <a:pt x="0" y="0"/>
                  </a:moveTo>
                  <a:lnTo>
                    <a:pt x="11625221" y="0"/>
                  </a:lnTo>
                  <a:lnTo>
                    <a:pt x="11625221" y="1467613"/>
                  </a:lnTo>
                  <a:lnTo>
                    <a:pt x="0" y="14676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1" id="11"/>
            <p:cNvSpPr txBox="true"/>
            <p:nvPr/>
          </p:nvSpPr>
          <p:spPr>
            <a:xfrm rot="0">
              <a:off x="14482409" y="4558000"/>
              <a:ext cx="2158000" cy="124936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7968"/>
                </a:lnSpc>
              </a:pPr>
              <a:r>
                <a:rPr lang="en-US" sz="5692">
                  <a:solidFill>
                    <a:srgbClr val="4A86E8"/>
                  </a:solidFill>
                  <a:latin typeface="Comic Sans"/>
                  <a:ea typeface="Comic Sans"/>
                  <a:cs typeface="Comic Sans"/>
                  <a:sym typeface="Comic Sans"/>
                </a:rPr>
                <a:t>book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8750881" y="8502360"/>
              <a:ext cx="4366422" cy="9882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6375"/>
                </a:lnSpc>
              </a:pPr>
              <a:r>
                <a:rPr lang="en-US" sz="4553">
                  <a:solidFill>
                    <a:srgbClr val="4A86E8"/>
                  </a:solidFill>
                  <a:latin typeface="Comic Sans"/>
                  <a:ea typeface="Comic Sans"/>
                  <a:cs typeface="Comic Sans"/>
                  <a:sym typeface="Comic Sans"/>
                </a:rPr>
                <a:t>computer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11722089" y="2543263"/>
              <a:ext cx="3937526" cy="9882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6375"/>
                </a:lnSpc>
              </a:pPr>
              <a:r>
                <a:rPr lang="en-US" sz="4553">
                  <a:solidFill>
                    <a:srgbClr val="4A86E8"/>
                  </a:solidFill>
                  <a:latin typeface="Comic Sans"/>
                  <a:ea typeface="Comic Sans"/>
                  <a:cs typeface="Comic Sans"/>
                  <a:sym typeface="Comic Sans"/>
                </a:rPr>
                <a:t>student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5113286" y="5605159"/>
              <a:ext cx="3637595" cy="8810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578"/>
                </a:lnSpc>
              </a:pPr>
              <a:r>
                <a:rPr lang="en-US" sz="3984">
                  <a:solidFill>
                    <a:srgbClr val="4A86E8"/>
                  </a:solidFill>
                  <a:latin typeface="Comic Sans"/>
                  <a:ea typeface="Comic Sans"/>
                  <a:cs typeface="Comic Sans"/>
                  <a:sym typeface="Comic Sans"/>
                </a:rPr>
                <a:t>internet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5893241" y="2130726"/>
              <a:ext cx="1038843" cy="54774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586"/>
                </a:lnSpc>
              </a:pPr>
              <a:r>
                <a:rPr lang="en-US" sz="2561">
                  <a:solidFill>
                    <a:srgbClr val="4A86E8"/>
                  </a:solidFill>
                  <a:latin typeface="Comic Sans"/>
                  <a:ea typeface="Comic Sans"/>
                  <a:cs typeface="Comic Sans"/>
                  <a:sym typeface="Comic Sans"/>
                </a:rPr>
                <a:t>fox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15090892" y="400592"/>
              <a:ext cx="1549517" cy="54774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586"/>
                </a:lnSpc>
              </a:pPr>
              <a:r>
                <a:rPr lang="en-US" sz="2561">
                  <a:solidFill>
                    <a:srgbClr val="4A86E8"/>
                  </a:solidFill>
                  <a:latin typeface="Comic Sans"/>
                  <a:ea typeface="Comic Sans"/>
                  <a:cs typeface="Comic Sans"/>
                  <a:sym typeface="Comic Sans"/>
                </a:rPr>
                <a:t>ﬁre</a:t>
              </a: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528156" y="659323"/>
            <a:ext cx="6691215" cy="1193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Transformers</a:t>
            </a:r>
          </a:p>
        </p:txBody>
      </p:sp>
    </p:spTree>
  </p:cSld>
  <p:clrMapOvr>
    <a:masterClrMapping/>
  </p:clrMapOvr>
</p:sld>
</file>

<file path=ppt/slides/slide4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DB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83666" y="852827"/>
            <a:ext cx="16920668" cy="8903948"/>
            <a:chOff x="0" y="0"/>
            <a:chExt cx="4456472" cy="234507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456472" cy="2345073"/>
            </a:xfrm>
            <a:custGeom>
              <a:avLst/>
              <a:gdLst/>
              <a:ahLst/>
              <a:cxnLst/>
              <a:rect r="r" b="b" t="t" l="l"/>
              <a:pathLst>
                <a:path h="2345073" w="4456472">
                  <a:moveTo>
                    <a:pt x="0" y="0"/>
                  </a:moveTo>
                  <a:lnTo>
                    <a:pt x="4456472" y="0"/>
                  </a:lnTo>
                  <a:lnTo>
                    <a:pt x="4456472" y="2345073"/>
                  </a:lnTo>
                  <a:lnTo>
                    <a:pt x="0" y="234507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4456472" cy="24022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844002" y="852827"/>
            <a:ext cx="16069170" cy="8903948"/>
            <a:chOff x="0" y="0"/>
            <a:chExt cx="21425561" cy="1187193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4728551" y="0"/>
              <a:ext cx="11076679" cy="11871930"/>
            </a:xfrm>
            <a:custGeom>
              <a:avLst/>
              <a:gdLst/>
              <a:ahLst/>
              <a:cxnLst/>
              <a:rect r="r" b="b" t="t" l="l"/>
              <a:pathLst>
                <a:path h="11871930" w="11076679">
                  <a:moveTo>
                    <a:pt x="0" y="0"/>
                  </a:moveTo>
                  <a:lnTo>
                    <a:pt x="11076679" y="0"/>
                  </a:lnTo>
                  <a:lnTo>
                    <a:pt x="11076679" y="11871930"/>
                  </a:lnTo>
                  <a:lnTo>
                    <a:pt x="0" y="118719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7209155" y="8694227"/>
              <a:ext cx="6030123" cy="1893770"/>
            </a:xfrm>
            <a:custGeom>
              <a:avLst/>
              <a:gdLst/>
              <a:ahLst/>
              <a:cxnLst/>
              <a:rect r="r" b="b" t="t" l="l"/>
              <a:pathLst>
                <a:path h="1893770" w="6030123">
                  <a:moveTo>
                    <a:pt x="0" y="0"/>
                  </a:moveTo>
                  <a:lnTo>
                    <a:pt x="6030123" y="0"/>
                  </a:lnTo>
                  <a:lnTo>
                    <a:pt x="6030123" y="1893770"/>
                  </a:lnTo>
                  <a:lnTo>
                    <a:pt x="0" y="18937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2162234"/>
              <a:ext cx="17790603" cy="5378188"/>
            </a:xfrm>
            <a:custGeom>
              <a:avLst/>
              <a:gdLst/>
              <a:ahLst/>
              <a:cxnLst/>
              <a:rect r="r" b="b" t="t" l="l"/>
              <a:pathLst>
                <a:path h="5378188" w="17790603">
                  <a:moveTo>
                    <a:pt x="0" y="0"/>
                  </a:moveTo>
                  <a:lnTo>
                    <a:pt x="17790603" y="0"/>
                  </a:lnTo>
                  <a:lnTo>
                    <a:pt x="17790603" y="5378188"/>
                  </a:lnTo>
                  <a:lnTo>
                    <a:pt x="0" y="53781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9692240" y="458932"/>
              <a:ext cx="11733320" cy="1481260"/>
            </a:xfrm>
            <a:custGeom>
              <a:avLst/>
              <a:gdLst/>
              <a:ahLst/>
              <a:cxnLst/>
              <a:rect r="r" b="b" t="t" l="l"/>
              <a:pathLst>
                <a:path h="1481260" w="11733320">
                  <a:moveTo>
                    <a:pt x="0" y="0"/>
                  </a:moveTo>
                  <a:lnTo>
                    <a:pt x="11733321" y="0"/>
                  </a:lnTo>
                  <a:lnTo>
                    <a:pt x="11733321" y="1481260"/>
                  </a:lnTo>
                  <a:lnTo>
                    <a:pt x="0" y="14812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0" id="10"/>
            <p:cNvSpPr txBox="true"/>
            <p:nvPr/>
          </p:nvSpPr>
          <p:spPr>
            <a:xfrm rot="0">
              <a:off x="14617077" y="5050765"/>
              <a:ext cx="2178067" cy="126953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8043"/>
                </a:lnSpc>
              </a:pPr>
              <a:r>
                <a:rPr lang="en-US" sz="5745">
                  <a:solidFill>
                    <a:srgbClr val="4A86E8"/>
                  </a:solidFill>
                  <a:latin typeface="Comic Sans"/>
                  <a:ea typeface="Comic Sans"/>
                  <a:cs typeface="Comic Sans"/>
                  <a:sym typeface="Comic Sans"/>
                </a:rPr>
                <a:t>book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8832253" y="9031537"/>
              <a:ext cx="4407025" cy="100626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6434"/>
                </a:lnSpc>
              </a:pPr>
              <a:r>
                <a:rPr lang="en-US" sz="4596">
                  <a:solidFill>
                    <a:srgbClr val="4A86E8"/>
                  </a:solidFill>
                  <a:latin typeface="Comic Sans"/>
                  <a:ea typeface="Comic Sans"/>
                  <a:cs typeface="Comic Sans"/>
                  <a:sym typeface="Comic Sans"/>
                </a:rPr>
                <a:t>computer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11831090" y="3017028"/>
              <a:ext cx="4182091" cy="100626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6434"/>
                </a:lnSpc>
              </a:pPr>
              <a:r>
                <a:rPr lang="en-US" sz="4596">
                  <a:solidFill>
                    <a:srgbClr val="4A86E8"/>
                  </a:solidFill>
                  <a:latin typeface="Comic Sans"/>
                  <a:ea typeface="Comic Sans"/>
                  <a:cs typeface="Comic Sans"/>
                  <a:sym typeface="Comic Sans"/>
                </a:rPr>
                <a:t>student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5160833" y="6116920"/>
              <a:ext cx="3671420" cy="88851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630"/>
                </a:lnSpc>
              </a:pPr>
              <a:r>
                <a:rPr lang="en-US" sz="4021">
                  <a:solidFill>
                    <a:srgbClr val="4A86E8"/>
                  </a:solidFill>
                  <a:latin typeface="Comic Sans"/>
                  <a:ea typeface="Comic Sans"/>
                  <a:cs typeface="Comic Sans"/>
                  <a:sym typeface="Comic Sans"/>
                </a:rPr>
                <a:t>internet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5948040" y="2600300"/>
              <a:ext cx="1261115" cy="5620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619"/>
                </a:lnSpc>
              </a:pPr>
              <a:r>
                <a:rPr lang="en-US" sz="2585">
                  <a:solidFill>
                    <a:srgbClr val="4A86E8"/>
                  </a:solidFill>
                  <a:latin typeface="Comic Sans"/>
                  <a:ea typeface="Comic Sans"/>
                  <a:cs typeface="Comic Sans"/>
                  <a:sym typeface="Comic Sans"/>
                </a:rPr>
                <a:t>fox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15231218" y="854078"/>
              <a:ext cx="1563926" cy="5620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619"/>
                </a:lnSpc>
              </a:pPr>
              <a:r>
                <a:rPr lang="en-US" sz="2585">
                  <a:solidFill>
                    <a:srgbClr val="4A86E8"/>
                  </a:solidFill>
                  <a:latin typeface="Comic Sans"/>
                  <a:ea typeface="Comic Sans"/>
                  <a:cs typeface="Comic Sans"/>
                  <a:sym typeface="Comic Sans"/>
                </a:rPr>
                <a:t>ﬁre</a:t>
              </a: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683666" y="719477"/>
            <a:ext cx="6659032" cy="1193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Transformers</a:t>
            </a:r>
          </a:p>
        </p:txBody>
      </p:sp>
    </p:spTree>
  </p:cSld>
  <p:clrMapOvr>
    <a:masterClrMapping/>
  </p:clrMapOvr>
</p:sld>
</file>

<file path=ppt/slides/slide4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DB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67949" y="851598"/>
            <a:ext cx="16491351" cy="8798882"/>
            <a:chOff x="0" y="0"/>
            <a:chExt cx="4343401" cy="231740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43401" cy="2317401"/>
            </a:xfrm>
            <a:custGeom>
              <a:avLst/>
              <a:gdLst/>
              <a:ahLst/>
              <a:cxnLst/>
              <a:rect r="r" b="b" t="t" l="l"/>
              <a:pathLst>
                <a:path h="2317401" w="4343401">
                  <a:moveTo>
                    <a:pt x="0" y="0"/>
                  </a:moveTo>
                  <a:lnTo>
                    <a:pt x="4343401" y="0"/>
                  </a:lnTo>
                  <a:lnTo>
                    <a:pt x="4343401" y="2317401"/>
                  </a:lnTo>
                  <a:lnTo>
                    <a:pt x="0" y="231740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4343401" cy="23745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767949" y="851598"/>
            <a:ext cx="17869275" cy="8583803"/>
            <a:chOff x="0" y="0"/>
            <a:chExt cx="23825700" cy="1144507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4558534" y="0"/>
              <a:ext cx="10678413" cy="11445071"/>
            </a:xfrm>
            <a:custGeom>
              <a:avLst/>
              <a:gdLst/>
              <a:ahLst/>
              <a:cxnLst/>
              <a:rect r="r" b="b" t="t" l="l"/>
              <a:pathLst>
                <a:path h="11445071" w="10678413">
                  <a:moveTo>
                    <a:pt x="0" y="0"/>
                  </a:moveTo>
                  <a:lnTo>
                    <a:pt x="10678413" y="0"/>
                  </a:lnTo>
                  <a:lnTo>
                    <a:pt x="10678413" y="11445071"/>
                  </a:lnTo>
                  <a:lnTo>
                    <a:pt x="0" y="114450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9343752" y="442431"/>
              <a:ext cx="11311445" cy="1428001"/>
            </a:xfrm>
            <a:custGeom>
              <a:avLst/>
              <a:gdLst/>
              <a:ahLst/>
              <a:cxnLst/>
              <a:rect r="r" b="b" t="t" l="l"/>
              <a:pathLst>
                <a:path h="1428001" w="11311445">
                  <a:moveTo>
                    <a:pt x="0" y="0"/>
                  </a:moveTo>
                  <a:lnTo>
                    <a:pt x="11311445" y="0"/>
                  </a:lnTo>
                  <a:lnTo>
                    <a:pt x="11311445" y="1428001"/>
                  </a:lnTo>
                  <a:lnTo>
                    <a:pt x="0" y="14280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2125849"/>
              <a:ext cx="23825700" cy="8536140"/>
            </a:xfrm>
            <a:custGeom>
              <a:avLst/>
              <a:gdLst/>
              <a:ahLst/>
              <a:cxnLst/>
              <a:rect r="r" b="b" t="t" l="l"/>
              <a:pathLst>
                <a:path h="8536140" w="23825700">
                  <a:moveTo>
                    <a:pt x="0" y="0"/>
                  </a:moveTo>
                  <a:lnTo>
                    <a:pt x="23825700" y="0"/>
                  </a:lnTo>
                  <a:lnTo>
                    <a:pt x="23825700" y="8536140"/>
                  </a:lnTo>
                  <a:lnTo>
                    <a:pt x="0" y="85361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9" id="9"/>
            <p:cNvSpPr txBox="true"/>
            <p:nvPr/>
          </p:nvSpPr>
          <p:spPr>
            <a:xfrm rot="0">
              <a:off x="14091515" y="4884103"/>
              <a:ext cx="2099754" cy="120894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7753"/>
                </a:lnSpc>
              </a:pPr>
              <a:r>
                <a:rPr lang="en-US" sz="5538">
                  <a:solidFill>
                    <a:srgbClr val="4A86E8"/>
                  </a:solidFill>
                  <a:latin typeface="Comic Sans"/>
                  <a:ea typeface="Comic Sans"/>
                  <a:cs typeface="Comic Sans"/>
                  <a:sym typeface="Comic Sans"/>
                </a:rPr>
                <a:t>book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8514687" y="8694197"/>
              <a:ext cx="4656460" cy="9826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6203"/>
                </a:lnSpc>
              </a:pPr>
              <a:r>
                <a:rPr lang="en-US" sz="4430">
                  <a:solidFill>
                    <a:srgbClr val="4A86E8"/>
                  </a:solidFill>
                  <a:latin typeface="Comic Sans"/>
                  <a:ea typeface="Comic Sans"/>
                  <a:cs typeface="Comic Sans"/>
                  <a:sym typeface="Comic Sans"/>
                </a:rPr>
                <a:t>computer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11405699" y="2895942"/>
              <a:ext cx="4498342" cy="9826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6203"/>
                </a:lnSpc>
              </a:pPr>
              <a:r>
                <a:rPr lang="en-US" sz="4430">
                  <a:solidFill>
                    <a:srgbClr val="4A86E8"/>
                  </a:solidFill>
                  <a:latin typeface="Comic Sans"/>
                  <a:ea typeface="Comic Sans"/>
                  <a:cs typeface="Comic Sans"/>
                  <a:sym typeface="Comic Sans"/>
                </a:rPr>
                <a:t>student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4975274" y="5894245"/>
              <a:ext cx="3030007" cy="8593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427"/>
                </a:lnSpc>
              </a:pPr>
              <a:r>
                <a:rPr lang="en-US" sz="3876">
                  <a:solidFill>
                    <a:srgbClr val="4A86E8"/>
                  </a:solidFill>
                  <a:latin typeface="Comic Sans"/>
                  <a:ea typeface="Comic Sans"/>
                  <a:cs typeface="Comic Sans"/>
                  <a:sym typeface="Comic Sans"/>
                </a:rPr>
                <a:t>internet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5734177" y="2514618"/>
              <a:ext cx="1628308" cy="5339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489"/>
                </a:lnSpc>
              </a:pPr>
              <a:r>
                <a:rPr lang="en-US" sz="2492">
                  <a:solidFill>
                    <a:srgbClr val="4A86E8"/>
                  </a:solidFill>
                  <a:latin typeface="Comic Sans"/>
                  <a:ea typeface="Comic Sans"/>
                  <a:cs typeface="Comic Sans"/>
                  <a:sym typeface="Comic Sans"/>
                </a:rPr>
                <a:t>fox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14683574" y="831182"/>
              <a:ext cx="1507694" cy="5339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489"/>
                </a:lnSpc>
              </a:pPr>
              <a:r>
                <a:rPr lang="en-US" sz="2492">
                  <a:solidFill>
                    <a:srgbClr val="4A86E8"/>
                  </a:solidFill>
                  <a:latin typeface="Comic Sans"/>
                  <a:ea typeface="Comic Sans"/>
                  <a:cs typeface="Comic Sans"/>
                  <a:sym typeface="Comic Sans"/>
                </a:rPr>
                <a:t>ﬁre</a:t>
              </a: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767949" y="895350"/>
            <a:ext cx="7355391" cy="1193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Transformers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521745" y="7327632"/>
            <a:ext cx="4737555" cy="990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59"/>
              </a:lnSpc>
            </a:pPr>
            <a:r>
              <a:rPr lang="en-US" sz="3299">
                <a:solidFill>
                  <a:srgbClr val="4A86E8"/>
                </a:solidFill>
                <a:latin typeface="Comic Sans"/>
                <a:ea typeface="Comic Sans"/>
                <a:cs typeface="Comic Sans"/>
                <a:sym typeface="Comic Sans"/>
              </a:rPr>
              <a:t>Angle measures distance between words</a:t>
            </a:r>
          </a:p>
        </p:txBody>
      </p:sp>
    </p:spTree>
  </p:cSld>
  <p:clrMapOvr>
    <a:masterClrMapping/>
  </p:clrMapOvr>
</p:sld>
</file>

<file path=ppt/slides/slide4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DB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012498" y="9448324"/>
            <a:ext cx="829504" cy="497653"/>
          </a:xfrm>
          <a:custGeom>
            <a:avLst/>
            <a:gdLst/>
            <a:ahLst/>
            <a:cxnLst/>
            <a:rect r="r" b="b" t="t" l="l"/>
            <a:pathLst>
              <a:path h="497653" w="829504">
                <a:moveTo>
                  <a:pt x="0" y="0"/>
                </a:moveTo>
                <a:lnTo>
                  <a:pt x="829503" y="0"/>
                </a:lnTo>
                <a:lnTo>
                  <a:pt x="829503" y="497652"/>
                </a:lnTo>
                <a:lnTo>
                  <a:pt x="0" y="4976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29615" y="189252"/>
            <a:ext cx="6593815" cy="1193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Transformers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9515913" y="348120"/>
            <a:ext cx="932374" cy="4166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Output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-263488" y="322602"/>
            <a:ext cx="18814977" cy="9826600"/>
          </a:xfrm>
          <a:custGeom>
            <a:avLst/>
            <a:gdLst/>
            <a:ahLst/>
            <a:cxnLst/>
            <a:rect r="r" b="b" t="t" l="l"/>
            <a:pathLst>
              <a:path h="9826600" w="18814977">
                <a:moveTo>
                  <a:pt x="0" y="0"/>
                </a:moveTo>
                <a:lnTo>
                  <a:pt x="18814976" y="0"/>
                </a:lnTo>
                <a:lnTo>
                  <a:pt x="18814976" y="9826600"/>
                </a:lnTo>
                <a:lnTo>
                  <a:pt x="0" y="98266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8614302" y="9447179"/>
            <a:ext cx="927431" cy="4606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82"/>
              </a:lnSpc>
            </a:pPr>
            <a:r>
              <a:rPr lang="en-US" sz="263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Inputs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492671" y="5000206"/>
            <a:ext cx="94553" cy="879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7"/>
              </a:lnSpc>
            </a:pPr>
            <a:r>
              <a:rPr lang="en-US" sz="1095" spc="5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X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585460" y="5069185"/>
            <a:ext cx="52621" cy="522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5"/>
              </a:lnSpc>
            </a:pPr>
            <a:r>
              <a:rPr lang="en-US" sz="730" spc="4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3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125232" y="5000227"/>
            <a:ext cx="147279" cy="1226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7"/>
              </a:lnSpc>
            </a:pPr>
            <a:r>
              <a:rPr lang="en-US" sz="1095" spc="6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X4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607433" y="8472554"/>
            <a:ext cx="861501" cy="2445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41"/>
              </a:lnSpc>
            </a:pPr>
            <a:r>
              <a:rPr lang="en-US" sz="1315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Embedding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712415" y="8472554"/>
            <a:ext cx="861501" cy="2445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41"/>
              </a:lnSpc>
            </a:pPr>
            <a:r>
              <a:rPr lang="en-US" sz="1315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Embedding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492671" y="2497628"/>
            <a:ext cx="94553" cy="1450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83"/>
              </a:lnSpc>
            </a:pPr>
            <a:r>
              <a:rPr lang="en-US" sz="1095" spc="5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X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585460" y="2623746"/>
            <a:ext cx="52621" cy="522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5"/>
              </a:lnSpc>
            </a:pPr>
            <a:r>
              <a:rPr lang="en-US" sz="730" spc="3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3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968722" y="7440156"/>
            <a:ext cx="1778827" cy="918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82"/>
              </a:lnSpc>
            </a:pPr>
            <a:r>
              <a:rPr lang="en-US" b="true" sz="3068">
                <a:solidFill>
                  <a:srgbClr val="FF3131"/>
                </a:solidFill>
                <a:latin typeface="Comic Sans Bold"/>
                <a:ea typeface="Comic Sans Bold"/>
                <a:cs typeface="Comic Sans Bold"/>
                <a:sym typeface="Comic Sans Bold"/>
              </a:rPr>
              <a:t>Positional Encoding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785456" y="7440156"/>
            <a:ext cx="1778827" cy="918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82"/>
              </a:lnSpc>
            </a:pPr>
            <a:r>
              <a:rPr lang="en-US" b="true" sz="3068">
                <a:solidFill>
                  <a:srgbClr val="FF3131"/>
                </a:solidFill>
                <a:latin typeface="Comic Sans Bold"/>
                <a:ea typeface="Comic Sans Bold"/>
                <a:cs typeface="Comic Sans Bold"/>
                <a:sym typeface="Comic Sans Bold"/>
              </a:rPr>
              <a:t>Positional Encoding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222320" y="2459548"/>
            <a:ext cx="94553" cy="1831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34"/>
              </a:lnSpc>
            </a:pPr>
            <a:r>
              <a:rPr lang="en-US" sz="1095" spc="5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X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8222320" y="4904977"/>
            <a:ext cx="94553" cy="1831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34"/>
              </a:lnSpc>
            </a:pPr>
            <a:r>
              <a:rPr lang="en-US" sz="1095" spc="5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X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8871322" y="2459528"/>
            <a:ext cx="94553" cy="1831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34"/>
              </a:lnSpc>
            </a:pPr>
            <a:r>
              <a:rPr lang="en-US" sz="1095" spc="5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X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8871322" y="4904956"/>
            <a:ext cx="94553" cy="1831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34"/>
              </a:lnSpc>
            </a:pPr>
            <a:r>
              <a:rPr lang="en-US" sz="1095" spc="5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X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8315110" y="2557092"/>
            <a:ext cx="52621" cy="1189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22"/>
              </a:lnSpc>
            </a:pPr>
            <a:r>
              <a:rPr lang="en-US" sz="730" spc="3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1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8315110" y="5002531"/>
            <a:ext cx="52621" cy="1189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22"/>
              </a:lnSpc>
            </a:pPr>
            <a:r>
              <a:rPr lang="en-US" sz="730" spc="3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1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8964111" y="2557071"/>
            <a:ext cx="52621" cy="1189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22"/>
              </a:lnSpc>
            </a:pPr>
            <a:r>
              <a:rPr lang="en-US" sz="730" spc="3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2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8964111" y="5002510"/>
            <a:ext cx="52621" cy="1189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22"/>
              </a:lnSpc>
            </a:pPr>
            <a:r>
              <a:rPr lang="en-US" sz="730" spc="3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2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9148249" y="4309673"/>
            <a:ext cx="205850" cy="4677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35"/>
              </a:lnSpc>
            </a:pPr>
            <a:r>
              <a:rPr lang="en-US" sz="2739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+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5705669" y="2551121"/>
            <a:ext cx="2036474" cy="8028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56"/>
              </a:lnSpc>
            </a:pPr>
            <a:r>
              <a:rPr lang="en-US" sz="2630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Position embeddings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5705669" y="4996550"/>
            <a:ext cx="2159311" cy="8028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56"/>
              </a:lnSpc>
            </a:pPr>
            <a:r>
              <a:rPr lang="en-US" sz="2630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Token embeddings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0118259" y="2554798"/>
            <a:ext cx="147279" cy="1226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7"/>
              </a:lnSpc>
            </a:pPr>
            <a:r>
              <a:rPr lang="en-US" sz="1095" spc="6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X4</a:t>
            </a:r>
          </a:p>
        </p:txBody>
      </p:sp>
    </p:spTree>
  </p:cSld>
  <p:clrMapOvr>
    <a:masterClrMapping/>
  </p:clrMapOvr>
</p:sld>
</file>

<file path=ppt/slides/slide4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DB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01168" y="9343044"/>
            <a:ext cx="3493008" cy="772135"/>
          </a:xfrm>
          <a:custGeom>
            <a:avLst/>
            <a:gdLst/>
            <a:ahLst/>
            <a:cxnLst/>
            <a:rect r="r" b="b" t="t" l="l"/>
            <a:pathLst>
              <a:path h="772135" w="3493008">
                <a:moveTo>
                  <a:pt x="0" y="0"/>
                </a:moveTo>
                <a:lnTo>
                  <a:pt x="3493008" y="0"/>
                </a:lnTo>
                <a:lnTo>
                  <a:pt x="3493008" y="772135"/>
                </a:lnTo>
                <a:lnTo>
                  <a:pt x="0" y="772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895350"/>
            <a:ext cx="6199004" cy="1193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Transformers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-733152" y="-15094"/>
            <a:ext cx="19754305" cy="10317188"/>
            <a:chOff x="0" y="0"/>
            <a:chExt cx="26339073" cy="1375625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6339073" cy="13756250"/>
            </a:xfrm>
            <a:custGeom>
              <a:avLst/>
              <a:gdLst/>
              <a:ahLst/>
              <a:cxnLst/>
              <a:rect r="r" b="b" t="t" l="l"/>
              <a:pathLst>
                <a:path h="13756250" w="26339073">
                  <a:moveTo>
                    <a:pt x="0" y="0"/>
                  </a:moveTo>
                  <a:lnTo>
                    <a:pt x="26339073" y="0"/>
                  </a:lnTo>
                  <a:lnTo>
                    <a:pt x="26339073" y="13756250"/>
                  </a:lnTo>
                  <a:lnTo>
                    <a:pt x="0" y="137562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6" id="6"/>
            <p:cNvSpPr txBox="true"/>
            <p:nvPr/>
          </p:nvSpPr>
          <p:spPr>
            <a:xfrm rot="0">
              <a:off x="10491156" y="7746899"/>
              <a:ext cx="1936856" cy="5970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866"/>
                </a:lnSpc>
              </a:pPr>
              <a:r>
                <a:rPr lang="en-US" sz="2761">
                  <a:solidFill>
                    <a:srgbClr val="000000"/>
                  </a:solidFill>
                  <a:latin typeface="Comic Sans"/>
                  <a:ea typeface="Comic Sans"/>
                  <a:cs typeface="Comic Sans"/>
                  <a:sym typeface="Comic Sans"/>
                </a:rPr>
                <a:t>Encoder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12428012" y="12819202"/>
              <a:ext cx="1817334" cy="5970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866"/>
                </a:lnSpc>
              </a:pPr>
              <a:r>
                <a:rPr lang="en-US" sz="2761">
                  <a:solidFill>
                    <a:srgbClr val="000000"/>
                  </a:solidFill>
                  <a:latin typeface="Comic Sans"/>
                  <a:ea typeface="Comic Sans"/>
                  <a:cs typeface="Comic Sans"/>
                  <a:sym typeface="Comic Sans"/>
                </a:rPr>
                <a:t>Inputs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13854815" y="390985"/>
              <a:ext cx="2404688" cy="5970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866"/>
                </a:lnSpc>
              </a:pPr>
              <a:r>
                <a:rPr lang="en-US" sz="2761">
                  <a:solidFill>
                    <a:srgbClr val="000000"/>
                  </a:solidFill>
                  <a:latin typeface="Comic Sans"/>
                  <a:ea typeface="Comic Sans"/>
                  <a:cs typeface="Comic Sans"/>
                  <a:sym typeface="Comic Sans"/>
                </a:rPr>
                <a:t>Output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13884436" y="6742705"/>
              <a:ext cx="2375068" cy="5970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866"/>
                </a:lnSpc>
              </a:pPr>
              <a:r>
                <a:rPr lang="en-US" sz="2761">
                  <a:solidFill>
                    <a:srgbClr val="000000"/>
                  </a:solidFill>
                  <a:latin typeface="Comic Sans"/>
                  <a:ea typeface="Comic Sans"/>
                  <a:cs typeface="Comic Sans"/>
                  <a:sym typeface="Comic Sans"/>
                </a:rPr>
                <a:t>Decoder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11018497" y="11456733"/>
              <a:ext cx="1206014" cy="2937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933"/>
                </a:lnSpc>
              </a:pPr>
              <a:r>
                <a:rPr lang="en-US" sz="1380">
                  <a:solidFill>
                    <a:srgbClr val="000000"/>
                  </a:solidFill>
                  <a:latin typeface="Comic Sans"/>
                  <a:ea typeface="Comic Sans"/>
                  <a:cs typeface="Comic Sans"/>
                  <a:sym typeface="Comic Sans"/>
                </a:rPr>
                <a:t>Embedding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13965260" y="11456733"/>
              <a:ext cx="1206014" cy="2937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933"/>
                </a:lnSpc>
              </a:pPr>
              <a:r>
                <a:rPr lang="en-US" sz="1380">
                  <a:solidFill>
                    <a:srgbClr val="000000"/>
                  </a:solidFill>
                  <a:latin typeface="Comic Sans"/>
                  <a:ea typeface="Comic Sans"/>
                  <a:cs typeface="Comic Sans"/>
                  <a:sym typeface="Comic Sans"/>
                </a:rPr>
                <a:t>Embedding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13718100" y="2635259"/>
              <a:ext cx="1700336" cy="8155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01"/>
                </a:lnSpc>
              </a:pPr>
              <a:r>
                <a:rPr lang="en-US" sz="2071">
                  <a:solidFill>
                    <a:srgbClr val="000000"/>
                  </a:solidFill>
                  <a:latin typeface="Comic Sans"/>
                  <a:ea typeface="Comic Sans"/>
                  <a:cs typeface="Comic Sans"/>
                  <a:sym typeface="Comic Sans"/>
                </a:rPr>
                <a:t>Softmax output</a:t>
              </a:r>
            </a:p>
          </p:txBody>
        </p:sp>
      </p:grpSp>
      <p:sp>
        <p:nvSpPr>
          <p:cNvPr name="AutoShape 13" id="13"/>
          <p:cNvSpPr/>
          <p:nvPr/>
        </p:nvSpPr>
        <p:spPr>
          <a:xfrm>
            <a:off x="6122593" y="6835141"/>
            <a:ext cx="1329824" cy="0"/>
          </a:xfrm>
          <a:prstGeom prst="line">
            <a:avLst/>
          </a:prstGeom>
          <a:ln cap="flat" w="66675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4" id="14"/>
          <p:cNvSpPr/>
          <p:nvPr/>
        </p:nvSpPr>
        <p:spPr>
          <a:xfrm flipH="true">
            <a:off x="10827487" y="6801804"/>
            <a:ext cx="1329824" cy="0"/>
          </a:xfrm>
          <a:prstGeom prst="line">
            <a:avLst/>
          </a:prstGeom>
          <a:ln cap="flat" w="66675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15" id="15"/>
          <p:cNvGrpSpPr/>
          <p:nvPr/>
        </p:nvGrpSpPr>
        <p:grpSpPr>
          <a:xfrm rot="0">
            <a:off x="7452418" y="6422380"/>
            <a:ext cx="758847" cy="758847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74EA7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12328761" y="6355705"/>
            <a:ext cx="1818637" cy="9861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4A86E8"/>
                </a:solidFill>
                <a:latin typeface="More Sugar"/>
                <a:ea typeface="More Sugar"/>
                <a:cs typeface="More Sugar"/>
                <a:sym typeface="More Sugar"/>
              </a:rPr>
              <a:t>Self-attention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4128202" y="6455859"/>
            <a:ext cx="1818637" cy="9861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4A86E8"/>
                </a:solidFill>
                <a:latin typeface="More Sugar"/>
                <a:ea typeface="More Sugar"/>
                <a:cs typeface="More Sugar"/>
                <a:sym typeface="More Sugar"/>
              </a:rPr>
              <a:t>Self-attention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10068640" y="6422380"/>
            <a:ext cx="758847" cy="758847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74EA7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</p:spTree>
  </p:cSld>
  <p:clrMapOvr>
    <a:masterClrMapping/>
  </p:clrMapOvr>
</p:sld>
</file>

<file path=ppt/slides/slide4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DB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012498" y="9448324"/>
            <a:ext cx="829504" cy="497653"/>
          </a:xfrm>
          <a:custGeom>
            <a:avLst/>
            <a:gdLst/>
            <a:ahLst/>
            <a:cxnLst/>
            <a:rect r="r" b="b" t="t" l="l"/>
            <a:pathLst>
              <a:path h="497653" w="829504">
                <a:moveTo>
                  <a:pt x="0" y="0"/>
                </a:moveTo>
                <a:lnTo>
                  <a:pt x="829503" y="0"/>
                </a:lnTo>
                <a:lnTo>
                  <a:pt x="829503" y="497652"/>
                </a:lnTo>
                <a:lnTo>
                  <a:pt x="0" y="4976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9515913" y="348120"/>
            <a:ext cx="932374" cy="4166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Output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729615" y="189252"/>
            <a:ext cx="6588846" cy="1193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Transformers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-446258" y="134744"/>
            <a:ext cx="19180515" cy="10017511"/>
            <a:chOff x="0" y="0"/>
            <a:chExt cx="25574020" cy="1335668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5574020" cy="13356682"/>
            </a:xfrm>
            <a:custGeom>
              <a:avLst/>
              <a:gdLst/>
              <a:ahLst/>
              <a:cxnLst/>
              <a:rect r="r" b="b" t="t" l="l"/>
              <a:pathLst>
                <a:path h="13356682" w="25574020">
                  <a:moveTo>
                    <a:pt x="0" y="0"/>
                  </a:moveTo>
                  <a:lnTo>
                    <a:pt x="25574020" y="0"/>
                  </a:lnTo>
                  <a:lnTo>
                    <a:pt x="25574020" y="13356682"/>
                  </a:lnTo>
                  <a:lnTo>
                    <a:pt x="0" y="133566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7" id="7"/>
            <p:cNvSpPr txBox="true"/>
            <p:nvPr/>
          </p:nvSpPr>
          <p:spPr>
            <a:xfrm rot="0">
              <a:off x="12067024" y="12426419"/>
              <a:ext cx="1260599" cy="60212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753"/>
                </a:lnSpc>
              </a:pPr>
              <a:r>
                <a:rPr lang="en-US" sz="2681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Inputs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10698450" y="11104354"/>
              <a:ext cx="1170984" cy="30582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876"/>
                </a:lnSpc>
              </a:pPr>
              <a:r>
                <a:rPr lang="en-US" sz="1340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Embedding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13559621" y="11104354"/>
              <a:ext cx="1170984" cy="30582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876"/>
                </a:lnSpc>
              </a:pPr>
              <a:r>
                <a:rPr lang="en-US" sz="1340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Embedding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13509351" y="2580687"/>
              <a:ext cx="1272986" cy="82257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429"/>
                </a:lnSpc>
              </a:pPr>
              <a:r>
                <a:rPr lang="en-US" sz="2010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Softmax output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3617650" y="8764688"/>
              <a:ext cx="4953973" cy="124859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753"/>
                </a:lnSpc>
              </a:pPr>
              <a:r>
                <a:rPr lang="en-US" b="true" sz="3128">
                  <a:solidFill>
                    <a:srgbClr val="FF3131"/>
                  </a:solidFill>
                  <a:latin typeface="Comic Sans Bold"/>
                  <a:ea typeface="Comic Sans Bold"/>
                  <a:cs typeface="Comic Sans Bold"/>
                  <a:sym typeface="Comic Sans Bold"/>
                </a:rPr>
                <a:t>Multi-headed Self-attention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17484634" y="8764688"/>
              <a:ext cx="4650199" cy="124859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753"/>
                </a:lnSpc>
              </a:pPr>
              <a:r>
                <a:rPr lang="en-US" b="true" sz="3128">
                  <a:solidFill>
                    <a:srgbClr val="FF3131"/>
                  </a:solidFill>
                  <a:latin typeface="Comic Sans Bold"/>
                  <a:ea typeface="Comic Sans Bold"/>
                  <a:cs typeface="Comic Sans Bold"/>
                  <a:sym typeface="Comic Sans Bold"/>
                </a:rPr>
                <a:t>Multi-headed Self-attention</a:t>
              </a:r>
            </a:p>
          </p:txBody>
        </p:sp>
      </p:grpSp>
    </p:spTree>
  </p:cSld>
  <p:clrMapOvr>
    <a:masterClrMapping/>
  </p:clrMapOvr>
</p:sld>
</file>

<file path=ppt/slides/slide4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DB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01168" y="9343044"/>
            <a:ext cx="3493008" cy="772135"/>
          </a:xfrm>
          <a:custGeom>
            <a:avLst/>
            <a:gdLst/>
            <a:ahLst/>
            <a:cxnLst/>
            <a:rect r="r" b="b" t="t" l="l"/>
            <a:pathLst>
              <a:path h="772135" w="3493008">
                <a:moveTo>
                  <a:pt x="0" y="0"/>
                </a:moveTo>
                <a:lnTo>
                  <a:pt x="3493008" y="0"/>
                </a:lnTo>
                <a:lnTo>
                  <a:pt x="3493008" y="772135"/>
                </a:lnTo>
                <a:lnTo>
                  <a:pt x="0" y="772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895350"/>
            <a:ext cx="6199004" cy="1193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Transformers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-733152" y="-15094"/>
            <a:ext cx="19754305" cy="10317188"/>
            <a:chOff x="0" y="0"/>
            <a:chExt cx="26339073" cy="1375625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6339073" cy="13756250"/>
            </a:xfrm>
            <a:custGeom>
              <a:avLst/>
              <a:gdLst/>
              <a:ahLst/>
              <a:cxnLst/>
              <a:rect r="r" b="b" t="t" l="l"/>
              <a:pathLst>
                <a:path h="13756250" w="26339073">
                  <a:moveTo>
                    <a:pt x="0" y="0"/>
                  </a:moveTo>
                  <a:lnTo>
                    <a:pt x="26339073" y="0"/>
                  </a:lnTo>
                  <a:lnTo>
                    <a:pt x="26339073" y="13756250"/>
                  </a:lnTo>
                  <a:lnTo>
                    <a:pt x="0" y="137562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6" id="6"/>
            <p:cNvSpPr txBox="true"/>
            <p:nvPr/>
          </p:nvSpPr>
          <p:spPr>
            <a:xfrm rot="0">
              <a:off x="10491156" y="7746899"/>
              <a:ext cx="1936856" cy="5970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866"/>
                </a:lnSpc>
              </a:pPr>
              <a:r>
                <a:rPr lang="en-US" sz="2761">
                  <a:solidFill>
                    <a:srgbClr val="000000"/>
                  </a:solidFill>
                  <a:latin typeface="Comic Sans"/>
                  <a:ea typeface="Comic Sans"/>
                  <a:cs typeface="Comic Sans"/>
                  <a:sym typeface="Comic Sans"/>
                </a:rPr>
                <a:t>Encoder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12428012" y="12819202"/>
              <a:ext cx="1817334" cy="5970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866"/>
                </a:lnSpc>
              </a:pPr>
              <a:r>
                <a:rPr lang="en-US" sz="2761">
                  <a:solidFill>
                    <a:srgbClr val="000000"/>
                  </a:solidFill>
                  <a:latin typeface="Comic Sans"/>
                  <a:ea typeface="Comic Sans"/>
                  <a:cs typeface="Comic Sans"/>
                  <a:sym typeface="Comic Sans"/>
                </a:rPr>
                <a:t>Inputs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13854815" y="390985"/>
              <a:ext cx="2404688" cy="5970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866"/>
                </a:lnSpc>
              </a:pPr>
              <a:r>
                <a:rPr lang="en-US" sz="2761">
                  <a:solidFill>
                    <a:srgbClr val="000000"/>
                  </a:solidFill>
                  <a:latin typeface="Comic Sans"/>
                  <a:ea typeface="Comic Sans"/>
                  <a:cs typeface="Comic Sans"/>
                  <a:sym typeface="Comic Sans"/>
                </a:rPr>
                <a:t>Output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13884436" y="6742705"/>
              <a:ext cx="2375068" cy="5970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866"/>
                </a:lnSpc>
              </a:pPr>
              <a:r>
                <a:rPr lang="en-US" sz="2761">
                  <a:solidFill>
                    <a:srgbClr val="000000"/>
                  </a:solidFill>
                  <a:latin typeface="Comic Sans"/>
                  <a:ea typeface="Comic Sans"/>
                  <a:cs typeface="Comic Sans"/>
                  <a:sym typeface="Comic Sans"/>
                </a:rPr>
                <a:t>Decoder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11018497" y="11456733"/>
              <a:ext cx="1206014" cy="2937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933"/>
                </a:lnSpc>
              </a:pPr>
              <a:r>
                <a:rPr lang="en-US" sz="1380">
                  <a:solidFill>
                    <a:srgbClr val="000000"/>
                  </a:solidFill>
                  <a:latin typeface="Comic Sans"/>
                  <a:ea typeface="Comic Sans"/>
                  <a:cs typeface="Comic Sans"/>
                  <a:sym typeface="Comic Sans"/>
                </a:rPr>
                <a:t>Embedding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13965260" y="11456733"/>
              <a:ext cx="1206014" cy="2937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933"/>
                </a:lnSpc>
              </a:pPr>
              <a:r>
                <a:rPr lang="en-US" sz="1380">
                  <a:solidFill>
                    <a:srgbClr val="000000"/>
                  </a:solidFill>
                  <a:latin typeface="Comic Sans"/>
                  <a:ea typeface="Comic Sans"/>
                  <a:cs typeface="Comic Sans"/>
                  <a:sym typeface="Comic Sans"/>
                </a:rPr>
                <a:t>Embedding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13718100" y="2635259"/>
              <a:ext cx="1700336" cy="8155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01"/>
                </a:lnSpc>
              </a:pPr>
              <a:r>
                <a:rPr lang="en-US" sz="2071">
                  <a:solidFill>
                    <a:srgbClr val="000000"/>
                  </a:solidFill>
                  <a:latin typeface="Comic Sans"/>
                  <a:ea typeface="Comic Sans"/>
                  <a:cs typeface="Comic Sans"/>
                  <a:sym typeface="Comic Sans"/>
                </a:rPr>
                <a:t>Softmax output</a:t>
              </a:r>
            </a:p>
          </p:txBody>
        </p:sp>
      </p:grpSp>
      <p:sp>
        <p:nvSpPr>
          <p:cNvPr name="AutoShape 13" id="13"/>
          <p:cNvSpPr/>
          <p:nvPr/>
        </p:nvSpPr>
        <p:spPr>
          <a:xfrm>
            <a:off x="6122593" y="5110162"/>
            <a:ext cx="1329824" cy="0"/>
          </a:xfrm>
          <a:prstGeom prst="line">
            <a:avLst/>
          </a:prstGeom>
          <a:ln cap="flat" w="66675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4" id="14"/>
          <p:cNvSpPr/>
          <p:nvPr/>
        </p:nvSpPr>
        <p:spPr>
          <a:xfrm flipH="true">
            <a:off x="10604018" y="3743818"/>
            <a:ext cx="1329824" cy="0"/>
          </a:xfrm>
          <a:prstGeom prst="line">
            <a:avLst/>
          </a:prstGeom>
          <a:ln cap="flat" w="66675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15" id="15"/>
          <p:cNvGrpSpPr/>
          <p:nvPr/>
        </p:nvGrpSpPr>
        <p:grpSpPr>
          <a:xfrm rot="0">
            <a:off x="7452418" y="4764076"/>
            <a:ext cx="758847" cy="758847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74EA7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12254271" y="3264382"/>
            <a:ext cx="2563534" cy="9861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4A86E8"/>
                </a:solidFill>
                <a:latin typeface="More Sugar"/>
                <a:ea typeface="More Sugar"/>
                <a:cs typeface="More Sugar"/>
                <a:sym typeface="More Sugar"/>
              </a:rPr>
              <a:t>Feed forward network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4128202" y="4697401"/>
            <a:ext cx="1818637" cy="1481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4A86E8"/>
                </a:solidFill>
                <a:latin typeface="More Sugar"/>
                <a:ea typeface="More Sugar"/>
                <a:cs typeface="More Sugar"/>
                <a:sym typeface="More Sugar"/>
              </a:rPr>
              <a:t>Feed forward</a:t>
            </a:r>
            <a:r>
              <a:rPr lang="en-US" sz="2799">
                <a:solidFill>
                  <a:srgbClr val="4A86E8"/>
                </a:solidFill>
                <a:latin typeface="More Sugar"/>
                <a:ea typeface="More Sugar"/>
                <a:cs typeface="More Sugar"/>
                <a:sym typeface="More Sugar"/>
              </a:rPr>
              <a:t> network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9845171" y="3331057"/>
            <a:ext cx="758847" cy="758847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74EA7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</p:spTree>
  </p:cSld>
  <p:clrMapOvr>
    <a:masterClrMapping/>
  </p:clrMapOvr>
</p:sld>
</file>

<file path=ppt/slides/slide4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DB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01168" y="9343044"/>
            <a:ext cx="3493008" cy="772135"/>
          </a:xfrm>
          <a:custGeom>
            <a:avLst/>
            <a:gdLst/>
            <a:ahLst/>
            <a:cxnLst/>
            <a:rect r="r" b="b" t="t" l="l"/>
            <a:pathLst>
              <a:path h="772135" w="3493008">
                <a:moveTo>
                  <a:pt x="0" y="0"/>
                </a:moveTo>
                <a:lnTo>
                  <a:pt x="3493008" y="0"/>
                </a:lnTo>
                <a:lnTo>
                  <a:pt x="3493008" y="772135"/>
                </a:lnTo>
                <a:lnTo>
                  <a:pt x="0" y="772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29615" y="189252"/>
            <a:ext cx="6369844" cy="1193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Transformers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9851678" y="615950"/>
            <a:ext cx="932374" cy="4166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Output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149269" y="4259104"/>
            <a:ext cx="221618" cy="2573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59"/>
              </a:lnSpc>
            </a:pPr>
            <a:r>
              <a:rPr lang="en-US" sz="139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P1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624176" y="4259104"/>
            <a:ext cx="221618" cy="2573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59"/>
              </a:lnSpc>
            </a:pPr>
            <a:r>
              <a:rPr lang="en-US" sz="139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P2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118904" y="4259104"/>
            <a:ext cx="181356" cy="2573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59"/>
              </a:lnSpc>
            </a:pPr>
            <a:r>
              <a:rPr lang="en-US" sz="139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…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593802" y="4259104"/>
            <a:ext cx="181356" cy="2573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59"/>
              </a:lnSpc>
            </a:pPr>
            <a:r>
              <a:rPr lang="en-US" sz="139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…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068699" y="4259104"/>
            <a:ext cx="181356" cy="2573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59"/>
              </a:lnSpc>
            </a:pPr>
            <a:r>
              <a:rPr lang="en-US" sz="139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…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0" y="584997"/>
            <a:ext cx="18887513" cy="10693177"/>
            <a:chOff x="0" y="0"/>
            <a:chExt cx="25183351" cy="1425757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23979811" y="13535518"/>
              <a:ext cx="1203540" cy="722052"/>
            </a:xfrm>
            <a:custGeom>
              <a:avLst/>
              <a:gdLst/>
              <a:ahLst/>
              <a:cxnLst/>
              <a:rect r="r" b="b" t="t" l="l"/>
              <a:pathLst>
                <a:path h="722052" w="1203540">
                  <a:moveTo>
                    <a:pt x="0" y="0"/>
                  </a:moveTo>
                  <a:lnTo>
                    <a:pt x="1203540" y="0"/>
                  </a:lnTo>
                  <a:lnTo>
                    <a:pt x="1203540" y="722052"/>
                  </a:lnTo>
                  <a:lnTo>
                    <a:pt x="0" y="7220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4909619" cy="13009681"/>
            </a:xfrm>
            <a:custGeom>
              <a:avLst/>
              <a:gdLst/>
              <a:ahLst/>
              <a:cxnLst/>
              <a:rect r="r" b="b" t="t" l="l"/>
              <a:pathLst>
                <a:path h="13009681" w="24909619">
                  <a:moveTo>
                    <a:pt x="0" y="0"/>
                  </a:moveTo>
                  <a:lnTo>
                    <a:pt x="24909619" y="0"/>
                  </a:lnTo>
                  <a:lnTo>
                    <a:pt x="24909619" y="13009681"/>
                  </a:lnTo>
                  <a:lnTo>
                    <a:pt x="0" y="130096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3" id="13"/>
            <p:cNvSpPr txBox="true"/>
            <p:nvPr/>
          </p:nvSpPr>
          <p:spPr>
            <a:xfrm rot="0">
              <a:off x="11753529" y="12101854"/>
              <a:ext cx="1227849" cy="5882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656"/>
                </a:lnSpc>
              </a:pPr>
              <a:r>
                <a:rPr lang="en-US" sz="2611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Inputs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12778888" y="6065971"/>
              <a:ext cx="263132" cy="3137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773"/>
                </a:lnSpc>
              </a:pPr>
              <a:r>
                <a:rPr lang="en-US" sz="1523" spc="1218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…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13467924" y="6065971"/>
              <a:ext cx="263132" cy="3137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773"/>
                </a:lnSpc>
              </a:pPr>
              <a:r>
                <a:rPr lang="en-US" sz="1523" spc="1218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…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14156974" y="6065971"/>
              <a:ext cx="263132" cy="3137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773"/>
                </a:lnSpc>
              </a:pPr>
              <a:r>
                <a:rPr lang="en-US" sz="1523" spc="1218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…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10420509" y="10805353"/>
              <a:ext cx="1140562" cy="30839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828"/>
                </a:lnSpc>
              </a:pPr>
              <a:r>
                <a:rPr lang="en-US" sz="1305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Embedding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13207349" y="10805353"/>
              <a:ext cx="1140562" cy="30839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828"/>
                </a:lnSpc>
              </a:pPr>
              <a:r>
                <a:rPr lang="en-US" sz="1305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Embedding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5888484" y="6027871"/>
              <a:ext cx="263132" cy="3518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132"/>
                </a:lnSpc>
              </a:pPr>
              <a:r>
                <a:rPr lang="en-US" sz="1523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…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6577534" y="6027871"/>
              <a:ext cx="263132" cy="3518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132"/>
                </a:lnSpc>
              </a:pPr>
              <a:r>
                <a:rPr lang="en-US" sz="1523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…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7266570" y="6027871"/>
              <a:ext cx="263132" cy="3518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132"/>
                </a:lnSpc>
              </a:pPr>
              <a:r>
                <a:rPr lang="en-US" sz="1523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…</a:t>
              </a: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7955606" y="6027871"/>
              <a:ext cx="263132" cy="3518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132"/>
                </a:lnSpc>
              </a:pPr>
              <a:r>
                <a:rPr lang="en-US" sz="1523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…</a:t>
              </a:r>
            </a:p>
          </p:txBody>
        </p:sp>
        <p:sp>
          <p:nvSpPr>
            <p:cNvPr name="TextBox 23" id="23"/>
            <p:cNvSpPr txBox="true"/>
            <p:nvPr/>
          </p:nvSpPr>
          <p:spPr>
            <a:xfrm rot="0">
              <a:off x="8644643" y="6027871"/>
              <a:ext cx="263132" cy="3518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132"/>
                </a:lnSpc>
              </a:pPr>
              <a:r>
                <a:rPr lang="en-US" sz="1523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…</a:t>
              </a:r>
            </a:p>
          </p:txBody>
        </p:sp>
        <p:sp>
          <p:nvSpPr>
            <p:cNvPr name="TextBox 24" id="24"/>
            <p:cNvSpPr txBox="true"/>
            <p:nvPr/>
          </p:nvSpPr>
          <p:spPr>
            <a:xfrm rot="0">
              <a:off x="9333693" y="6027871"/>
              <a:ext cx="263132" cy="3518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132"/>
                </a:lnSpc>
              </a:pPr>
              <a:r>
                <a:rPr lang="en-US" sz="1523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…</a:t>
              </a:r>
            </a:p>
          </p:txBody>
        </p:sp>
        <p:sp>
          <p:nvSpPr>
            <p:cNvPr name="TextBox 25" id="25"/>
            <p:cNvSpPr txBox="true"/>
            <p:nvPr/>
          </p:nvSpPr>
          <p:spPr>
            <a:xfrm rot="0">
              <a:off x="10022729" y="6027871"/>
              <a:ext cx="263132" cy="3518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132"/>
                </a:lnSpc>
              </a:pPr>
              <a:r>
                <a:rPr lang="en-US" sz="1523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…</a:t>
              </a:r>
            </a:p>
          </p:txBody>
        </p:sp>
        <p:sp>
          <p:nvSpPr>
            <p:cNvPr name="TextBox 26" id="26"/>
            <p:cNvSpPr txBox="true"/>
            <p:nvPr/>
          </p:nvSpPr>
          <p:spPr>
            <a:xfrm rot="0">
              <a:off x="10711765" y="6027871"/>
              <a:ext cx="263132" cy="3518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132"/>
                </a:lnSpc>
              </a:pPr>
              <a:r>
                <a:rPr lang="en-US" sz="1523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…</a:t>
              </a:r>
            </a:p>
          </p:txBody>
        </p:sp>
        <p:sp>
          <p:nvSpPr>
            <p:cNvPr name="TextBox 27" id="27"/>
            <p:cNvSpPr txBox="true"/>
            <p:nvPr/>
          </p:nvSpPr>
          <p:spPr>
            <a:xfrm rot="0">
              <a:off x="11400802" y="6027871"/>
              <a:ext cx="263132" cy="3518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132"/>
                </a:lnSpc>
              </a:pPr>
              <a:r>
                <a:rPr lang="en-US" sz="1523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…</a:t>
              </a:r>
            </a:p>
          </p:txBody>
        </p:sp>
        <p:sp>
          <p:nvSpPr>
            <p:cNvPr name="TextBox 28" id="28"/>
            <p:cNvSpPr txBox="true"/>
            <p:nvPr/>
          </p:nvSpPr>
          <p:spPr>
            <a:xfrm rot="0">
              <a:off x="12089852" y="6027871"/>
              <a:ext cx="263132" cy="3518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132"/>
                </a:lnSpc>
              </a:pPr>
              <a:r>
                <a:rPr lang="en-US" sz="1523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…</a:t>
              </a:r>
            </a:p>
          </p:txBody>
        </p:sp>
        <p:sp>
          <p:nvSpPr>
            <p:cNvPr name="TextBox 29" id="29"/>
            <p:cNvSpPr txBox="true"/>
            <p:nvPr/>
          </p:nvSpPr>
          <p:spPr>
            <a:xfrm rot="0">
              <a:off x="14846011" y="6027871"/>
              <a:ext cx="263132" cy="3518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132"/>
                </a:lnSpc>
              </a:pPr>
              <a:r>
                <a:rPr lang="en-US" sz="1523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…</a:t>
              </a:r>
            </a:p>
          </p:txBody>
        </p:sp>
        <p:sp>
          <p:nvSpPr>
            <p:cNvPr name="TextBox 30" id="30"/>
            <p:cNvSpPr txBox="true"/>
            <p:nvPr/>
          </p:nvSpPr>
          <p:spPr>
            <a:xfrm rot="0">
              <a:off x="15535047" y="6027871"/>
              <a:ext cx="263132" cy="3518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132"/>
                </a:lnSpc>
              </a:pPr>
              <a:r>
                <a:rPr lang="en-US" sz="1523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…</a:t>
              </a:r>
            </a:p>
          </p:txBody>
        </p:sp>
        <p:sp>
          <p:nvSpPr>
            <p:cNvPr name="TextBox 31" id="31"/>
            <p:cNvSpPr txBox="true"/>
            <p:nvPr/>
          </p:nvSpPr>
          <p:spPr>
            <a:xfrm rot="0">
              <a:off x="16224083" y="6027871"/>
              <a:ext cx="263132" cy="3518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132"/>
                </a:lnSpc>
              </a:pPr>
              <a:r>
                <a:rPr lang="en-US" sz="1523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…</a:t>
              </a:r>
            </a:p>
          </p:txBody>
        </p:sp>
        <p:sp>
          <p:nvSpPr>
            <p:cNvPr name="TextBox 32" id="32"/>
            <p:cNvSpPr txBox="true"/>
            <p:nvPr/>
          </p:nvSpPr>
          <p:spPr>
            <a:xfrm rot="0">
              <a:off x="16913133" y="6027871"/>
              <a:ext cx="263132" cy="3518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132"/>
                </a:lnSpc>
              </a:pPr>
              <a:r>
                <a:rPr lang="en-US" sz="1523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…</a:t>
              </a:r>
            </a:p>
          </p:txBody>
        </p:sp>
        <p:sp>
          <p:nvSpPr>
            <p:cNvPr name="TextBox 33" id="33"/>
            <p:cNvSpPr txBox="true"/>
            <p:nvPr/>
          </p:nvSpPr>
          <p:spPr>
            <a:xfrm rot="0">
              <a:off x="17602169" y="6027871"/>
              <a:ext cx="263132" cy="3518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132"/>
                </a:lnSpc>
              </a:pPr>
              <a:r>
                <a:rPr lang="en-US" sz="1523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…</a:t>
              </a:r>
            </a:p>
          </p:txBody>
        </p:sp>
        <p:sp>
          <p:nvSpPr>
            <p:cNvPr name="TextBox 34" id="34"/>
            <p:cNvSpPr txBox="true"/>
            <p:nvPr/>
          </p:nvSpPr>
          <p:spPr>
            <a:xfrm rot="0">
              <a:off x="18291206" y="6027871"/>
              <a:ext cx="263132" cy="3518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132"/>
                </a:lnSpc>
              </a:pPr>
              <a:r>
                <a:rPr lang="en-US" sz="1523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…</a:t>
              </a:r>
            </a:p>
          </p:txBody>
        </p:sp>
        <p:sp>
          <p:nvSpPr>
            <p:cNvPr name="TextBox 35" id="35"/>
            <p:cNvSpPr txBox="true"/>
            <p:nvPr/>
          </p:nvSpPr>
          <p:spPr>
            <a:xfrm rot="0">
              <a:off x="18980242" y="6029336"/>
              <a:ext cx="263132" cy="3518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132"/>
                </a:lnSpc>
              </a:pPr>
              <a:r>
                <a:rPr lang="en-US" sz="1523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…</a:t>
              </a:r>
            </a:p>
          </p:txBody>
        </p:sp>
        <p:sp>
          <p:nvSpPr>
            <p:cNvPr name="TextBox 36" id="36"/>
            <p:cNvSpPr txBox="true"/>
            <p:nvPr/>
          </p:nvSpPr>
          <p:spPr>
            <a:xfrm rot="0">
              <a:off x="19669292" y="6029336"/>
              <a:ext cx="263132" cy="3518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132"/>
                </a:lnSpc>
              </a:pPr>
              <a:r>
                <a:rPr lang="en-US" sz="1523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…</a:t>
              </a:r>
            </a:p>
          </p:txBody>
        </p:sp>
        <p:sp>
          <p:nvSpPr>
            <p:cNvPr name="TextBox 37" id="37"/>
            <p:cNvSpPr txBox="true"/>
            <p:nvPr/>
          </p:nvSpPr>
          <p:spPr>
            <a:xfrm rot="0">
              <a:off x="20358328" y="6029336"/>
              <a:ext cx="263132" cy="3518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132"/>
                </a:lnSpc>
              </a:pPr>
              <a:r>
                <a:rPr lang="en-US" sz="1523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…</a:t>
              </a:r>
            </a:p>
          </p:txBody>
        </p:sp>
        <p:sp>
          <p:nvSpPr>
            <p:cNvPr name="TextBox 38" id="38"/>
            <p:cNvSpPr txBox="true"/>
            <p:nvPr/>
          </p:nvSpPr>
          <p:spPr>
            <a:xfrm rot="0">
              <a:off x="21047365" y="6029336"/>
              <a:ext cx="263132" cy="3518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132"/>
                </a:lnSpc>
              </a:pPr>
              <a:r>
                <a:rPr lang="en-US" sz="1523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…</a:t>
              </a:r>
            </a:p>
          </p:txBody>
        </p:sp>
        <p:sp>
          <p:nvSpPr>
            <p:cNvPr name="TextBox 39" id="39"/>
            <p:cNvSpPr txBox="true"/>
            <p:nvPr/>
          </p:nvSpPr>
          <p:spPr>
            <a:xfrm rot="0">
              <a:off x="21736415" y="6029336"/>
              <a:ext cx="263132" cy="3518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132"/>
                </a:lnSpc>
              </a:pPr>
              <a:r>
                <a:rPr lang="en-US" sz="1523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…</a:t>
              </a:r>
            </a:p>
          </p:txBody>
        </p:sp>
        <p:sp>
          <p:nvSpPr>
            <p:cNvPr name="TextBox 40" id="40"/>
            <p:cNvSpPr txBox="true"/>
            <p:nvPr/>
          </p:nvSpPr>
          <p:spPr>
            <a:xfrm rot="0">
              <a:off x="22396678" y="6029336"/>
              <a:ext cx="321549" cy="3518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132"/>
                </a:lnSpc>
              </a:pPr>
              <a:r>
                <a:rPr lang="en-US" sz="1523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Pn</a:t>
              </a:r>
            </a:p>
          </p:txBody>
        </p:sp>
        <p:sp>
          <p:nvSpPr>
            <p:cNvPr name="TextBox 41" id="41"/>
            <p:cNvSpPr txBox="true"/>
            <p:nvPr/>
          </p:nvSpPr>
          <p:spPr>
            <a:xfrm rot="0">
              <a:off x="13170753" y="2519361"/>
              <a:ext cx="1239914" cy="81097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366"/>
                </a:lnSpc>
              </a:pPr>
              <a:r>
                <a:rPr lang="en-US" sz="1958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Softmax output</a:t>
              </a:r>
            </a:p>
          </p:txBody>
        </p:sp>
      </p:grpSp>
    </p:spTree>
  </p:cSld>
  <p:clrMapOvr>
    <a:masterClrMapping/>
  </p:clrMapOvr>
</p:sld>
</file>

<file path=ppt/slides/slide4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DB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01168" y="9343044"/>
            <a:ext cx="3493008" cy="772135"/>
          </a:xfrm>
          <a:custGeom>
            <a:avLst/>
            <a:gdLst/>
            <a:ahLst/>
            <a:cxnLst/>
            <a:rect r="r" b="b" t="t" l="l"/>
            <a:pathLst>
              <a:path h="772135" w="3493008">
                <a:moveTo>
                  <a:pt x="0" y="0"/>
                </a:moveTo>
                <a:lnTo>
                  <a:pt x="3493008" y="0"/>
                </a:lnTo>
                <a:lnTo>
                  <a:pt x="3493008" y="772135"/>
                </a:lnTo>
                <a:lnTo>
                  <a:pt x="0" y="772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895350"/>
            <a:ext cx="6199004" cy="1193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Transformers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-733152" y="-15094"/>
            <a:ext cx="19754305" cy="10317188"/>
            <a:chOff x="0" y="0"/>
            <a:chExt cx="26339073" cy="1375625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6339073" cy="13756250"/>
            </a:xfrm>
            <a:custGeom>
              <a:avLst/>
              <a:gdLst/>
              <a:ahLst/>
              <a:cxnLst/>
              <a:rect r="r" b="b" t="t" l="l"/>
              <a:pathLst>
                <a:path h="13756250" w="26339073">
                  <a:moveTo>
                    <a:pt x="0" y="0"/>
                  </a:moveTo>
                  <a:lnTo>
                    <a:pt x="26339073" y="0"/>
                  </a:lnTo>
                  <a:lnTo>
                    <a:pt x="26339073" y="13756250"/>
                  </a:lnTo>
                  <a:lnTo>
                    <a:pt x="0" y="137562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6" id="6"/>
            <p:cNvSpPr txBox="true"/>
            <p:nvPr/>
          </p:nvSpPr>
          <p:spPr>
            <a:xfrm rot="0">
              <a:off x="10491156" y="7746899"/>
              <a:ext cx="1936856" cy="5970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866"/>
                </a:lnSpc>
              </a:pPr>
              <a:r>
                <a:rPr lang="en-US" sz="2761">
                  <a:solidFill>
                    <a:srgbClr val="000000"/>
                  </a:solidFill>
                  <a:latin typeface="Comic Sans"/>
                  <a:ea typeface="Comic Sans"/>
                  <a:cs typeface="Comic Sans"/>
                  <a:sym typeface="Comic Sans"/>
                </a:rPr>
                <a:t>Encoder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12428012" y="12819202"/>
              <a:ext cx="1817334" cy="5970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866"/>
                </a:lnSpc>
              </a:pPr>
              <a:r>
                <a:rPr lang="en-US" sz="2761">
                  <a:solidFill>
                    <a:srgbClr val="000000"/>
                  </a:solidFill>
                  <a:latin typeface="Comic Sans"/>
                  <a:ea typeface="Comic Sans"/>
                  <a:cs typeface="Comic Sans"/>
                  <a:sym typeface="Comic Sans"/>
                </a:rPr>
                <a:t>Inputs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13854815" y="390985"/>
              <a:ext cx="2404688" cy="5970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866"/>
                </a:lnSpc>
              </a:pPr>
              <a:r>
                <a:rPr lang="en-US" sz="2761">
                  <a:solidFill>
                    <a:srgbClr val="000000"/>
                  </a:solidFill>
                  <a:latin typeface="Comic Sans"/>
                  <a:ea typeface="Comic Sans"/>
                  <a:cs typeface="Comic Sans"/>
                  <a:sym typeface="Comic Sans"/>
                </a:rPr>
                <a:t>Output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13884436" y="6742705"/>
              <a:ext cx="2375068" cy="5970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866"/>
                </a:lnSpc>
              </a:pPr>
              <a:r>
                <a:rPr lang="en-US" sz="2761">
                  <a:solidFill>
                    <a:srgbClr val="000000"/>
                  </a:solidFill>
                  <a:latin typeface="Comic Sans"/>
                  <a:ea typeface="Comic Sans"/>
                  <a:cs typeface="Comic Sans"/>
                  <a:sym typeface="Comic Sans"/>
                </a:rPr>
                <a:t>Decoder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11018497" y="11456733"/>
              <a:ext cx="1206014" cy="2937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933"/>
                </a:lnSpc>
              </a:pPr>
              <a:r>
                <a:rPr lang="en-US" sz="1380">
                  <a:solidFill>
                    <a:srgbClr val="000000"/>
                  </a:solidFill>
                  <a:latin typeface="Comic Sans"/>
                  <a:ea typeface="Comic Sans"/>
                  <a:cs typeface="Comic Sans"/>
                  <a:sym typeface="Comic Sans"/>
                </a:rPr>
                <a:t>Embedding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13965260" y="11456733"/>
              <a:ext cx="1206014" cy="2937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933"/>
                </a:lnSpc>
              </a:pPr>
              <a:r>
                <a:rPr lang="en-US" sz="1380">
                  <a:solidFill>
                    <a:srgbClr val="000000"/>
                  </a:solidFill>
                  <a:latin typeface="Comic Sans"/>
                  <a:ea typeface="Comic Sans"/>
                  <a:cs typeface="Comic Sans"/>
                  <a:sym typeface="Comic Sans"/>
                </a:rPr>
                <a:t>Embedding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13718100" y="2635259"/>
              <a:ext cx="1700336" cy="8155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01"/>
                </a:lnSpc>
              </a:pPr>
              <a:r>
                <a:rPr lang="en-US" sz="2071">
                  <a:solidFill>
                    <a:srgbClr val="000000"/>
                  </a:solidFill>
                  <a:latin typeface="Comic Sans"/>
                  <a:ea typeface="Comic Sans"/>
                  <a:cs typeface="Comic Sans"/>
                  <a:sym typeface="Comic Sans"/>
                </a:rPr>
                <a:t>Softmax output</a:t>
              </a: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1152187" y="2547382"/>
            <a:ext cx="5569077" cy="1085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Translation: sequence-to-sequence task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1055942" y="5559419"/>
            <a:ext cx="4414828" cy="1213828"/>
            <a:chOff x="0" y="0"/>
            <a:chExt cx="5886437" cy="1618437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5886437" cy="1618437"/>
            </a:xfrm>
            <a:custGeom>
              <a:avLst/>
              <a:gdLst/>
              <a:ahLst/>
              <a:cxnLst/>
              <a:rect r="r" b="b" t="t" l="l"/>
              <a:pathLst>
                <a:path h="1618437" w="5886437">
                  <a:moveTo>
                    <a:pt x="0" y="0"/>
                  </a:moveTo>
                  <a:lnTo>
                    <a:pt x="5886437" y="0"/>
                  </a:lnTo>
                  <a:lnTo>
                    <a:pt x="5886437" y="1618437"/>
                  </a:lnTo>
                  <a:lnTo>
                    <a:pt x="0" y="16184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6" id="16"/>
            <p:cNvSpPr txBox="true"/>
            <p:nvPr/>
          </p:nvSpPr>
          <p:spPr>
            <a:xfrm rot="0">
              <a:off x="332308" y="395008"/>
              <a:ext cx="5482133" cy="92817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760"/>
                </a:lnSpc>
              </a:pPr>
              <a:r>
                <a:rPr lang="en-US" b="true" sz="2300" spc="46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J'aime l'apprentissage automatique</a:t>
              </a:r>
            </a:p>
          </p:txBody>
        </p:sp>
      </p:grpSp>
    </p:spTree>
  </p:cSld>
  <p:clrMapOvr>
    <a:masterClrMapping/>
  </p:clrMapOvr>
</p:sld>
</file>

<file path=ppt/slides/slide4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DB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01168" y="9343044"/>
            <a:ext cx="3493008" cy="772135"/>
          </a:xfrm>
          <a:custGeom>
            <a:avLst/>
            <a:gdLst/>
            <a:ahLst/>
            <a:cxnLst/>
            <a:rect r="r" b="b" t="t" l="l"/>
            <a:pathLst>
              <a:path h="772135" w="3493008">
                <a:moveTo>
                  <a:pt x="0" y="0"/>
                </a:moveTo>
                <a:lnTo>
                  <a:pt x="3493008" y="0"/>
                </a:lnTo>
                <a:lnTo>
                  <a:pt x="3493008" y="772135"/>
                </a:lnTo>
                <a:lnTo>
                  <a:pt x="0" y="772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895350"/>
            <a:ext cx="6199004" cy="1193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Transformers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-733152" y="-15094"/>
            <a:ext cx="19754305" cy="10317188"/>
            <a:chOff x="0" y="0"/>
            <a:chExt cx="26339073" cy="1375625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6339073" cy="13756250"/>
            </a:xfrm>
            <a:custGeom>
              <a:avLst/>
              <a:gdLst/>
              <a:ahLst/>
              <a:cxnLst/>
              <a:rect r="r" b="b" t="t" l="l"/>
              <a:pathLst>
                <a:path h="13756250" w="26339073">
                  <a:moveTo>
                    <a:pt x="0" y="0"/>
                  </a:moveTo>
                  <a:lnTo>
                    <a:pt x="26339073" y="0"/>
                  </a:lnTo>
                  <a:lnTo>
                    <a:pt x="26339073" y="13756250"/>
                  </a:lnTo>
                  <a:lnTo>
                    <a:pt x="0" y="137562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6" id="6"/>
            <p:cNvSpPr txBox="true"/>
            <p:nvPr/>
          </p:nvSpPr>
          <p:spPr>
            <a:xfrm rot="0">
              <a:off x="10491156" y="7746899"/>
              <a:ext cx="1936856" cy="5970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866"/>
                </a:lnSpc>
              </a:pPr>
              <a:r>
                <a:rPr lang="en-US" sz="2761">
                  <a:solidFill>
                    <a:srgbClr val="000000"/>
                  </a:solidFill>
                  <a:latin typeface="Comic Sans"/>
                  <a:ea typeface="Comic Sans"/>
                  <a:cs typeface="Comic Sans"/>
                  <a:sym typeface="Comic Sans"/>
                </a:rPr>
                <a:t>Encoder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12428012" y="12819202"/>
              <a:ext cx="1817334" cy="5970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866"/>
                </a:lnSpc>
              </a:pPr>
              <a:r>
                <a:rPr lang="en-US" sz="2761">
                  <a:solidFill>
                    <a:srgbClr val="000000"/>
                  </a:solidFill>
                  <a:latin typeface="Comic Sans"/>
                  <a:ea typeface="Comic Sans"/>
                  <a:cs typeface="Comic Sans"/>
                  <a:sym typeface="Comic Sans"/>
                </a:rPr>
                <a:t>Inputs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13854815" y="390985"/>
              <a:ext cx="2404688" cy="5970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866"/>
                </a:lnSpc>
              </a:pPr>
              <a:r>
                <a:rPr lang="en-US" sz="2761">
                  <a:solidFill>
                    <a:srgbClr val="000000"/>
                  </a:solidFill>
                  <a:latin typeface="Comic Sans"/>
                  <a:ea typeface="Comic Sans"/>
                  <a:cs typeface="Comic Sans"/>
                  <a:sym typeface="Comic Sans"/>
                </a:rPr>
                <a:t>Output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13884436" y="6742705"/>
              <a:ext cx="2375068" cy="5970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866"/>
                </a:lnSpc>
              </a:pPr>
              <a:r>
                <a:rPr lang="en-US" sz="2761">
                  <a:solidFill>
                    <a:srgbClr val="000000"/>
                  </a:solidFill>
                  <a:latin typeface="Comic Sans"/>
                  <a:ea typeface="Comic Sans"/>
                  <a:cs typeface="Comic Sans"/>
                  <a:sym typeface="Comic Sans"/>
                </a:rPr>
                <a:t>Decoder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11018497" y="11456733"/>
              <a:ext cx="1206014" cy="2937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933"/>
                </a:lnSpc>
              </a:pPr>
              <a:r>
                <a:rPr lang="en-US" sz="1380">
                  <a:solidFill>
                    <a:srgbClr val="000000"/>
                  </a:solidFill>
                  <a:latin typeface="Comic Sans"/>
                  <a:ea typeface="Comic Sans"/>
                  <a:cs typeface="Comic Sans"/>
                  <a:sym typeface="Comic Sans"/>
                </a:rPr>
                <a:t>Embedding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13965260" y="11456733"/>
              <a:ext cx="1206014" cy="2937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933"/>
                </a:lnSpc>
              </a:pPr>
              <a:r>
                <a:rPr lang="en-US" sz="1380">
                  <a:solidFill>
                    <a:srgbClr val="000000"/>
                  </a:solidFill>
                  <a:latin typeface="Comic Sans"/>
                  <a:ea typeface="Comic Sans"/>
                  <a:cs typeface="Comic Sans"/>
                  <a:sym typeface="Comic Sans"/>
                </a:rPr>
                <a:t>Embedding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13718100" y="2635259"/>
              <a:ext cx="1700336" cy="8155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01"/>
                </a:lnSpc>
              </a:pPr>
              <a:r>
                <a:rPr lang="en-US" sz="2071">
                  <a:solidFill>
                    <a:srgbClr val="000000"/>
                  </a:solidFill>
                  <a:latin typeface="Comic Sans"/>
                  <a:ea typeface="Comic Sans"/>
                  <a:cs typeface="Comic Sans"/>
                  <a:sym typeface="Comic Sans"/>
                </a:rPr>
                <a:t>Softmax output</a:t>
              </a: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1152187" y="2547382"/>
            <a:ext cx="5569077" cy="1085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Translation: sequence-to-sequence task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684946" y="4902136"/>
            <a:ext cx="5451700" cy="4356164"/>
            <a:chOff x="0" y="0"/>
            <a:chExt cx="7268934" cy="5808218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7268934" cy="5808218"/>
            </a:xfrm>
            <a:custGeom>
              <a:avLst/>
              <a:gdLst/>
              <a:ahLst/>
              <a:cxnLst/>
              <a:rect r="r" b="b" t="t" l="l"/>
              <a:pathLst>
                <a:path h="5808218" w="7268934">
                  <a:moveTo>
                    <a:pt x="0" y="0"/>
                  </a:moveTo>
                  <a:lnTo>
                    <a:pt x="7268934" y="0"/>
                  </a:lnTo>
                  <a:lnTo>
                    <a:pt x="7268934" y="5808218"/>
                  </a:lnTo>
                  <a:lnTo>
                    <a:pt x="0" y="58082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6" id="16"/>
            <p:cNvSpPr txBox="true"/>
            <p:nvPr/>
          </p:nvSpPr>
          <p:spPr>
            <a:xfrm rot="0">
              <a:off x="983920" y="4708411"/>
              <a:ext cx="953414" cy="50844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219"/>
                </a:lnSpc>
              </a:pPr>
              <a:r>
                <a:rPr lang="en-US" b="true" sz="2300" spc="46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2345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3116656" y="4708411"/>
              <a:ext cx="953414" cy="50844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219"/>
                </a:lnSpc>
              </a:pPr>
              <a:r>
                <a:rPr lang="en-US" b="true" sz="2300" spc="46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3425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5249380" y="4708411"/>
              <a:ext cx="953414" cy="50844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219"/>
                </a:lnSpc>
              </a:pPr>
              <a:r>
                <a:rPr lang="en-US" b="true" sz="2300" spc="46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3853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973023" y="395008"/>
              <a:ext cx="5482133" cy="92817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760"/>
                </a:lnSpc>
              </a:pPr>
              <a:r>
                <a:rPr lang="en-US" b="true" sz="2300" spc="46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J'aime l'apprentissage automatique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574967" y="2451583"/>
              <a:ext cx="1430122" cy="38461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948"/>
                </a:lnSpc>
              </a:pPr>
              <a:r>
                <a:rPr lang="en-US" b="true" sz="2300" spc="46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J’aime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1796644" y="2781643"/>
              <a:ext cx="3575304" cy="38461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948"/>
                </a:lnSpc>
              </a:pPr>
              <a:r>
                <a:rPr lang="en-US" b="true" sz="2300" spc="46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l'apprentissage</a:t>
              </a: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4021277" y="3090875"/>
              <a:ext cx="2621890" cy="60369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289"/>
                </a:lnSpc>
              </a:pPr>
              <a:r>
                <a:rPr lang="en-US" b="true" sz="2300" spc="46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automatique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DB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211726" y="2073278"/>
            <a:ext cx="13852598" cy="7185022"/>
          </a:xfrm>
          <a:custGeom>
            <a:avLst/>
            <a:gdLst/>
            <a:ahLst/>
            <a:cxnLst/>
            <a:rect r="r" b="b" t="t" l="l"/>
            <a:pathLst>
              <a:path h="7185022" w="13852598">
                <a:moveTo>
                  <a:pt x="0" y="0"/>
                </a:moveTo>
                <a:lnTo>
                  <a:pt x="13852598" y="0"/>
                </a:lnTo>
                <a:lnTo>
                  <a:pt x="13852598" y="7185022"/>
                </a:lnTo>
                <a:lnTo>
                  <a:pt x="0" y="71850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w="104775" cap="rnd">
            <a:solidFill>
              <a:srgbClr val="000000"/>
            </a:solidFill>
            <a:prstDash val="solid"/>
            <a:round/>
          </a:ln>
        </p:spPr>
      </p:sp>
      <p:grpSp>
        <p:nvGrpSpPr>
          <p:cNvPr name="Group 3" id="3"/>
          <p:cNvGrpSpPr/>
          <p:nvPr/>
        </p:nvGrpSpPr>
        <p:grpSpPr>
          <a:xfrm rot="0">
            <a:off x="3534307" y="3600450"/>
            <a:ext cx="8907528" cy="5230837"/>
            <a:chOff x="0" y="0"/>
            <a:chExt cx="2346016" cy="137766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346016" cy="1377669"/>
            </a:xfrm>
            <a:custGeom>
              <a:avLst/>
              <a:gdLst/>
              <a:ahLst/>
              <a:cxnLst/>
              <a:rect r="r" b="b" t="t" l="l"/>
              <a:pathLst>
                <a:path h="1377669" w="2346016">
                  <a:moveTo>
                    <a:pt x="0" y="0"/>
                  </a:moveTo>
                  <a:lnTo>
                    <a:pt x="2346016" y="0"/>
                  </a:lnTo>
                  <a:lnTo>
                    <a:pt x="2346016" y="1377669"/>
                  </a:lnTo>
                  <a:lnTo>
                    <a:pt x="0" y="1377669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0"/>
              <a:ext cx="2346016" cy="13776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92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3730291" y="3818959"/>
            <a:ext cx="12783668" cy="4134920"/>
            <a:chOff x="0" y="0"/>
            <a:chExt cx="3366892" cy="108903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366892" cy="1089032"/>
            </a:xfrm>
            <a:custGeom>
              <a:avLst/>
              <a:gdLst/>
              <a:ahLst/>
              <a:cxnLst/>
              <a:rect r="r" b="b" t="t" l="l"/>
              <a:pathLst>
                <a:path h="1089032" w="3366892">
                  <a:moveTo>
                    <a:pt x="0" y="0"/>
                  </a:moveTo>
                  <a:lnTo>
                    <a:pt x="3366892" y="0"/>
                  </a:lnTo>
                  <a:lnTo>
                    <a:pt x="3366892" y="1089032"/>
                  </a:lnTo>
                  <a:lnTo>
                    <a:pt x="0" y="1089032"/>
                  </a:lnTo>
                  <a:close/>
                </a:path>
              </a:pathLst>
            </a:custGeom>
            <a:solidFill>
              <a:srgbClr val="F1DBFF">
                <a:alpha val="56863"/>
              </a:srgbClr>
            </a:solidFill>
            <a:ln w="38100" cap="sq">
              <a:solidFill>
                <a:srgbClr val="000000">
                  <a:alpha val="56863"/>
                </a:srgbClr>
              </a:solidFill>
              <a:prstDash val="sysDot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0"/>
              <a:ext cx="3366892" cy="10890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92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3730291" y="3345557"/>
            <a:ext cx="8901290" cy="46083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3"/>
              </a:lnSpc>
            </a:pPr>
            <a:r>
              <a:rPr lang="en-US" sz="2799" spc="55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def binary_search(arr, x, l, r):_</a:t>
            </a:r>
          </a:p>
          <a:p>
            <a:pPr algn="l">
              <a:lnSpc>
                <a:spcPts val="3373"/>
              </a:lnSpc>
            </a:pPr>
            <a:r>
              <a:rPr lang="en-US" sz="2799" spc="55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    if r &gt;= l:</a:t>
            </a:r>
          </a:p>
          <a:p>
            <a:pPr algn="l">
              <a:lnSpc>
                <a:spcPts val="3373"/>
              </a:lnSpc>
            </a:pPr>
            <a:r>
              <a:rPr lang="en-US" sz="2799" spc="55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        mid = l + (r - l) // 2</a:t>
            </a:r>
          </a:p>
          <a:p>
            <a:pPr algn="l">
              <a:lnSpc>
                <a:spcPts val="3373"/>
              </a:lnSpc>
            </a:pPr>
            <a:r>
              <a:rPr lang="en-US" sz="2799" spc="55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        if arr[mid] == x:</a:t>
            </a:r>
          </a:p>
          <a:p>
            <a:pPr algn="l">
              <a:lnSpc>
                <a:spcPts val="3373"/>
              </a:lnSpc>
            </a:pPr>
            <a:r>
              <a:rPr lang="en-US" sz="2799" spc="55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            return mid</a:t>
            </a:r>
          </a:p>
          <a:p>
            <a:pPr algn="l">
              <a:lnSpc>
                <a:spcPts val="3373"/>
              </a:lnSpc>
            </a:pPr>
            <a:r>
              <a:rPr lang="en-US" sz="2799" spc="55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        elif arr[mid] &gt; x:</a:t>
            </a:r>
          </a:p>
          <a:p>
            <a:pPr algn="l">
              <a:lnSpc>
                <a:spcPts val="3373"/>
              </a:lnSpc>
            </a:pPr>
            <a:r>
              <a:rPr lang="en-US" sz="2799" spc="55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            return binary_search(arr, x, l, mid - 1)</a:t>
            </a:r>
          </a:p>
          <a:p>
            <a:pPr algn="l">
              <a:lnSpc>
                <a:spcPts val="3373"/>
              </a:lnSpc>
            </a:pPr>
            <a:r>
              <a:rPr lang="en-US" sz="2799" spc="55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        else:</a:t>
            </a:r>
          </a:p>
          <a:p>
            <a:pPr algn="l">
              <a:lnSpc>
                <a:spcPts val="3373"/>
              </a:lnSpc>
            </a:pPr>
            <a:r>
              <a:rPr lang="en-US" sz="2799" spc="55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            return binary_search(arr, x, mid + 1, r)</a:t>
            </a:r>
          </a:p>
          <a:p>
            <a:pPr algn="l">
              <a:lnSpc>
                <a:spcPts val="3373"/>
              </a:lnSpc>
            </a:pPr>
            <a:r>
              <a:rPr lang="en-US" sz="2799" spc="55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    else:</a:t>
            </a:r>
          </a:p>
          <a:p>
            <a:pPr algn="l">
              <a:lnSpc>
                <a:spcPts val="3373"/>
              </a:lnSpc>
            </a:pPr>
            <a:r>
              <a:rPr lang="en-US" sz="2799" spc="55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        return -1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13427860" y="7409650"/>
            <a:ext cx="3086100" cy="492842"/>
            <a:chOff x="0" y="0"/>
            <a:chExt cx="812800" cy="12980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129802"/>
            </a:xfrm>
            <a:custGeom>
              <a:avLst/>
              <a:gdLst/>
              <a:ahLst/>
              <a:cxnLst/>
              <a:rect r="r" b="b" t="t" l="l"/>
              <a:pathLst>
                <a:path h="129802" w="812800">
                  <a:moveTo>
                    <a:pt x="52681" y="0"/>
                  </a:moveTo>
                  <a:lnTo>
                    <a:pt x="760119" y="0"/>
                  </a:lnTo>
                  <a:cubicBezTo>
                    <a:pt x="789214" y="0"/>
                    <a:pt x="812800" y="23586"/>
                    <a:pt x="812800" y="52681"/>
                  </a:cubicBezTo>
                  <a:lnTo>
                    <a:pt x="812800" y="77120"/>
                  </a:lnTo>
                  <a:cubicBezTo>
                    <a:pt x="812800" y="91092"/>
                    <a:pt x="807250" y="104492"/>
                    <a:pt x="797370" y="114372"/>
                  </a:cubicBezTo>
                  <a:cubicBezTo>
                    <a:pt x="787490" y="124252"/>
                    <a:pt x="774090" y="129802"/>
                    <a:pt x="760119" y="129802"/>
                  </a:cubicBezTo>
                  <a:lnTo>
                    <a:pt x="52681" y="129802"/>
                  </a:lnTo>
                  <a:cubicBezTo>
                    <a:pt x="23586" y="129802"/>
                    <a:pt x="0" y="106216"/>
                    <a:pt x="0" y="77120"/>
                  </a:cubicBezTo>
                  <a:lnTo>
                    <a:pt x="0" y="52681"/>
                  </a:lnTo>
                  <a:cubicBezTo>
                    <a:pt x="0" y="23586"/>
                    <a:pt x="23586" y="0"/>
                    <a:pt x="52681" y="0"/>
                  </a:cubicBezTo>
                  <a:close/>
                </a:path>
              </a:pathLst>
            </a:custGeom>
            <a:solidFill>
              <a:srgbClr val="674EA7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0"/>
              <a:ext cx="812800" cy="1298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92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5152864" y="8508135"/>
            <a:ext cx="344985" cy="344985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BF63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92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5858111" y="8399355"/>
            <a:ext cx="1952409" cy="567581"/>
            <a:chOff x="0" y="0"/>
            <a:chExt cx="514215" cy="149486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514215" cy="149486"/>
            </a:xfrm>
            <a:custGeom>
              <a:avLst/>
              <a:gdLst/>
              <a:ahLst/>
              <a:cxnLst/>
              <a:rect r="r" b="b" t="t" l="l"/>
              <a:pathLst>
                <a:path h="149486" w="514215">
                  <a:moveTo>
                    <a:pt x="0" y="0"/>
                  </a:moveTo>
                  <a:lnTo>
                    <a:pt x="514215" y="0"/>
                  </a:lnTo>
                  <a:lnTo>
                    <a:pt x="514215" y="149486"/>
                  </a:lnTo>
                  <a:lnTo>
                    <a:pt x="0" y="149486"/>
                  </a:lnTo>
                  <a:close/>
                </a:path>
              </a:pathLst>
            </a:custGeom>
            <a:solidFill>
              <a:srgbClr val="E7E6E6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0"/>
              <a:ext cx="514215" cy="1494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92"/>
                </a:lnSpc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3823141" y="2512879"/>
            <a:ext cx="2659447" cy="4160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09"/>
              </a:lnSpc>
            </a:pPr>
            <a:r>
              <a:rPr lang="en-US" sz="3800">
                <a:solidFill>
                  <a:srgbClr val="FFFFFF"/>
                </a:solidFill>
                <a:latin typeface="More Sugar"/>
                <a:ea typeface="More Sugar"/>
                <a:cs typeface="More Sugar"/>
                <a:sym typeface="More Sugar"/>
              </a:rPr>
              <a:t>CodeAId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748183" y="914400"/>
            <a:ext cx="5453024" cy="962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839"/>
              </a:lnSpc>
            </a:pPr>
            <a:r>
              <a:rPr lang="en-US" sz="5599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Generative AI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3730291" y="8537752"/>
            <a:ext cx="1422572" cy="257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00"/>
              </a:lnSpc>
            </a:pPr>
            <a:r>
              <a:rPr lang="en-US" sz="1500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AI Connected 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6005944" y="8574112"/>
            <a:ext cx="1982127" cy="257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00"/>
              </a:lnSpc>
            </a:pPr>
            <a:r>
              <a:rPr lang="en-US" sz="1500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Run security scan 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3430212" y="7534408"/>
            <a:ext cx="2337416" cy="3129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30"/>
              </a:lnSpc>
            </a:pPr>
            <a:r>
              <a:rPr lang="en-US" sz="2100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 &lt; 1/2 &gt; Accept</a:t>
            </a:r>
          </a:p>
        </p:txBody>
      </p:sp>
      <p:grpSp>
        <p:nvGrpSpPr>
          <p:cNvPr name="Group 24" id="24"/>
          <p:cNvGrpSpPr/>
          <p:nvPr/>
        </p:nvGrpSpPr>
        <p:grpSpPr>
          <a:xfrm rot="0">
            <a:off x="15633273" y="7534408"/>
            <a:ext cx="592143" cy="312991"/>
            <a:chOff x="0" y="0"/>
            <a:chExt cx="155955" cy="82434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55955" cy="82434"/>
            </a:xfrm>
            <a:custGeom>
              <a:avLst/>
              <a:gdLst/>
              <a:ahLst/>
              <a:cxnLst/>
              <a:rect r="r" b="b" t="t" l="l"/>
              <a:pathLst>
                <a:path h="82434" w="155955">
                  <a:moveTo>
                    <a:pt x="0" y="0"/>
                  </a:moveTo>
                  <a:lnTo>
                    <a:pt x="155955" y="0"/>
                  </a:lnTo>
                  <a:lnTo>
                    <a:pt x="155955" y="82434"/>
                  </a:lnTo>
                  <a:lnTo>
                    <a:pt x="0" y="82434"/>
                  </a:lnTo>
                  <a:close/>
                </a:path>
              </a:pathLst>
            </a:custGeom>
            <a:solidFill>
              <a:srgbClr val="E7E6E6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0"/>
              <a:ext cx="155955" cy="824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92"/>
                </a:lnSpc>
              </a:pPr>
            </a:p>
          </p:txBody>
        </p:sp>
      </p:grpSp>
      <p:sp>
        <p:nvSpPr>
          <p:cNvPr name="TextBox 27" id="27"/>
          <p:cNvSpPr txBox="true"/>
          <p:nvPr/>
        </p:nvSpPr>
        <p:spPr>
          <a:xfrm rot="0">
            <a:off x="15767628" y="7565809"/>
            <a:ext cx="537771" cy="231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59"/>
              </a:lnSpc>
            </a:pPr>
            <a:r>
              <a:rPr lang="en-US" sz="1399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Tab</a:t>
            </a:r>
          </a:p>
        </p:txBody>
      </p:sp>
    </p:spTree>
  </p:cSld>
  <p:clrMapOvr>
    <a:masterClrMapping/>
  </p:clrMapOvr>
</p:sld>
</file>

<file path=ppt/slides/slide5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DB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48650" y="1611220"/>
            <a:ext cx="6154798" cy="1293000"/>
          </a:xfrm>
          <a:custGeom>
            <a:avLst/>
            <a:gdLst/>
            <a:ahLst/>
            <a:cxnLst/>
            <a:rect r="r" b="b" t="t" l="l"/>
            <a:pathLst>
              <a:path h="1293000" w="6154798">
                <a:moveTo>
                  <a:pt x="0" y="0"/>
                </a:moveTo>
                <a:lnTo>
                  <a:pt x="6154797" y="0"/>
                </a:lnTo>
                <a:lnTo>
                  <a:pt x="6154797" y="1293000"/>
                </a:lnTo>
                <a:lnTo>
                  <a:pt x="0" y="1293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29615" y="189252"/>
            <a:ext cx="7330592" cy="1193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Transformers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634375" y="1670428"/>
            <a:ext cx="5569077" cy="1085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Translation: sequence-to-sequence task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685110" y="436223"/>
            <a:ext cx="932374" cy="4166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Output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548650" y="322602"/>
            <a:ext cx="19422753" cy="10996204"/>
            <a:chOff x="0" y="0"/>
            <a:chExt cx="25897005" cy="1466160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24659358" y="13919091"/>
              <a:ext cx="1237646" cy="742514"/>
            </a:xfrm>
            <a:custGeom>
              <a:avLst/>
              <a:gdLst/>
              <a:ahLst/>
              <a:cxnLst/>
              <a:rect r="r" b="b" t="t" l="l"/>
              <a:pathLst>
                <a:path h="742514" w="1237646">
                  <a:moveTo>
                    <a:pt x="0" y="0"/>
                  </a:moveTo>
                  <a:lnTo>
                    <a:pt x="1237647" y="0"/>
                  </a:lnTo>
                  <a:lnTo>
                    <a:pt x="1237647" y="742514"/>
                  </a:lnTo>
                  <a:lnTo>
                    <a:pt x="0" y="7425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5615515" cy="13378354"/>
            </a:xfrm>
            <a:custGeom>
              <a:avLst/>
              <a:gdLst/>
              <a:ahLst/>
              <a:cxnLst/>
              <a:rect r="r" b="b" t="t" l="l"/>
              <a:pathLst>
                <a:path h="13378354" w="25615515">
                  <a:moveTo>
                    <a:pt x="0" y="0"/>
                  </a:moveTo>
                  <a:lnTo>
                    <a:pt x="25615515" y="0"/>
                  </a:lnTo>
                  <a:lnTo>
                    <a:pt x="25615515" y="13378354"/>
                  </a:lnTo>
                  <a:lnTo>
                    <a:pt x="0" y="133783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9" id="9"/>
            <p:cNvSpPr txBox="true"/>
            <p:nvPr/>
          </p:nvSpPr>
          <p:spPr>
            <a:xfrm rot="0">
              <a:off x="1336161" y="11496575"/>
              <a:ext cx="1066894" cy="5728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603"/>
                </a:lnSpc>
              </a:pPr>
              <a:r>
                <a:rPr lang="en-US" b="true" sz="2573" spc="51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2345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3722745" y="11496575"/>
              <a:ext cx="1066894" cy="5728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603"/>
                </a:lnSpc>
              </a:pPr>
              <a:r>
                <a:rPr lang="en-US" b="true" sz="2573" spc="51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3425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6109315" y="11496575"/>
              <a:ext cx="1066894" cy="5728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603"/>
                </a:lnSpc>
              </a:pPr>
              <a:r>
                <a:rPr lang="en-US" b="true" sz="2573" spc="51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3853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1323968" y="6673629"/>
              <a:ext cx="6134640" cy="10386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088"/>
                </a:lnSpc>
              </a:pPr>
              <a:r>
                <a:rPr lang="en-US" b="true" sz="2573" spc="51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J'aime l'apprentissage automatique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878533" y="8975442"/>
              <a:ext cx="1600341" cy="42994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179"/>
                </a:lnSpc>
              </a:pPr>
              <a:r>
                <a:rPr lang="en-US" b="true" sz="2573" spc="51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J’aime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2245619" y="9344787"/>
              <a:ext cx="4000852" cy="42994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179"/>
                </a:lnSpc>
              </a:pPr>
              <a:r>
                <a:rPr lang="en-US" b="true" sz="2573" spc="51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l'apprentissage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4735038" y="9678801"/>
              <a:ext cx="2933958" cy="6871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800"/>
                </a:lnSpc>
              </a:pPr>
              <a:r>
                <a:rPr lang="en-US" b="true" sz="2573" spc="51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automatique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10202954" y="7513726"/>
              <a:ext cx="1726980" cy="6029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759"/>
                </a:lnSpc>
              </a:pPr>
              <a:r>
                <a:rPr lang="en-US" sz="2685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Encoder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12086604" y="12446689"/>
              <a:ext cx="1262645" cy="6029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759"/>
                </a:lnSpc>
              </a:pPr>
              <a:r>
                <a:rPr lang="en-US" sz="2685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Inputs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13503018" y="6537118"/>
              <a:ext cx="1752959" cy="6029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759"/>
                </a:lnSpc>
              </a:pPr>
              <a:r>
                <a:rPr lang="en-US" sz="2685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Decoder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10715809" y="11122433"/>
              <a:ext cx="1172884" cy="30625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879"/>
                </a:lnSpc>
              </a:pPr>
              <a:r>
                <a:rPr lang="en-US" sz="1342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Embedding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13581622" y="11122433"/>
              <a:ext cx="1172884" cy="30625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879"/>
                </a:lnSpc>
              </a:pPr>
              <a:r>
                <a:rPr lang="en-US" sz="1342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Embedding</a:t>
              </a: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10762910" y="2191417"/>
            <a:ext cx="854573" cy="5648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74"/>
              </a:lnSpc>
            </a:pPr>
            <a:r>
              <a:rPr lang="en-US" sz="18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Softmax output</a:t>
            </a:r>
          </a:p>
        </p:txBody>
      </p:sp>
    </p:spTree>
  </p:cSld>
  <p:clrMapOvr>
    <a:masterClrMapping/>
  </p:clrMapOvr>
</p:sld>
</file>

<file path=ppt/slides/slide5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DB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012498" y="9448324"/>
            <a:ext cx="829504" cy="497653"/>
          </a:xfrm>
          <a:custGeom>
            <a:avLst/>
            <a:gdLst/>
            <a:ahLst/>
            <a:cxnLst/>
            <a:rect r="r" b="b" t="t" l="l"/>
            <a:pathLst>
              <a:path h="497653" w="829504">
                <a:moveTo>
                  <a:pt x="0" y="0"/>
                </a:moveTo>
                <a:lnTo>
                  <a:pt x="829503" y="0"/>
                </a:lnTo>
                <a:lnTo>
                  <a:pt x="829503" y="497652"/>
                </a:lnTo>
                <a:lnTo>
                  <a:pt x="0" y="4976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48650" y="1611220"/>
            <a:ext cx="6154798" cy="1293000"/>
          </a:xfrm>
          <a:custGeom>
            <a:avLst/>
            <a:gdLst/>
            <a:ahLst/>
            <a:cxnLst/>
            <a:rect r="r" b="b" t="t" l="l"/>
            <a:pathLst>
              <a:path h="1293000" w="6154798">
                <a:moveTo>
                  <a:pt x="0" y="0"/>
                </a:moveTo>
                <a:lnTo>
                  <a:pt x="6154797" y="0"/>
                </a:lnTo>
                <a:lnTo>
                  <a:pt x="6154797" y="1293000"/>
                </a:lnTo>
                <a:lnTo>
                  <a:pt x="0" y="1293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729615" y="189252"/>
            <a:ext cx="7280122" cy="1193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Transformers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34375" y="1670428"/>
            <a:ext cx="5569077" cy="1085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Translation: sequence-to-sequence task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060432" y="436223"/>
            <a:ext cx="932374" cy="4166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Output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729615" y="322602"/>
            <a:ext cx="19078819" cy="9964398"/>
            <a:chOff x="0" y="0"/>
            <a:chExt cx="25438425" cy="1328586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5438425" cy="13285864"/>
            </a:xfrm>
            <a:custGeom>
              <a:avLst/>
              <a:gdLst/>
              <a:ahLst/>
              <a:cxnLst/>
              <a:rect r="r" b="b" t="t" l="l"/>
              <a:pathLst>
                <a:path h="13285864" w="25438425">
                  <a:moveTo>
                    <a:pt x="0" y="0"/>
                  </a:moveTo>
                  <a:lnTo>
                    <a:pt x="25438425" y="0"/>
                  </a:lnTo>
                  <a:lnTo>
                    <a:pt x="25438425" y="13285864"/>
                  </a:lnTo>
                  <a:lnTo>
                    <a:pt x="0" y="132858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9" id="9"/>
            <p:cNvSpPr txBox="true"/>
            <p:nvPr/>
          </p:nvSpPr>
          <p:spPr>
            <a:xfrm rot="0">
              <a:off x="1326924" y="11426225"/>
              <a:ext cx="1059518" cy="5597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578"/>
                </a:lnSpc>
              </a:pPr>
              <a:r>
                <a:rPr lang="en-US" b="true" sz="2555" spc="51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2345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3697008" y="11426225"/>
              <a:ext cx="1059518" cy="5597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578"/>
                </a:lnSpc>
              </a:pPr>
              <a:r>
                <a:rPr lang="en-US" b="true" sz="2555" spc="51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3425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6067079" y="11426225"/>
              <a:ext cx="1059518" cy="5597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578"/>
                </a:lnSpc>
              </a:pPr>
              <a:r>
                <a:rPr lang="en-US" b="true" sz="2555" spc="51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3853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1314815" y="6627492"/>
              <a:ext cx="6092229" cy="10314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067"/>
                </a:lnSpc>
              </a:pPr>
              <a:r>
                <a:rPr lang="en-US" b="true" sz="2555" spc="51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J'aime l'apprentissage automatique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872460" y="8913983"/>
              <a:ext cx="1589277" cy="4263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164"/>
                </a:lnSpc>
              </a:pPr>
              <a:r>
                <a:rPr lang="en-US" b="true" sz="2555" spc="51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J’aime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2230094" y="9280775"/>
              <a:ext cx="3973193" cy="4263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164"/>
                </a:lnSpc>
              </a:pPr>
              <a:r>
                <a:rPr lang="en-US" b="true" sz="2555" spc="51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l'apprentissage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4702303" y="9620227"/>
              <a:ext cx="2913675" cy="6740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766"/>
                </a:lnSpc>
              </a:pPr>
              <a:r>
                <a:rPr lang="en-US" b="true" sz="2555" spc="51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automatique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10132417" y="7461320"/>
              <a:ext cx="1715041" cy="59928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733"/>
                </a:lnSpc>
              </a:pPr>
              <a:r>
                <a:rPr lang="en-US" sz="2667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Encoder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12003044" y="12360179"/>
              <a:ext cx="1253915" cy="59928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733"/>
                </a:lnSpc>
              </a:pPr>
              <a:r>
                <a:rPr lang="en-US" sz="2667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Inputs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13409666" y="6491464"/>
              <a:ext cx="1740840" cy="59928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733"/>
                </a:lnSpc>
              </a:pPr>
              <a:r>
                <a:rPr lang="en-US" sz="2667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Decoder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10641726" y="11045275"/>
              <a:ext cx="1164775" cy="3044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866"/>
                </a:lnSpc>
              </a:pPr>
              <a:r>
                <a:rPr lang="en-US" sz="1333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Embedding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13487727" y="11045275"/>
              <a:ext cx="1164775" cy="3044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866"/>
                </a:lnSpc>
              </a:pPr>
              <a:r>
                <a:rPr lang="en-US" sz="1333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Embedding</a:t>
              </a: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10672045" y="2238670"/>
            <a:ext cx="854573" cy="5648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74"/>
              </a:lnSpc>
            </a:pPr>
            <a:r>
              <a:rPr lang="en-US" sz="18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Softmax output</a:t>
            </a:r>
          </a:p>
        </p:txBody>
      </p:sp>
    </p:spTree>
  </p:cSld>
  <p:clrMapOvr>
    <a:masterClrMapping/>
  </p:clrMapOvr>
</p:sld>
</file>

<file path=ppt/slides/slide5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DB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012498" y="9448324"/>
            <a:ext cx="829504" cy="497653"/>
          </a:xfrm>
          <a:custGeom>
            <a:avLst/>
            <a:gdLst/>
            <a:ahLst/>
            <a:cxnLst/>
            <a:rect r="r" b="b" t="t" l="l"/>
            <a:pathLst>
              <a:path h="497653" w="829504">
                <a:moveTo>
                  <a:pt x="0" y="0"/>
                </a:moveTo>
                <a:lnTo>
                  <a:pt x="829503" y="0"/>
                </a:lnTo>
                <a:lnTo>
                  <a:pt x="829503" y="497652"/>
                </a:lnTo>
                <a:lnTo>
                  <a:pt x="0" y="4976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48650" y="1611220"/>
            <a:ext cx="6154798" cy="1293000"/>
          </a:xfrm>
          <a:custGeom>
            <a:avLst/>
            <a:gdLst/>
            <a:ahLst/>
            <a:cxnLst/>
            <a:rect r="r" b="b" t="t" l="l"/>
            <a:pathLst>
              <a:path h="1293000" w="6154798">
                <a:moveTo>
                  <a:pt x="0" y="0"/>
                </a:moveTo>
                <a:lnTo>
                  <a:pt x="6154797" y="0"/>
                </a:lnTo>
                <a:lnTo>
                  <a:pt x="6154797" y="1293000"/>
                </a:lnTo>
                <a:lnTo>
                  <a:pt x="0" y="1293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729615" y="189252"/>
            <a:ext cx="7850922" cy="1193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Transformers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34375" y="1670428"/>
            <a:ext cx="5569077" cy="1085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Translation: sequence-to-sequence task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866268" y="265452"/>
            <a:ext cx="932374" cy="4166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Output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761044" y="154676"/>
            <a:ext cx="19104187" cy="9977647"/>
            <a:chOff x="0" y="0"/>
            <a:chExt cx="25472249" cy="1330352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5472249" cy="13303529"/>
            </a:xfrm>
            <a:custGeom>
              <a:avLst/>
              <a:gdLst/>
              <a:ahLst/>
              <a:cxnLst/>
              <a:rect r="r" b="b" t="t" l="l"/>
              <a:pathLst>
                <a:path h="13303529" w="25472249">
                  <a:moveTo>
                    <a:pt x="0" y="0"/>
                  </a:moveTo>
                  <a:lnTo>
                    <a:pt x="25472249" y="0"/>
                  </a:lnTo>
                  <a:lnTo>
                    <a:pt x="25472249" y="13303529"/>
                  </a:lnTo>
                  <a:lnTo>
                    <a:pt x="0" y="13303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9" id="9"/>
            <p:cNvSpPr txBox="true"/>
            <p:nvPr/>
          </p:nvSpPr>
          <p:spPr>
            <a:xfrm rot="0">
              <a:off x="1314246" y="11316599"/>
              <a:ext cx="1049395" cy="5548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544"/>
                </a:lnSpc>
              </a:pPr>
              <a:r>
                <a:rPr lang="en-US" b="true" sz="2531" spc="50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2345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3661686" y="11316599"/>
              <a:ext cx="1049395" cy="5548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544"/>
                </a:lnSpc>
              </a:pPr>
              <a:r>
                <a:rPr lang="en-US" b="true" sz="2531" spc="50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3425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6009112" y="11316599"/>
              <a:ext cx="1049395" cy="5548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544"/>
                </a:lnSpc>
              </a:pPr>
              <a:r>
                <a:rPr lang="en-US" b="true" sz="2531" spc="50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3853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1302252" y="6564170"/>
              <a:ext cx="6034021" cy="10216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037"/>
                </a:lnSpc>
              </a:pPr>
              <a:r>
                <a:rPr lang="en-US" b="true" sz="2531" spc="50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J'aime l'apprentissage automatique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864124" y="8829635"/>
              <a:ext cx="1574093" cy="42148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144"/>
                </a:lnSpc>
              </a:pPr>
              <a:r>
                <a:rPr lang="en-US" b="true" sz="2531" spc="50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J’aime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2208787" y="9192923"/>
              <a:ext cx="3935231" cy="42148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144"/>
                </a:lnSpc>
              </a:pPr>
              <a:r>
                <a:rPr lang="en-US" b="true" sz="2531" spc="50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l'apprentissage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4657375" y="9526765"/>
              <a:ext cx="2885836" cy="6691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721"/>
                </a:lnSpc>
              </a:pPr>
              <a:r>
                <a:rPr lang="en-US" b="true" sz="2531" spc="50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automatique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10035609" y="7389394"/>
              <a:ext cx="1698655" cy="59419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698"/>
                </a:lnSpc>
              </a:pPr>
              <a:r>
                <a:rPr lang="en-US" sz="2641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Encoder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11888363" y="12241449"/>
              <a:ext cx="1241935" cy="59419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698"/>
                </a:lnSpc>
              </a:pPr>
              <a:r>
                <a:rPr lang="en-US" sz="2641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Inputs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13281545" y="6428805"/>
              <a:ext cx="1724208" cy="59419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698"/>
                </a:lnSpc>
              </a:pPr>
              <a:r>
                <a:rPr lang="en-US" sz="2641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Decoder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10540051" y="10929856"/>
              <a:ext cx="1153647" cy="31138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849"/>
                </a:lnSpc>
              </a:pPr>
              <a:r>
                <a:rPr lang="en-US" sz="1320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Embedding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13358860" y="10929856"/>
              <a:ext cx="1153647" cy="31138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849"/>
                </a:lnSpc>
              </a:pPr>
              <a:r>
                <a:rPr lang="en-US" sz="1320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Embedding</a:t>
              </a: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11905168" y="1965765"/>
            <a:ext cx="854573" cy="5648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74"/>
              </a:lnSpc>
            </a:pPr>
            <a:r>
              <a:rPr lang="en-US" sz="18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Softmax output</a:t>
            </a:r>
          </a:p>
        </p:txBody>
      </p:sp>
    </p:spTree>
  </p:cSld>
  <p:clrMapOvr>
    <a:masterClrMapping/>
  </p:clrMapOvr>
</p:sld>
</file>

<file path=ppt/slides/slide5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DB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48650" y="1611220"/>
            <a:ext cx="6154798" cy="1293000"/>
          </a:xfrm>
          <a:custGeom>
            <a:avLst/>
            <a:gdLst/>
            <a:ahLst/>
            <a:cxnLst/>
            <a:rect r="r" b="b" t="t" l="l"/>
            <a:pathLst>
              <a:path h="1293000" w="6154798">
                <a:moveTo>
                  <a:pt x="0" y="0"/>
                </a:moveTo>
                <a:lnTo>
                  <a:pt x="6154797" y="0"/>
                </a:lnTo>
                <a:lnTo>
                  <a:pt x="6154797" y="1293000"/>
                </a:lnTo>
                <a:lnTo>
                  <a:pt x="0" y="1293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29615" y="189252"/>
            <a:ext cx="7330592" cy="1193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Transformers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634375" y="1670428"/>
            <a:ext cx="5569077" cy="1085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Translation: sequence-to-sequence task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476356" y="966448"/>
            <a:ext cx="932374" cy="4166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Output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27715" y="852827"/>
            <a:ext cx="18032569" cy="9269962"/>
            <a:chOff x="0" y="0"/>
            <a:chExt cx="24043426" cy="1235994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4043426" cy="12359949"/>
            </a:xfrm>
            <a:custGeom>
              <a:avLst/>
              <a:gdLst/>
              <a:ahLst/>
              <a:cxnLst/>
              <a:rect r="r" b="b" t="t" l="l"/>
              <a:pathLst>
                <a:path h="12359949" w="24043426">
                  <a:moveTo>
                    <a:pt x="0" y="0"/>
                  </a:moveTo>
                  <a:lnTo>
                    <a:pt x="24043426" y="0"/>
                  </a:lnTo>
                  <a:lnTo>
                    <a:pt x="24043426" y="12359949"/>
                  </a:lnTo>
                  <a:lnTo>
                    <a:pt x="0" y="123599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8" id="8"/>
            <p:cNvSpPr txBox="true"/>
            <p:nvPr/>
          </p:nvSpPr>
          <p:spPr>
            <a:xfrm rot="0">
              <a:off x="1234448" y="10626592"/>
              <a:ext cx="985678" cy="52403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28"/>
                </a:lnSpc>
              </a:pPr>
              <a:r>
                <a:rPr lang="en-US" b="true" sz="2377" spc="47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2345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3439357" y="10626592"/>
              <a:ext cx="985678" cy="52403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28"/>
                </a:lnSpc>
              </a:pPr>
              <a:r>
                <a:rPr lang="en-US" b="true" sz="2377" spc="47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3425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5644253" y="10626592"/>
              <a:ext cx="985678" cy="52403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28"/>
                </a:lnSpc>
              </a:pPr>
              <a:r>
                <a:rPr lang="en-US" b="true" sz="2377" spc="47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3853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1223183" y="6165611"/>
              <a:ext cx="5667651" cy="9595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53"/>
                </a:lnSpc>
              </a:pPr>
              <a:r>
                <a:rPr lang="en-US" b="true" sz="2377" spc="47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J'aime l'apprentissage automatique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811656" y="8289202"/>
              <a:ext cx="1478518" cy="40021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014"/>
                </a:lnSpc>
              </a:pPr>
              <a:r>
                <a:rPr lang="en-US" b="true" sz="2377" spc="47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J’aime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2074675" y="8630432"/>
              <a:ext cx="3696294" cy="40021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014"/>
                </a:lnSpc>
              </a:pPr>
              <a:r>
                <a:rPr lang="en-US" b="true" sz="2377" spc="47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l'apprentissage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4374591" y="8948017"/>
              <a:ext cx="2710616" cy="62881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434"/>
                </a:lnSpc>
              </a:pPr>
              <a:r>
                <a:rPr lang="en-US" b="true" sz="2377" spc="47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automatique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9426272" y="6946206"/>
              <a:ext cx="1595517" cy="55264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473"/>
                </a:lnSpc>
              </a:pPr>
              <a:r>
                <a:rPr lang="en-US" sz="2481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Encoder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11166531" y="11503655"/>
              <a:ext cx="1166528" cy="55264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473"/>
                </a:lnSpc>
              </a:pPr>
              <a:r>
                <a:rPr lang="en-US" sz="2481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Inputs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12475123" y="6043941"/>
              <a:ext cx="1619518" cy="55264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473"/>
                </a:lnSpc>
              </a:pPr>
              <a:r>
                <a:rPr lang="en-US" sz="2481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Decoder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9900086" y="10272856"/>
              <a:ext cx="1083600" cy="28584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736"/>
                </a:lnSpc>
              </a:pPr>
              <a:r>
                <a:rPr lang="en-US" sz="1240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Embedding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12547744" y="10272856"/>
              <a:ext cx="1083600" cy="28584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736"/>
                </a:lnSpc>
              </a:pPr>
              <a:r>
                <a:rPr lang="en-US" sz="1240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Embedding</a:t>
              </a: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12050011" y="2363038"/>
            <a:ext cx="536296" cy="393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9"/>
              </a:lnSpc>
            </a:pPr>
            <a:r>
              <a:rPr lang="en-US" b="true" sz="2300" spc="46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297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554156" y="2737228"/>
            <a:ext cx="854573" cy="5648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74"/>
              </a:lnSpc>
            </a:pPr>
            <a:r>
              <a:rPr lang="en-US" sz="18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Softmax output</a:t>
            </a:r>
          </a:p>
        </p:txBody>
      </p:sp>
    </p:spTree>
  </p:cSld>
  <p:clrMapOvr>
    <a:masterClrMapping/>
  </p:clrMapOvr>
</p:sld>
</file>

<file path=ppt/slides/slide5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DB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48650" y="1611220"/>
            <a:ext cx="6154798" cy="1293000"/>
          </a:xfrm>
          <a:custGeom>
            <a:avLst/>
            <a:gdLst/>
            <a:ahLst/>
            <a:cxnLst/>
            <a:rect r="r" b="b" t="t" l="l"/>
            <a:pathLst>
              <a:path h="1293000" w="6154798">
                <a:moveTo>
                  <a:pt x="0" y="0"/>
                </a:moveTo>
                <a:lnTo>
                  <a:pt x="6154797" y="0"/>
                </a:lnTo>
                <a:lnTo>
                  <a:pt x="6154797" y="1293000"/>
                </a:lnTo>
                <a:lnTo>
                  <a:pt x="0" y="1293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29615" y="189252"/>
            <a:ext cx="7330592" cy="1193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Transformers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634375" y="1670428"/>
            <a:ext cx="5569077" cy="1085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Translation: sequence-to-sequence task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515913" y="1146175"/>
            <a:ext cx="932374" cy="4166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Output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422843" y="1028700"/>
            <a:ext cx="17442313" cy="8966530"/>
            <a:chOff x="0" y="0"/>
            <a:chExt cx="23256418" cy="1195537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3256418" cy="11955374"/>
            </a:xfrm>
            <a:custGeom>
              <a:avLst/>
              <a:gdLst/>
              <a:ahLst/>
              <a:cxnLst/>
              <a:rect r="r" b="b" t="t" l="l"/>
              <a:pathLst>
                <a:path h="11955374" w="23256418">
                  <a:moveTo>
                    <a:pt x="0" y="0"/>
                  </a:moveTo>
                  <a:lnTo>
                    <a:pt x="23256418" y="0"/>
                  </a:lnTo>
                  <a:lnTo>
                    <a:pt x="23256418" y="11955374"/>
                  </a:lnTo>
                  <a:lnTo>
                    <a:pt x="0" y="119553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8" id="8"/>
            <p:cNvSpPr txBox="true"/>
            <p:nvPr/>
          </p:nvSpPr>
          <p:spPr>
            <a:xfrm rot="0">
              <a:off x="1194041" y="10277196"/>
              <a:ext cx="953414" cy="50844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219"/>
                </a:lnSpc>
              </a:pPr>
              <a:r>
                <a:rPr lang="en-US" b="true" sz="2300" spc="46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2345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3326778" y="10277196"/>
              <a:ext cx="953414" cy="50844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219"/>
                </a:lnSpc>
              </a:pPr>
              <a:r>
                <a:rPr lang="en-US" b="true" sz="2300" spc="46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3425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5459501" y="10277196"/>
              <a:ext cx="953414" cy="50844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219"/>
                </a:lnSpc>
              </a:pPr>
              <a:r>
                <a:rPr lang="en-US" b="true" sz="2300" spc="46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3853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1183145" y="5963793"/>
              <a:ext cx="5482133" cy="92817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760"/>
                </a:lnSpc>
              </a:pPr>
              <a:r>
                <a:rPr lang="en-US" b="true" sz="2300" spc="46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J'aime l'apprentissage automatique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785089" y="8020368"/>
              <a:ext cx="1430122" cy="38461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948"/>
                </a:lnSpc>
              </a:pPr>
              <a:r>
                <a:rPr lang="en-US" b="true" sz="2300" spc="46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J’aime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2006765" y="8350428"/>
              <a:ext cx="3575304" cy="38461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948"/>
                </a:lnSpc>
              </a:pPr>
              <a:r>
                <a:rPr lang="en-US" b="true" sz="2300" spc="46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l'apprentissage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4231399" y="8659660"/>
              <a:ext cx="2621890" cy="60369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289"/>
                </a:lnSpc>
              </a:pPr>
              <a:r>
                <a:rPr lang="en-US" b="true" sz="2300" spc="46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automatique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9117724" y="6716966"/>
              <a:ext cx="1543291" cy="5364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59"/>
                </a:lnSpc>
              </a:pPr>
              <a:r>
                <a:rPr lang="en-US" sz="2400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Encoder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10801020" y="11125238"/>
              <a:ext cx="1128344" cy="5364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59"/>
                </a:lnSpc>
              </a:pPr>
              <a:r>
                <a:rPr lang="en-US" sz="2400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Inputs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12066778" y="5844235"/>
              <a:ext cx="1566507" cy="5364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59"/>
                </a:lnSpc>
              </a:pPr>
              <a:r>
                <a:rPr lang="en-US" sz="2400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Decoder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9576029" y="9935350"/>
              <a:ext cx="1048131" cy="27773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679"/>
                </a:lnSpc>
              </a:pPr>
              <a:r>
                <a:rPr lang="en-US" sz="1200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Embedding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12137022" y="9935350"/>
              <a:ext cx="1048131" cy="27773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679"/>
                </a:lnSpc>
              </a:pPr>
              <a:r>
                <a:rPr lang="en-US" sz="1200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Embedding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1866943" y="2558567"/>
            <a:ext cx="5123745" cy="345653"/>
            <a:chOff x="0" y="0"/>
            <a:chExt cx="6831660" cy="460870"/>
          </a:xfrm>
        </p:grpSpPr>
        <p:sp>
          <p:nvSpPr>
            <p:cNvPr name="TextBox 21" id="21"/>
            <p:cNvSpPr txBox="true"/>
            <p:nvPr/>
          </p:nvSpPr>
          <p:spPr>
            <a:xfrm rot="0">
              <a:off x="0" y="-47574"/>
              <a:ext cx="715061" cy="50844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219"/>
                </a:lnSpc>
              </a:pPr>
              <a:r>
                <a:rPr lang="en-US" b="true" sz="2300" spc="46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297</a:t>
              </a: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2038858" y="-47625"/>
              <a:ext cx="715061" cy="50844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219"/>
                </a:lnSpc>
              </a:pPr>
              <a:r>
                <a:rPr lang="en-US" b="true" sz="2300" spc="46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450</a:t>
              </a:r>
            </a:p>
          </p:txBody>
        </p:sp>
        <p:sp>
          <p:nvSpPr>
            <p:cNvPr name="TextBox 23" id="23"/>
            <p:cNvSpPr txBox="true"/>
            <p:nvPr/>
          </p:nvSpPr>
          <p:spPr>
            <a:xfrm rot="0">
              <a:off x="4077729" y="-47625"/>
              <a:ext cx="715061" cy="50844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219"/>
                </a:lnSpc>
              </a:pPr>
              <a:r>
                <a:rPr lang="en-US" b="true" sz="2300" spc="46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901</a:t>
              </a:r>
            </a:p>
          </p:txBody>
        </p:sp>
        <p:sp>
          <p:nvSpPr>
            <p:cNvPr name="TextBox 24" id="24"/>
            <p:cNvSpPr txBox="true"/>
            <p:nvPr/>
          </p:nvSpPr>
          <p:spPr>
            <a:xfrm rot="0">
              <a:off x="6116599" y="-47625"/>
              <a:ext cx="715061" cy="50844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219"/>
                </a:lnSpc>
              </a:pPr>
              <a:r>
                <a:rPr lang="en-US" b="true" sz="2300" spc="46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389</a:t>
              </a:r>
            </a:p>
          </p:txBody>
        </p:sp>
      </p:grpSp>
      <p:sp>
        <p:nvSpPr>
          <p:cNvPr name="TextBox 25" id="25"/>
          <p:cNvSpPr txBox="true"/>
          <p:nvPr/>
        </p:nvSpPr>
        <p:spPr>
          <a:xfrm rot="0">
            <a:off x="9515913" y="2737228"/>
            <a:ext cx="854573" cy="5648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74"/>
              </a:lnSpc>
            </a:pPr>
            <a:r>
              <a:rPr lang="en-US" sz="18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Softmax output</a:t>
            </a:r>
          </a:p>
        </p:txBody>
      </p:sp>
    </p:spTree>
  </p:cSld>
  <p:clrMapOvr>
    <a:masterClrMapping/>
  </p:clrMapOvr>
</p:sld>
</file>

<file path=ppt/slides/slide5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DB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48650" y="1611220"/>
            <a:ext cx="6154798" cy="1293000"/>
          </a:xfrm>
          <a:custGeom>
            <a:avLst/>
            <a:gdLst/>
            <a:ahLst/>
            <a:cxnLst/>
            <a:rect r="r" b="b" t="t" l="l"/>
            <a:pathLst>
              <a:path h="1293000" w="6154798">
                <a:moveTo>
                  <a:pt x="0" y="0"/>
                </a:moveTo>
                <a:lnTo>
                  <a:pt x="6154797" y="0"/>
                </a:lnTo>
                <a:lnTo>
                  <a:pt x="6154797" y="1293000"/>
                </a:lnTo>
                <a:lnTo>
                  <a:pt x="0" y="1293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85137" y="119377"/>
            <a:ext cx="17442313" cy="8966530"/>
          </a:xfrm>
          <a:custGeom>
            <a:avLst/>
            <a:gdLst/>
            <a:ahLst/>
            <a:cxnLst/>
            <a:rect r="r" b="b" t="t" l="l"/>
            <a:pathLst>
              <a:path h="8966530" w="17442313">
                <a:moveTo>
                  <a:pt x="0" y="0"/>
                </a:moveTo>
                <a:lnTo>
                  <a:pt x="17442313" y="0"/>
                </a:lnTo>
                <a:lnTo>
                  <a:pt x="17442313" y="8966530"/>
                </a:lnTo>
                <a:lnTo>
                  <a:pt x="0" y="89665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146428" y="4942484"/>
            <a:ext cx="948776" cy="892969"/>
          </a:xfrm>
          <a:custGeom>
            <a:avLst/>
            <a:gdLst/>
            <a:ahLst/>
            <a:cxnLst/>
            <a:rect r="r" b="b" t="t" l="l"/>
            <a:pathLst>
              <a:path h="892969" w="948776">
                <a:moveTo>
                  <a:pt x="0" y="0"/>
                </a:moveTo>
                <a:lnTo>
                  <a:pt x="948775" y="0"/>
                </a:lnTo>
                <a:lnTo>
                  <a:pt x="948775" y="892969"/>
                </a:lnTo>
                <a:lnTo>
                  <a:pt x="0" y="89296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599597" y="3653190"/>
            <a:ext cx="1726625" cy="1242489"/>
          </a:xfrm>
          <a:custGeom>
            <a:avLst/>
            <a:gdLst/>
            <a:ahLst/>
            <a:cxnLst/>
            <a:rect r="r" b="b" t="t" l="l"/>
            <a:pathLst>
              <a:path h="1242489" w="1726625">
                <a:moveTo>
                  <a:pt x="0" y="0"/>
                </a:moveTo>
                <a:lnTo>
                  <a:pt x="1726626" y="0"/>
                </a:lnTo>
                <a:lnTo>
                  <a:pt x="1726626" y="1242489"/>
                </a:lnTo>
                <a:lnTo>
                  <a:pt x="0" y="124248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900380" y="1180938"/>
            <a:ext cx="1490739" cy="7303684"/>
          </a:xfrm>
          <a:custGeom>
            <a:avLst/>
            <a:gdLst/>
            <a:ahLst/>
            <a:cxnLst/>
            <a:rect r="r" b="b" t="t" l="l"/>
            <a:pathLst>
              <a:path h="7303684" w="1490739">
                <a:moveTo>
                  <a:pt x="0" y="0"/>
                </a:moveTo>
                <a:lnTo>
                  <a:pt x="1490739" y="0"/>
                </a:lnTo>
                <a:lnTo>
                  <a:pt x="1490739" y="7303684"/>
                </a:lnTo>
                <a:lnTo>
                  <a:pt x="0" y="730368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729615" y="189252"/>
            <a:ext cx="6937543" cy="1193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Transformers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34375" y="1670428"/>
            <a:ext cx="5569077" cy="1085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Translation: sequence-to-sequence task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80668" y="7815367"/>
            <a:ext cx="715061" cy="393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9"/>
              </a:lnSpc>
            </a:pPr>
            <a:r>
              <a:rPr lang="en-US" b="true" sz="2300" spc="46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2345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980220" y="7815367"/>
            <a:ext cx="715061" cy="393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9"/>
              </a:lnSpc>
            </a:pPr>
            <a:r>
              <a:rPr lang="en-US" b="true" sz="2300" spc="46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3425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579763" y="7815367"/>
            <a:ext cx="715061" cy="393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9"/>
              </a:lnSpc>
            </a:pPr>
            <a:r>
              <a:rPr lang="en-US" b="true" sz="2300" spc="46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3853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72495" y="4592222"/>
            <a:ext cx="4111600" cy="696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60"/>
              </a:lnSpc>
            </a:pPr>
            <a:r>
              <a:rPr lang="en-US" b="true" sz="2300" spc="46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J'aime l'apprentissage automatique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73953" y="6153702"/>
            <a:ext cx="1072591" cy="2694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48"/>
              </a:lnSpc>
            </a:pPr>
            <a:r>
              <a:rPr lang="en-US" b="true" sz="2300" spc="46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J’aime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990211" y="6401248"/>
            <a:ext cx="2681478" cy="2694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48"/>
              </a:lnSpc>
            </a:pPr>
            <a:r>
              <a:rPr lang="en-US" b="true" sz="2300" spc="46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l'apprentissage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658686" y="6578403"/>
            <a:ext cx="1966417" cy="488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89"/>
              </a:lnSpc>
            </a:pPr>
            <a:r>
              <a:rPr lang="en-US" b="true" sz="2300" spc="46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automatique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215679" y="2751001"/>
            <a:ext cx="178765" cy="393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9"/>
              </a:lnSpc>
            </a:pPr>
            <a:r>
              <a:rPr lang="en-US" b="true" sz="2300" spc="46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050011" y="1613097"/>
            <a:ext cx="536296" cy="393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9"/>
              </a:lnSpc>
            </a:pPr>
            <a:r>
              <a:rPr lang="en-US" b="true" sz="2300" spc="46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297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3579154" y="1613059"/>
            <a:ext cx="536296" cy="393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9"/>
              </a:lnSpc>
            </a:pPr>
            <a:r>
              <a:rPr lang="en-US" b="true" sz="2300" spc="46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450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3472589" y="2976105"/>
            <a:ext cx="715061" cy="393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9"/>
              </a:lnSpc>
            </a:pPr>
            <a:r>
              <a:rPr lang="en-US" b="true" sz="2300" spc="46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love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2662249" y="4592222"/>
            <a:ext cx="2681478" cy="696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60"/>
              </a:lnSpc>
            </a:pPr>
            <a:r>
              <a:rPr lang="en-US" b="true" sz="2300" spc="46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 love machine learning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5108307" y="1613059"/>
            <a:ext cx="536296" cy="393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9"/>
              </a:lnSpc>
            </a:pPr>
            <a:r>
              <a:rPr lang="en-US" b="true" sz="2300" spc="46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901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6637460" y="1613059"/>
            <a:ext cx="536296" cy="393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9"/>
              </a:lnSpc>
            </a:pPr>
            <a:r>
              <a:rPr lang="en-US" b="true" sz="2300" spc="46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389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4681940" y="3342218"/>
            <a:ext cx="1251356" cy="3265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55"/>
              </a:lnSpc>
            </a:pPr>
            <a:r>
              <a:rPr lang="en-US" b="true" sz="2300" spc="46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machine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6176708" y="3666668"/>
            <a:ext cx="1430122" cy="3265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55"/>
              </a:lnSpc>
            </a:pPr>
            <a:r>
              <a:rPr lang="en-US" b="true" sz="2300" spc="46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learning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7323430" y="5142814"/>
            <a:ext cx="1157468" cy="4166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Encoder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8585902" y="8449018"/>
            <a:ext cx="846258" cy="4166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Inputs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9515913" y="348120"/>
            <a:ext cx="932374" cy="4166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Output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9535220" y="4488266"/>
            <a:ext cx="1174880" cy="4166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Decoder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7667158" y="7561364"/>
            <a:ext cx="786098" cy="2178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79"/>
              </a:lnSpc>
            </a:pPr>
            <a:r>
              <a:rPr lang="en-US" sz="12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Embedding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9587903" y="7561364"/>
            <a:ext cx="786098" cy="2178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79"/>
              </a:lnSpc>
            </a:pPr>
            <a:r>
              <a:rPr lang="en-US" sz="12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Embedding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9554156" y="1839173"/>
            <a:ext cx="854573" cy="5648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74"/>
              </a:lnSpc>
            </a:pPr>
            <a:r>
              <a:rPr lang="en-US" sz="18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Softmax output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6146428" y="4634113"/>
            <a:ext cx="967664" cy="10233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6000" spc="147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🎉</a:t>
            </a:r>
          </a:p>
        </p:txBody>
      </p:sp>
    </p:spTree>
  </p:cSld>
  <p:clrMapOvr>
    <a:masterClrMapping/>
  </p:clrMapOvr>
</p:sld>
</file>

<file path=ppt/slides/slide5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DB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01168" y="9343044"/>
            <a:ext cx="3493008" cy="772135"/>
          </a:xfrm>
          <a:custGeom>
            <a:avLst/>
            <a:gdLst/>
            <a:ahLst/>
            <a:cxnLst/>
            <a:rect r="r" b="b" t="t" l="l"/>
            <a:pathLst>
              <a:path h="772135" w="3493008">
                <a:moveTo>
                  <a:pt x="0" y="0"/>
                </a:moveTo>
                <a:lnTo>
                  <a:pt x="3493008" y="0"/>
                </a:lnTo>
                <a:lnTo>
                  <a:pt x="3493008" y="772135"/>
                </a:lnTo>
                <a:lnTo>
                  <a:pt x="0" y="772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895350"/>
            <a:ext cx="6199004" cy="1193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Transformers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-733152" y="-15094"/>
            <a:ext cx="19754305" cy="10317188"/>
            <a:chOff x="0" y="0"/>
            <a:chExt cx="26339073" cy="1375625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6339073" cy="13756250"/>
            </a:xfrm>
            <a:custGeom>
              <a:avLst/>
              <a:gdLst/>
              <a:ahLst/>
              <a:cxnLst/>
              <a:rect r="r" b="b" t="t" l="l"/>
              <a:pathLst>
                <a:path h="13756250" w="26339073">
                  <a:moveTo>
                    <a:pt x="0" y="0"/>
                  </a:moveTo>
                  <a:lnTo>
                    <a:pt x="26339073" y="0"/>
                  </a:lnTo>
                  <a:lnTo>
                    <a:pt x="26339073" y="13756250"/>
                  </a:lnTo>
                  <a:lnTo>
                    <a:pt x="0" y="137562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6" id="6"/>
            <p:cNvSpPr txBox="true"/>
            <p:nvPr/>
          </p:nvSpPr>
          <p:spPr>
            <a:xfrm rot="0">
              <a:off x="10491156" y="7746899"/>
              <a:ext cx="1936856" cy="5970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866"/>
                </a:lnSpc>
              </a:pPr>
              <a:r>
                <a:rPr lang="en-US" sz="2761">
                  <a:solidFill>
                    <a:srgbClr val="000000"/>
                  </a:solidFill>
                  <a:latin typeface="Comic Sans"/>
                  <a:ea typeface="Comic Sans"/>
                  <a:cs typeface="Comic Sans"/>
                  <a:sym typeface="Comic Sans"/>
                </a:rPr>
                <a:t>Encoder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12428012" y="12819202"/>
              <a:ext cx="1817334" cy="5970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866"/>
                </a:lnSpc>
              </a:pPr>
              <a:r>
                <a:rPr lang="en-US" sz="2761">
                  <a:solidFill>
                    <a:srgbClr val="000000"/>
                  </a:solidFill>
                  <a:latin typeface="Comic Sans"/>
                  <a:ea typeface="Comic Sans"/>
                  <a:cs typeface="Comic Sans"/>
                  <a:sym typeface="Comic Sans"/>
                </a:rPr>
                <a:t>Inputs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13854815" y="390985"/>
              <a:ext cx="2404688" cy="5970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866"/>
                </a:lnSpc>
              </a:pPr>
              <a:r>
                <a:rPr lang="en-US" sz="2761">
                  <a:solidFill>
                    <a:srgbClr val="000000"/>
                  </a:solidFill>
                  <a:latin typeface="Comic Sans"/>
                  <a:ea typeface="Comic Sans"/>
                  <a:cs typeface="Comic Sans"/>
                  <a:sym typeface="Comic Sans"/>
                </a:rPr>
                <a:t>Output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13884436" y="6742705"/>
              <a:ext cx="2375068" cy="5970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866"/>
                </a:lnSpc>
              </a:pPr>
              <a:r>
                <a:rPr lang="en-US" sz="2761">
                  <a:solidFill>
                    <a:srgbClr val="000000"/>
                  </a:solidFill>
                  <a:latin typeface="Comic Sans"/>
                  <a:ea typeface="Comic Sans"/>
                  <a:cs typeface="Comic Sans"/>
                  <a:sym typeface="Comic Sans"/>
                </a:rPr>
                <a:t>Decoder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11018497" y="11456733"/>
              <a:ext cx="1206014" cy="2937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933"/>
                </a:lnSpc>
              </a:pPr>
              <a:r>
                <a:rPr lang="en-US" sz="1380">
                  <a:solidFill>
                    <a:srgbClr val="000000"/>
                  </a:solidFill>
                  <a:latin typeface="Comic Sans"/>
                  <a:ea typeface="Comic Sans"/>
                  <a:cs typeface="Comic Sans"/>
                  <a:sym typeface="Comic Sans"/>
                </a:rPr>
                <a:t>Embedding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13965260" y="11456733"/>
              <a:ext cx="1206014" cy="2937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933"/>
                </a:lnSpc>
              </a:pPr>
              <a:r>
                <a:rPr lang="en-US" sz="1380">
                  <a:solidFill>
                    <a:srgbClr val="000000"/>
                  </a:solidFill>
                  <a:latin typeface="Comic Sans"/>
                  <a:ea typeface="Comic Sans"/>
                  <a:cs typeface="Comic Sans"/>
                  <a:sym typeface="Comic Sans"/>
                </a:rPr>
                <a:t>Embedding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13718100" y="2635259"/>
              <a:ext cx="1700336" cy="8155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01"/>
                </a:lnSpc>
              </a:pPr>
              <a:r>
                <a:rPr lang="en-US" sz="2071">
                  <a:solidFill>
                    <a:srgbClr val="000000"/>
                  </a:solidFill>
                  <a:latin typeface="Comic Sans"/>
                  <a:ea typeface="Comic Sans"/>
                  <a:cs typeface="Comic Sans"/>
                  <a:sym typeface="Comic Sans"/>
                </a:rPr>
                <a:t>Softmax output</a:t>
              </a: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12205256" y="2079625"/>
            <a:ext cx="3058364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39"/>
              </a:lnSpc>
            </a:pPr>
            <a:r>
              <a:rPr lang="en-US" sz="3199">
                <a:solidFill>
                  <a:srgbClr val="0944A1"/>
                </a:solidFill>
                <a:latin typeface="More Sugar"/>
                <a:ea typeface="More Sugar"/>
                <a:cs typeface="More Sugar"/>
                <a:sym typeface="More Sugar"/>
              </a:rPr>
              <a:t>Softmax Output </a:t>
            </a:r>
          </a:p>
        </p:txBody>
      </p:sp>
    </p:spTree>
  </p:cSld>
  <p:clrMapOvr>
    <a:masterClrMapping/>
  </p:clrMapOvr>
</p:sld>
</file>

<file path=ppt/slides/slide5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DB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01168" y="9343044"/>
            <a:ext cx="3493008" cy="772135"/>
          </a:xfrm>
          <a:custGeom>
            <a:avLst/>
            <a:gdLst/>
            <a:ahLst/>
            <a:cxnLst/>
            <a:rect r="r" b="b" t="t" l="l"/>
            <a:pathLst>
              <a:path h="772135" w="3493008">
                <a:moveTo>
                  <a:pt x="0" y="0"/>
                </a:moveTo>
                <a:lnTo>
                  <a:pt x="3493008" y="0"/>
                </a:lnTo>
                <a:lnTo>
                  <a:pt x="3493008" y="772135"/>
                </a:lnTo>
                <a:lnTo>
                  <a:pt x="0" y="772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895350"/>
            <a:ext cx="6199004" cy="1193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Transformers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-733152" y="-15094"/>
            <a:ext cx="19754305" cy="10317188"/>
            <a:chOff x="0" y="0"/>
            <a:chExt cx="26339073" cy="1375625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6339073" cy="13756250"/>
            </a:xfrm>
            <a:custGeom>
              <a:avLst/>
              <a:gdLst/>
              <a:ahLst/>
              <a:cxnLst/>
              <a:rect r="r" b="b" t="t" l="l"/>
              <a:pathLst>
                <a:path h="13756250" w="26339073">
                  <a:moveTo>
                    <a:pt x="0" y="0"/>
                  </a:moveTo>
                  <a:lnTo>
                    <a:pt x="26339073" y="0"/>
                  </a:lnTo>
                  <a:lnTo>
                    <a:pt x="26339073" y="13756250"/>
                  </a:lnTo>
                  <a:lnTo>
                    <a:pt x="0" y="137562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6" id="6"/>
            <p:cNvSpPr txBox="true"/>
            <p:nvPr/>
          </p:nvSpPr>
          <p:spPr>
            <a:xfrm rot="0">
              <a:off x="10491156" y="7746899"/>
              <a:ext cx="1936856" cy="5970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866"/>
                </a:lnSpc>
              </a:pPr>
              <a:r>
                <a:rPr lang="en-US" sz="2761">
                  <a:solidFill>
                    <a:srgbClr val="000000"/>
                  </a:solidFill>
                  <a:latin typeface="Comic Sans"/>
                  <a:ea typeface="Comic Sans"/>
                  <a:cs typeface="Comic Sans"/>
                  <a:sym typeface="Comic Sans"/>
                </a:rPr>
                <a:t>Encoder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12428012" y="12819202"/>
              <a:ext cx="1817334" cy="5970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866"/>
                </a:lnSpc>
              </a:pPr>
              <a:r>
                <a:rPr lang="en-US" sz="2761">
                  <a:solidFill>
                    <a:srgbClr val="000000"/>
                  </a:solidFill>
                  <a:latin typeface="Comic Sans"/>
                  <a:ea typeface="Comic Sans"/>
                  <a:cs typeface="Comic Sans"/>
                  <a:sym typeface="Comic Sans"/>
                </a:rPr>
                <a:t>Inputs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13854815" y="390985"/>
              <a:ext cx="2404688" cy="5970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866"/>
                </a:lnSpc>
              </a:pPr>
              <a:r>
                <a:rPr lang="en-US" sz="2761">
                  <a:solidFill>
                    <a:srgbClr val="000000"/>
                  </a:solidFill>
                  <a:latin typeface="Comic Sans"/>
                  <a:ea typeface="Comic Sans"/>
                  <a:cs typeface="Comic Sans"/>
                  <a:sym typeface="Comic Sans"/>
                </a:rPr>
                <a:t>Output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13884436" y="6742705"/>
              <a:ext cx="2375068" cy="5970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866"/>
                </a:lnSpc>
              </a:pPr>
              <a:r>
                <a:rPr lang="en-US" sz="2761">
                  <a:solidFill>
                    <a:srgbClr val="000000"/>
                  </a:solidFill>
                  <a:latin typeface="Comic Sans"/>
                  <a:ea typeface="Comic Sans"/>
                  <a:cs typeface="Comic Sans"/>
                  <a:sym typeface="Comic Sans"/>
                </a:rPr>
                <a:t>Decoder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11018497" y="11456733"/>
              <a:ext cx="1206014" cy="2937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933"/>
                </a:lnSpc>
              </a:pPr>
              <a:r>
                <a:rPr lang="en-US" sz="1380">
                  <a:solidFill>
                    <a:srgbClr val="000000"/>
                  </a:solidFill>
                  <a:latin typeface="Comic Sans"/>
                  <a:ea typeface="Comic Sans"/>
                  <a:cs typeface="Comic Sans"/>
                  <a:sym typeface="Comic Sans"/>
                </a:rPr>
                <a:t>Embedding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13965260" y="11456733"/>
              <a:ext cx="1206014" cy="2937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933"/>
                </a:lnSpc>
              </a:pPr>
              <a:r>
                <a:rPr lang="en-US" sz="1380">
                  <a:solidFill>
                    <a:srgbClr val="000000"/>
                  </a:solidFill>
                  <a:latin typeface="Comic Sans"/>
                  <a:ea typeface="Comic Sans"/>
                  <a:cs typeface="Comic Sans"/>
                  <a:sym typeface="Comic Sans"/>
                </a:rPr>
                <a:t>Embedding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13718100" y="2635259"/>
              <a:ext cx="1700336" cy="8155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01"/>
                </a:lnSpc>
              </a:pPr>
              <a:r>
                <a:rPr lang="en-US" sz="2071">
                  <a:solidFill>
                    <a:srgbClr val="000000"/>
                  </a:solidFill>
                  <a:latin typeface="Comic Sans"/>
                  <a:ea typeface="Comic Sans"/>
                  <a:cs typeface="Comic Sans"/>
                  <a:sym typeface="Comic Sans"/>
                </a:rPr>
                <a:t>Softmax output</a:t>
              </a: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672183" y="4544509"/>
            <a:ext cx="5605663" cy="21937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16"/>
              </a:lnSpc>
            </a:pPr>
            <a:r>
              <a:rPr lang="en-US" b="true" sz="3200">
                <a:solidFill>
                  <a:srgbClr val="000000"/>
                </a:solidFill>
                <a:latin typeface="Comic Sans Bold"/>
                <a:ea typeface="Comic Sans Bold"/>
                <a:cs typeface="Comic Sans Bold"/>
                <a:sym typeface="Comic Sans Bold"/>
              </a:rPr>
              <a:t>Encoder </a:t>
            </a:r>
            <a:r>
              <a:rPr lang="en-US" sz="3200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Encodes inputs (“prompts”) with contextual understanding and produces one vector per input token.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357670" y="4667993"/>
            <a:ext cx="4610386" cy="16413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16"/>
              </a:lnSpc>
            </a:pPr>
            <a:r>
              <a:rPr lang="en-US" b="true" sz="3200">
                <a:solidFill>
                  <a:srgbClr val="000000"/>
                </a:solidFill>
                <a:latin typeface="Comic Sans Bold"/>
                <a:ea typeface="Comic Sans Bold"/>
                <a:cs typeface="Comic Sans Bold"/>
                <a:sym typeface="Comic Sans Bold"/>
              </a:rPr>
              <a:t>Decoder</a:t>
            </a:r>
            <a:r>
              <a:rPr lang="en-US" sz="3200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 Accepts input tokens and generates new tokens.</a:t>
            </a:r>
          </a:p>
        </p:txBody>
      </p:sp>
    </p:spTree>
  </p:cSld>
  <p:clrMapOvr>
    <a:masterClrMapping/>
  </p:clrMapOvr>
</p:sld>
</file>

<file path=ppt/slides/slide5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DB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21696" y="0"/>
            <a:ext cx="19479257" cy="10015633"/>
            <a:chOff x="0" y="0"/>
            <a:chExt cx="25972342" cy="1335417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2041232" y="3391337"/>
              <a:ext cx="6823353" cy="9942638"/>
            </a:xfrm>
            <a:custGeom>
              <a:avLst/>
              <a:gdLst/>
              <a:ahLst/>
              <a:cxnLst/>
              <a:rect r="r" b="b" t="t" l="l"/>
              <a:pathLst>
                <a:path h="9942638" w="6823353">
                  <a:moveTo>
                    <a:pt x="0" y="0"/>
                  </a:moveTo>
                  <a:lnTo>
                    <a:pt x="6823353" y="0"/>
                  </a:lnTo>
                  <a:lnTo>
                    <a:pt x="6823353" y="9942638"/>
                  </a:lnTo>
                  <a:lnTo>
                    <a:pt x="0" y="99426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5972342" cy="13354177"/>
            </a:xfrm>
            <a:custGeom>
              <a:avLst/>
              <a:gdLst/>
              <a:ahLst/>
              <a:cxnLst/>
              <a:rect r="r" b="b" t="t" l="l"/>
              <a:pathLst>
                <a:path h="13354177" w="25972342">
                  <a:moveTo>
                    <a:pt x="0" y="0"/>
                  </a:moveTo>
                  <a:lnTo>
                    <a:pt x="25972342" y="0"/>
                  </a:lnTo>
                  <a:lnTo>
                    <a:pt x="25972342" y="13354177"/>
                  </a:lnTo>
                  <a:lnTo>
                    <a:pt x="0" y="133541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5" id="5"/>
            <p:cNvSpPr txBox="true"/>
            <p:nvPr/>
          </p:nvSpPr>
          <p:spPr>
            <a:xfrm rot="0">
              <a:off x="19653094" y="7268708"/>
              <a:ext cx="4010330" cy="16275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010"/>
                </a:lnSpc>
              </a:pPr>
              <a:r>
                <a:rPr lang="en-US" b="true" sz="3630">
                  <a:solidFill>
                    <a:srgbClr val="000000"/>
                  </a:solidFill>
                  <a:latin typeface="Comic Sans Bold"/>
                  <a:ea typeface="Comic Sans Bold"/>
                  <a:cs typeface="Comic Sans Bold"/>
                  <a:sym typeface="Comic Sans Bold"/>
                </a:rPr>
                <a:t>Decoder Only Models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10983444" y="7268708"/>
              <a:ext cx="5145136" cy="16275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010"/>
                </a:lnSpc>
              </a:pPr>
              <a:r>
                <a:rPr lang="en-US" b="true" sz="3630">
                  <a:solidFill>
                    <a:srgbClr val="000000"/>
                  </a:solidFill>
                  <a:latin typeface="Comic Sans Bold"/>
                  <a:ea typeface="Comic Sans Bold"/>
                  <a:cs typeface="Comic Sans Bold"/>
                  <a:sym typeface="Comic Sans Bold"/>
                </a:rPr>
                <a:t>Encoder Decoder Models 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3413838" y="7268708"/>
              <a:ext cx="4010330" cy="16275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010"/>
                </a:lnSpc>
              </a:pPr>
              <a:r>
                <a:rPr lang="en-US" b="true" sz="3630">
                  <a:solidFill>
                    <a:srgbClr val="000000"/>
                  </a:solidFill>
                  <a:latin typeface="Comic Sans Bold"/>
                  <a:ea typeface="Comic Sans Bold"/>
                  <a:cs typeface="Comic Sans Bold"/>
                  <a:sym typeface="Comic Sans Bold"/>
                </a:rPr>
                <a:t>Encoder Only Models </a:t>
              </a: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7012498" y="9448324"/>
            <a:ext cx="829504" cy="497653"/>
          </a:xfrm>
          <a:custGeom>
            <a:avLst/>
            <a:gdLst/>
            <a:ahLst/>
            <a:cxnLst/>
            <a:rect r="r" b="b" t="t" l="l"/>
            <a:pathLst>
              <a:path h="497653" w="829504">
                <a:moveTo>
                  <a:pt x="0" y="0"/>
                </a:moveTo>
                <a:lnTo>
                  <a:pt x="829503" y="0"/>
                </a:lnTo>
                <a:lnTo>
                  <a:pt x="829503" y="497652"/>
                </a:lnTo>
                <a:lnTo>
                  <a:pt x="0" y="49765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729615" y="189252"/>
            <a:ext cx="6213928" cy="1193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Transformers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370392" y="2626994"/>
            <a:ext cx="932374" cy="4166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Output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957361" y="9021423"/>
            <a:ext cx="690810" cy="4166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Input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082926" y="8841696"/>
            <a:ext cx="846258" cy="4166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Inputs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929185" y="1326871"/>
            <a:ext cx="932374" cy="4166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Output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4256531" y="9021423"/>
            <a:ext cx="690810" cy="4166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Input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4947342" y="1325902"/>
            <a:ext cx="932374" cy="4166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Output</a:t>
            </a:r>
          </a:p>
        </p:txBody>
      </p:sp>
    </p:spTree>
  </p:cSld>
  <p:clrMapOvr>
    <a:masterClrMapping/>
  </p:clrMapOvr>
</p:sld>
</file>

<file path=ppt/slides/slide5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DB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23402" y="4301700"/>
            <a:ext cx="17041197" cy="1683601"/>
          </a:xfrm>
          <a:custGeom>
            <a:avLst/>
            <a:gdLst/>
            <a:ahLst/>
            <a:cxnLst/>
            <a:rect r="r" b="b" t="t" l="l"/>
            <a:pathLst>
              <a:path h="1683601" w="17041197">
                <a:moveTo>
                  <a:pt x="0" y="0"/>
                </a:moveTo>
                <a:lnTo>
                  <a:pt x="17041196" y="0"/>
                </a:lnTo>
                <a:lnTo>
                  <a:pt x="17041196" y="1683600"/>
                </a:lnTo>
                <a:lnTo>
                  <a:pt x="0" y="1683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044213" y="2261023"/>
            <a:ext cx="8012490" cy="1285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199"/>
              </a:lnSpc>
            </a:pPr>
            <a:r>
              <a:rPr lang="en-US" sz="8499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Prompting and 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6044213" y="3857625"/>
            <a:ext cx="8046301" cy="2571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199"/>
              </a:lnSpc>
            </a:pPr>
            <a:r>
              <a:rPr lang="en-US" sz="8499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prompt engineering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-2325213" y="-3273000"/>
            <a:ext cx="9022634" cy="9258300"/>
          </a:xfrm>
          <a:custGeom>
            <a:avLst/>
            <a:gdLst/>
            <a:ahLst/>
            <a:cxnLst/>
            <a:rect r="r" b="b" t="t" l="l"/>
            <a:pathLst>
              <a:path h="9258300" w="9022634">
                <a:moveTo>
                  <a:pt x="0" y="0"/>
                </a:moveTo>
                <a:lnTo>
                  <a:pt x="9022634" y="0"/>
                </a:lnTo>
                <a:lnTo>
                  <a:pt x="9022634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7659121">
            <a:off x="13444653" y="5557407"/>
            <a:ext cx="7629294" cy="7828566"/>
          </a:xfrm>
          <a:custGeom>
            <a:avLst/>
            <a:gdLst/>
            <a:ahLst/>
            <a:cxnLst/>
            <a:rect r="r" b="b" t="t" l="l"/>
            <a:pathLst>
              <a:path h="7828566" w="7629294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2679103" y="6743700"/>
            <a:ext cx="9022634" cy="9258300"/>
          </a:xfrm>
          <a:custGeom>
            <a:avLst/>
            <a:gdLst/>
            <a:ahLst/>
            <a:cxnLst/>
            <a:rect r="r" b="b" t="t" l="l"/>
            <a:pathLst>
              <a:path h="9258300" w="9022634">
                <a:moveTo>
                  <a:pt x="0" y="0"/>
                </a:moveTo>
                <a:lnTo>
                  <a:pt x="9022634" y="0"/>
                </a:lnTo>
                <a:lnTo>
                  <a:pt x="9022634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DB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012498" y="9448324"/>
            <a:ext cx="829504" cy="497653"/>
          </a:xfrm>
          <a:custGeom>
            <a:avLst/>
            <a:gdLst/>
            <a:ahLst/>
            <a:cxnLst/>
            <a:rect r="r" b="b" t="t" l="l"/>
            <a:pathLst>
              <a:path h="497653" w="829504">
                <a:moveTo>
                  <a:pt x="0" y="0"/>
                </a:moveTo>
                <a:lnTo>
                  <a:pt x="829503" y="0"/>
                </a:lnTo>
                <a:lnTo>
                  <a:pt x="829503" y="497652"/>
                </a:lnTo>
                <a:lnTo>
                  <a:pt x="0" y="4976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59894" y="322602"/>
            <a:ext cx="17168203" cy="8707336"/>
          </a:xfrm>
          <a:custGeom>
            <a:avLst/>
            <a:gdLst/>
            <a:ahLst/>
            <a:cxnLst/>
            <a:rect r="r" b="b" t="t" l="l"/>
            <a:pathLst>
              <a:path h="8707336" w="17168203">
                <a:moveTo>
                  <a:pt x="0" y="0"/>
                </a:moveTo>
                <a:lnTo>
                  <a:pt x="17168203" y="0"/>
                </a:lnTo>
                <a:lnTo>
                  <a:pt x="17168203" y="8707336"/>
                </a:lnTo>
                <a:lnTo>
                  <a:pt x="0" y="87073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4" id="4"/>
          <p:cNvSpPr txBox="true"/>
          <p:nvPr/>
        </p:nvSpPr>
        <p:spPr>
          <a:xfrm rot="0">
            <a:off x="729615" y="208302"/>
            <a:ext cx="8680885" cy="962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839"/>
              </a:lnSpc>
            </a:pPr>
            <a:r>
              <a:rPr lang="en-US" sz="5599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Large Language Models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550240" y="6663680"/>
            <a:ext cx="1245666" cy="490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More Sugar"/>
                <a:ea typeface="More Sugar"/>
                <a:cs typeface="More Sugar"/>
                <a:sym typeface="More Sugar"/>
              </a:rPr>
              <a:t>BERT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070057" y="4321156"/>
            <a:ext cx="1621022" cy="9131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19"/>
              </a:lnSpc>
            </a:pPr>
            <a:r>
              <a:rPr lang="en-US" sz="5299">
                <a:solidFill>
                  <a:srgbClr val="FFFFFF"/>
                </a:solidFill>
                <a:latin typeface="More Sugar"/>
                <a:ea typeface="More Sugar"/>
                <a:cs typeface="More Sugar"/>
                <a:sym typeface="More Sugar"/>
              </a:rPr>
              <a:t>GPT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757501" y="7078335"/>
            <a:ext cx="2160258" cy="639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79"/>
              </a:lnSpc>
            </a:pPr>
            <a:r>
              <a:rPr lang="en-US" sz="3699">
                <a:solidFill>
                  <a:srgbClr val="FFFFFF"/>
                </a:solidFill>
                <a:latin typeface="More Sugar"/>
                <a:ea typeface="More Sugar"/>
                <a:cs typeface="More Sugar"/>
                <a:sym typeface="More Sugar"/>
              </a:rPr>
              <a:t>FLAN-T5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448619" y="4368781"/>
            <a:ext cx="1328233" cy="563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19"/>
              </a:lnSpc>
            </a:pPr>
            <a:r>
              <a:rPr lang="en-US" sz="3299">
                <a:solidFill>
                  <a:srgbClr val="FFFFFF"/>
                </a:solidFill>
                <a:latin typeface="More Sugar"/>
                <a:ea typeface="More Sugar"/>
                <a:cs typeface="More Sugar"/>
                <a:sym typeface="More Sugar"/>
              </a:rPr>
              <a:t>LLaMa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532883" y="6856720"/>
            <a:ext cx="1750782" cy="7054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39"/>
              </a:lnSpc>
            </a:pPr>
            <a:r>
              <a:rPr lang="en-US" sz="4099">
                <a:solidFill>
                  <a:srgbClr val="FFFFFF"/>
                </a:solidFill>
                <a:latin typeface="More Sugar"/>
                <a:ea typeface="More Sugar"/>
                <a:cs typeface="More Sugar"/>
                <a:sym typeface="More Sugar"/>
              </a:rPr>
              <a:t>PaLM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754444" y="3341838"/>
            <a:ext cx="2517256" cy="8375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59"/>
              </a:lnSpc>
            </a:pPr>
            <a:r>
              <a:rPr lang="en-US" sz="4899">
                <a:solidFill>
                  <a:srgbClr val="FFFFFF"/>
                </a:solidFill>
                <a:latin typeface="More Sugar"/>
                <a:ea typeface="More Sugar"/>
                <a:cs typeface="More Sugar"/>
                <a:sym typeface="More Sugar"/>
              </a:rPr>
              <a:t>BLOOM</a:t>
            </a:r>
          </a:p>
        </p:txBody>
      </p:sp>
    </p:spTree>
  </p:cSld>
  <p:clrMapOvr>
    <a:masterClrMapping/>
  </p:clrMapOvr>
</p:sld>
</file>

<file path=ppt/slides/slide6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DB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34333" y="3146085"/>
            <a:ext cx="16056264" cy="6640439"/>
          </a:xfrm>
          <a:custGeom>
            <a:avLst/>
            <a:gdLst/>
            <a:ahLst/>
            <a:cxnLst/>
            <a:rect r="r" b="b" t="t" l="l"/>
            <a:pathLst>
              <a:path h="6640439" w="16056264">
                <a:moveTo>
                  <a:pt x="0" y="0"/>
                </a:moveTo>
                <a:lnTo>
                  <a:pt x="16056264" y="0"/>
                </a:lnTo>
                <a:lnTo>
                  <a:pt x="16056264" y="6640440"/>
                </a:lnTo>
                <a:lnTo>
                  <a:pt x="0" y="66404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834333" y="895350"/>
            <a:ext cx="14841858" cy="1193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Prompting and prompt engineering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461549" y="4145907"/>
            <a:ext cx="4570171" cy="12646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b="true" sz="2799" spc="55">
                <a:solidFill>
                  <a:srgbClr val="232F3E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Where is Ganymede located in the solar system?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1885171" y="4145907"/>
            <a:ext cx="4570171" cy="12646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b="true" sz="2799" spc="55">
                <a:solidFill>
                  <a:srgbClr val="666666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Where is Ganymede located in the solar system?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809743" y="5831662"/>
            <a:ext cx="5005426" cy="21181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b="true" sz="2799" spc="55">
                <a:solidFill>
                  <a:srgbClr val="232F3E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Ganymede is a moon of Jupiter and is located in the solar system within Jupiter’s orbit.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605707" y="5067300"/>
            <a:ext cx="705479" cy="4955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LLM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504504" y="3088935"/>
            <a:ext cx="2484262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b="true" sz="2600">
                <a:solidFill>
                  <a:srgbClr val="4A86E8"/>
                </a:solidFill>
                <a:latin typeface="Comic Sans Bold"/>
                <a:ea typeface="Comic Sans Bold"/>
                <a:cs typeface="Comic Sans Bold"/>
                <a:sym typeface="Comic Sans Bold"/>
              </a:rPr>
              <a:t>Prompt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605707" y="3010546"/>
            <a:ext cx="967635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b="true" sz="2600">
                <a:solidFill>
                  <a:srgbClr val="4A86E8"/>
                </a:solidFill>
                <a:latin typeface="Comic Sans Bold"/>
                <a:ea typeface="Comic Sans Bold"/>
                <a:cs typeface="Comic Sans Bold"/>
                <a:sym typeface="Comic Sans Bold"/>
              </a:rPr>
              <a:t>Model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002517" y="3088935"/>
            <a:ext cx="1766202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b="true" sz="2600">
                <a:solidFill>
                  <a:srgbClr val="4A86E8"/>
                </a:solidFill>
                <a:latin typeface="Comic Sans Bold"/>
                <a:ea typeface="Comic Sans Bold"/>
                <a:cs typeface="Comic Sans Bold"/>
                <a:sym typeface="Comic Sans Bold"/>
              </a:rPr>
              <a:t>Completion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75271" y="8814975"/>
            <a:ext cx="5142728" cy="97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40"/>
              </a:lnSpc>
            </a:pPr>
            <a:r>
              <a:rPr lang="en-US" b="true" sz="3200">
                <a:solidFill>
                  <a:srgbClr val="000000"/>
                </a:solidFill>
                <a:latin typeface="Comic Sans Bold"/>
                <a:ea typeface="Comic Sans Bold"/>
                <a:cs typeface="Comic Sans Bold"/>
                <a:sym typeface="Comic Sans Bold"/>
              </a:rPr>
              <a:t>Context window</a:t>
            </a:r>
            <a:r>
              <a:rPr lang="en-US" sz="3200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: typically a few thousand words</a:t>
            </a:r>
          </a:p>
        </p:txBody>
      </p:sp>
    </p:spTree>
  </p:cSld>
  <p:clrMapOvr>
    <a:masterClrMapping/>
  </p:clrMapOvr>
</p:sld>
</file>

<file path=ppt/slides/slide6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DB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012498" y="9448324"/>
            <a:ext cx="829504" cy="497653"/>
          </a:xfrm>
          <a:custGeom>
            <a:avLst/>
            <a:gdLst/>
            <a:ahLst/>
            <a:cxnLst/>
            <a:rect r="r" b="b" t="t" l="l"/>
            <a:pathLst>
              <a:path h="497653" w="829504">
                <a:moveTo>
                  <a:pt x="0" y="0"/>
                </a:moveTo>
                <a:lnTo>
                  <a:pt x="829503" y="0"/>
                </a:lnTo>
                <a:lnTo>
                  <a:pt x="829503" y="497652"/>
                </a:lnTo>
                <a:lnTo>
                  <a:pt x="0" y="4976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48640" y="182880"/>
            <a:ext cx="17041197" cy="1145400"/>
          </a:xfrm>
          <a:custGeom>
            <a:avLst/>
            <a:gdLst/>
            <a:ahLst/>
            <a:cxnLst/>
            <a:rect r="r" b="b" t="t" l="l"/>
            <a:pathLst>
              <a:path h="1145400" w="17041197">
                <a:moveTo>
                  <a:pt x="0" y="0"/>
                </a:moveTo>
                <a:lnTo>
                  <a:pt x="17041197" y="0"/>
                </a:lnTo>
                <a:lnTo>
                  <a:pt x="17041197" y="1145400"/>
                </a:lnTo>
                <a:lnTo>
                  <a:pt x="0" y="11454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882102" y="622230"/>
            <a:ext cx="15104950" cy="2432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In-context learning (ICL) - zero shot inference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151425" y="4054851"/>
            <a:ext cx="6303483" cy="2424179"/>
          </a:xfrm>
          <a:custGeom>
            <a:avLst/>
            <a:gdLst/>
            <a:ahLst/>
            <a:cxnLst/>
            <a:rect r="r" b="b" t="t" l="l"/>
            <a:pathLst>
              <a:path h="2424179" w="6303483">
                <a:moveTo>
                  <a:pt x="0" y="0"/>
                </a:moveTo>
                <a:lnTo>
                  <a:pt x="6303483" y="0"/>
                </a:lnTo>
                <a:lnTo>
                  <a:pt x="6303483" y="2424179"/>
                </a:lnTo>
                <a:lnTo>
                  <a:pt x="0" y="242417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466290" y="4054851"/>
            <a:ext cx="3140612" cy="3693424"/>
          </a:xfrm>
          <a:custGeom>
            <a:avLst/>
            <a:gdLst/>
            <a:ahLst/>
            <a:cxnLst/>
            <a:rect r="r" b="b" t="t" l="l"/>
            <a:pathLst>
              <a:path h="3693424" w="3140612">
                <a:moveTo>
                  <a:pt x="0" y="0"/>
                </a:moveTo>
                <a:lnTo>
                  <a:pt x="3140612" y="0"/>
                </a:lnTo>
                <a:lnTo>
                  <a:pt x="3140612" y="3693424"/>
                </a:lnTo>
                <a:lnTo>
                  <a:pt x="0" y="369342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667681" y="4054832"/>
            <a:ext cx="6319371" cy="2424198"/>
          </a:xfrm>
          <a:custGeom>
            <a:avLst/>
            <a:gdLst/>
            <a:ahLst/>
            <a:cxnLst/>
            <a:rect r="r" b="b" t="t" l="l"/>
            <a:pathLst>
              <a:path h="2424198" w="6319371">
                <a:moveTo>
                  <a:pt x="0" y="0"/>
                </a:moveTo>
                <a:lnTo>
                  <a:pt x="6319371" y="0"/>
                </a:lnTo>
                <a:lnTo>
                  <a:pt x="6319371" y="2424198"/>
                </a:lnTo>
                <a:lnTo>
                  <a:pt x="0" y="242419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400656" y="4996216"/>
            <a:ext cx="3825274" cy="1247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b="true" sz="2799" spc="55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Classify this review:</a:t>
            </a:r>
            <a:r>
              <a:rPr lang="en-US" b="true" sz="2799" spc="55">
                <a:solidFill>
                  <a:srgbClr val="FF31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I loved this movie!</a:t>
            </a:r>
            <a:r>
              <a:rPr lang="en-US" b="true" sz="2799" spc="55">
                <a:solidFill>
                  <a:srgbClr val="FF9D3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</a:t>
            </a:r>
            <a:r>
              <a:rPr lang="en-US" b="true" sz="2799" spc="55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Sentiment: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885157" y="4996216"/>
            <a:ext cx="4570171" cy="1247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59"/>
              </a:lnSpc>
            </a:pPr>
            <a:r>
              <a:rPr lang="en-US" b="true" sz="2799" spc="55">
                <a:solidFill>
                  <a:srgbClr val="666666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Classify this review: I loved this movie! Sentiment: </a:t>
            </a:r>
            <a:r>
              <a:rPr lang="en-US" b="true" sz="2799" spc="55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Positive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710703" y="5971376"/>
            <a:ext cx="705479" cy="500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LLM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285324" y="4026787"/>
            <a:ext cx="2285086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b="true" sz="2600">
                <a:solidFill>
                  <a:srgbClr val="4A86E8"/>
                </a:solidFill>
                <a:latin typeface="Comic Sans Bold"/>
                <a:ea typeface="Comic Sans Bold"/>
                <a:cs typeface="Comic Sans Bold"/>
                <a:sym typeface="Comic Sans Bold"/>
              </a:rPr>
              <a:t>Prompt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660182" y="4026787"/>
            <a:ext cx="967635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b="true" sz="2600">
                <a:solidFill>
                  <a:srgbClr val="4A86E8"/>
                </a:solidFill>
                <a:latin typeface="Comic Sans Bold"/>
                <a:ea typeface="Comic Sans Bold"/>
                <a:cs typeface="Comic Sans Bold"/>
                <a:sym typeface="Comic Sans Bold"/>
              </a:rPr>
              <a:t>Model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287142" y="4026787"/>
            <a:ext cx="1766202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b="true" sz="2600">
                <a:solidFill>
                  <a:srgbClr val="4A86E8"/>
                </a:solidFill>
                <a:latin typeface="Comic Sans Bold"/>
                <a:ea typeface="Comic Sans Bold"/>
                <a:cs typeface="Comic Sans Bold"/>
                <a:sym typeface="Comic Sans Bold"/>
              </a:rPr>
              <a:t>Completion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400656" y="8006715"/>
            <a:ext cx="5283473" cy="613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Zero-shot inference</a:t>
            </a:r>
          </a:p>
        </p:txBody>
      </p:sp>
    </p:spTree>
  </p:cSld>
  <p:clrMapOvr>
    <a:masterClrMapping/>
  </p:clrMapOvr>
</p:sld>
</file>

<file path=ppt/slides/slide6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DB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29615" y="189252"/>
            <a:ext cx="14308988" cy="2432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In-context learning (ICL) - zero shot inference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729615" y="3800440"/>
            <a:ext cx="17029410" cy="3406656"/>
            <a:chOff x="0" y="0"/>
            <a:chExt cx="22705880" cy="454220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406200"/>
              <a:ext cx="9606361" cy="3696884"/>
            </a:xfrm>
            <a:custGeom>
              <a:avLst/>
              <a:gdLst/>
              <a:ahLst/>
              <a:cxnLst/>
              <a:rect r="r" b="b" t="t" l="l"/>
              <a:pathLst>
                <a:path h="3696884" w="9606361">
                  <a:moveTo>
                    <a:pt x="0" y="0"/>
                  </a:moveTo>
                  <a:lnTo>
                    <a:pt x="9606361" y="0"/>
                  </a:lnTo>
                  <a:lnTo>
                    <a:pt x="9606361" y="3696883"/>
                  </a:lnTo>
                  <a:lnTo>
                    <a:pt x="0" y="36968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8727496" y="0"/>
              <a:ext cx="5322905" cy="3799825"/>
            </a:xfrm>
            <a:custGeom>
              <a:avLst/>
              <a:gdLst/>
              <a:ahLst/>
              <a:cxnLst/>
              <a:rect r="r" b="b" t="t" l="l"/>
              <a:pathLst>
                <a:path h="3799825" w="5322905">
                  <a:moveTo>
                    <a:pt x="0" y="0"/>
                  </a:moveTo>
                  <a:lnTo>
                    <a:pt x="5322905" y="0"/>
                  </a:lnTo>
                  <a:lnTo>
                    <a:pt x="5322905" y="3799825"/>
                  </a:lnTo>
                  <a:lnTo>
                    <a:pt x="0" y="37998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13531546" y="406200"/>
              <a:ext cx="9174334" cy="4136008"/>
            </a:xfrm>
            <a:custGeom>
              <a:avLst/>
              <a:gdLst/>
              <a:ahLst/>
              <a:cxnLst/>
              <a:rect r="r" b="b" t="t" l="l"/>
              <a:pathLst>
                <a:path h="4136008" w="9174334">
                  <a:moveTo>
                    <a:pt x="0" y="0"/>
                  </a:moveTo>
                  <a:lnTo>
                    <a:pt x="9174334" y="0"/>
                  </a:lnTo>
                  <a:lnTo>
                    <a:pt x="9174334" y="4136008"/>
                  </a:lnTo>
                  <a:lnTo>
                    <a:pt x="0" y="41360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7" id="7"/>
            <p:cNvSpPr txBox="true"/>
            <p:nvPr/>
          </p:nvSpPr>
          <p:spPr>
            <a:xfrm rot="0">
              <a:off x="800678" y="1890388"/>
              <a:ext cx="6022603" cy="16664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20"/>
                </a:lnSpc>
              </a:pPr>
              <a:r>
                <a:rPr lang="en-US" b="true" sz="2767" spc="55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Classify this review: </a:t>
              </a:r>
            </a:p>
            <a:p>
              <a:pPr algn="l">
                <a:lnSpc>
                  <a:spcPts val="3320"/>
                </a:lnSpc>
              </a:pPr>
              <a:r>
                <a:rPr lang="en-US" b="true" sz="2767" spc="55">
                  <a:solidFill>
                    <a:srgbClr val="FF3131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I loved this movie! </a:t>
              </a:r>
              <a:r>
                <a:rPr lang="en-US" b="true" sz="2767" spc="55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Sentiment: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15958322" y="1609220"/>
              <a:ext cx="6022603" cy="22186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3320"/>
                </a:lnSpc>
              </a:pPr>
              <a:r>
                <a:rPr lang="en-US" b="true" sz="2767" spc="55">
                  <a:solidFill>
                    <a:srgbClr val="666666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Classify this review: I loved this movie! Sentiment: </a:t>
              </a:r>
              <a:r>
                <a:rPr lang="en-US" b="true" sz="2767" spc="55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eived a very nice book review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11030234" y="2120173"/>
              <a:ext cx="929685" cy="61930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874"/>
                </a:lnSpc>
              </a:pPr>
              <a:r>
                <a:rPr lang="en-US" sz="2767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LLM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2305136" y="-47625"/>
              <a:ext cx="2498044" cy="5630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597"/>
                </a:lnSpc>
              </a:pPr>
              <a:r>
                <a:rPr lang="en-US" sz="2569">
                  <a:solidFill>
                    <a:srgbClr val="4A86E8"/>
                  </a:solidFill>
                  <a:latin typeface="More Sugar"/>
                  <a:ea typeface="More Sugar"/>
                  <a:cs typeface="More Sugar"/>
                  <a:sym typeface="More Sugar"/>
                </a:rPr>
                <a:t>Prompt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10857499" y="100838"/>
              <a:ext cx="1275156" cy="5630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597"/>
                </a:lnSpc>
              </a:pPr>
              <a:r>
                <a:rPr lang="en-US" sz="2569">
                  <a:solidFill>
                    <a:srgbClr val="4A86E8"/>
                  </a:solidFill>
                  <a:latin typeface="More Sugar"/>
                  <a:ea typeface="More Sugar"/>
                  <a:cs typeface="More Sugar"/>
                  <a:sym typeface="More Sugar"/>
                </a:rPr>
                <a:t>Model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17364026" y="100838"/>
              <a:ext cx="2327513" cy="5630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597"/>
                </a:lnSpc>
              </a:pPr>
              <a:r>
                <a:rPr lang="en-US" sz="2569">
                  <a:solidFill>
                    <a:srgbClr val="4A86E8"/>
                  </a:solidFill>
                  <a:latin typeface="More Sugar"/>
                  <a:ea typeface="More Sugar"/>
                  <a:cs typeface="More Sugar"/>
                  <a:sym typeface="More Sugar"/>
                </a:rPr>
                <a:t>Completion</a:t>
              </a:r>
            </a:p>
          </p:txBody>
        </p:sp>
      </p:grpSp>
    </p:spTree>
  </p:cSld>
  <p:clrMapOvr>
    <a:masterClrMapping/>
  </p:clrMapOvr>
</p:sld>
</file>

<file path=ppt/slides/slide6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DB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48640" y="182880"/>
            <a:ext cx="17041197" cy="1145400"/>
          </a:xfrm>
          <a:custGeom>
            <a:avLst/>
            <a:gdLst/>
            <a:ahLst/>
            <a:cxnLst/>
            <a:rect r="r" b="b" t="t" l="l"/>
            <a:pathLst>
              <a:path h="1145400" w="17041197">
                <a:moveTo>
                  <a:pt x="0" y="0"/>
                </a:moveTo>
                <a:lnTo>
                  <a:pt x="17041197" y="0"/>
                </a:lnTo>
                <a:lnTo>
                  <a:pt x="17041197" y="1145400"/>
                </a:lnTo>
                <a:lnTo>
                  <a:pt x="0" y="1145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29615" y="189252"/>
            <a:ext cx="16134702" cy="2432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In-context learning (ICL) - one shot inference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252890" y="3750685"/>
            <a:ext cx="2050013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4A86E8"/>
                </a:solidFill>
                <a:latin typeface="More Sugar"/>
                <a:ea typeface="More Sugar"/>
                <a:cs typeface="More Sugar"/>
                <a:sym typeface="More Sugar"/>
              </a:rPr>
              <a:t>Prompt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462691" y="3750685"/>
            <a:ext cx="1605589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4A86E8"/>
                </a:solidFill>
                <a:latin typeface="More Sugar"/>
                <a:ea typeface="More Sugar"/>
                <a:cs typeface="More Sugar"/>
                <a:sym typeface="More Sugar"/>
              </a:rPr>
              <a:t>Model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3109162" y="3750685"/>
            <a:ext cx="3075685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4A86E8"/>
                </a:solidFill>
                <a:latin typeface="More Sugar"/>
                <a:ea typeface="More Sugar"/>
                <a:cs typeface="More Sugar"/>
                <a:sym typeface="More Sugar"/>
              </a:rPr>
              <a:t>Completion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151430" y="3339297"/>
            <a:ext cx="15835617" cy="5057192"/>
            <a:chOff x="0" y="0"/>
            <a:chExt cx="21114156" cy="674292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637473"/>
              <a:ext cx="8398980" cy="6105436"/>
            </a:xfrm>
            <a:custGeom>
              <a:avLst/>
              <a:gdLst/>
              <a:ahLst/>
              <a:cxnLst/>
              <a:rect r="r" b="b" t="t" l="l"/>
              <a:pathLst>
                <a:path h="6105436" w="8398980">
                  <a:moveTo>
                    <a:pt x="0" y="0"/>
                  </a:moveTo>
                  <a:lnTo>
                    <a:pt x="8398980" y="0"/>
                  </a:lnTo>
                  <a:lnTo>
                    <a:pt x="8398980" y="6105436"/>
                  </a:lnTo>
                  <a:lnTo>
                    <a:pt x="0" y="61054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7110265" y="0"/>
              <a:ext cx="6516982" cy="4652232"/>
            </a:xfrm>
            <a:custGeom>
              <a:avLst/>
              <a:gdLst/>
              <a:ahLst/>
              <a:cxnLst/>
              <a:rect r="r" b="b" t="t" l="l"/>
              <a:pathLst>
                <a:path h="4652232" w="6516982">
                  <a:moveTo>
                    <a:pt x="0" y="0"/>
                  </a:moveTo>
                  <a:lnTo>
                    <a:pt x="6516982" y="0"/>
                  </a:lnTo>
                  <a:lnTo>
                    <a:pt x="6516982" y="4652232"/>
                  </a:lnTo>
                  <a:lnTo>
                    <a:pt x="0" y="46522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12669101" y="637448"/>
              <a:ext cx="8445056" cy="6105474"/>
            </a:xfrm>
            <a:custGeom>
              <a:avLst/>
              <a:gdLst/>
              <a:ahLst/>
              <a:cxnLst/>
              <a:rect r="r" b="b" t="t" l="l"/>
              <a:pathLst>
                <a:path h="6105474" w="8445056">
                  <a:moveTo>
                    <a:pt x="0" y="0"/>
                  </a:moveTo>
                  <a:lnTo>
                    <a:pt x="8445055" y="0"/>
                  </a:lnTo>
                  <a:lnTo>
                    <a:pt x="8445055" y="6105474"/>
                  </a:lnTo>
                  <a:lnTo>
                    <a:pt x="0" y="61054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1" id="11"/>
            <p:cNvSpPr txBox="true"/>
            <p:nvPr/>
          </p:nvSpPr>
          <p:spPr>
            <a:xfrm rot="0">
              <a:off x="332308" y="1889452"/>
              <a:ext cx="6093562" cy="16668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3359"/>
                </a:lnSpc>
              </a:pPr>
              <a:r>
                <a:rPr lang="en-US" b="true" sz="2799" spc="55">
                  <a:solidFill>
                    <a:srgbClr val="232F3E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Classify this review: </a:t>
              </a:r>
            </a:p>
            <a:p>
              <a:pPr algn="just">
                <a:lnSpc>
                  <a:spcPts val="3359"/>
                </a:lnSpc>
              </a:pPr>
              <a:r>
                <a:rPr lang="en-US" b="true" sz="2799" spc="55">
                  <a:solidFill>
                    <a:srgbClr val="FF3131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I</a:t>
              </a:r>
              <a:r>
                <a:rPr lang="en-US" b="true" sz="2799" spc="55">
                  <a:solidFill>
                    <a:srgbClr val="FF9D3B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 </a:t>
              </a:r>
              <a:r>
                <a:rPr lang="en-US" b="true" sz="2799" spc="55">
                  <a:solidFill>
                    <a:srgbClr val="FF3131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loved this movie</a:t>
              </a:r>
              <a:r>
                <a:rPr lang="en-US" b="true" sz="2799" spc="55">
                  <a:solidFill>
                    <a:srgbClr val="FF9D3B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! </a:t>
              </a:r>
              <a:r>
                <a:rPr lang="en-US" b="true" sz="2799" spc="55">
                  <a:solidFill>
                    <a:srgbClr val="232F3E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Sentiment: </a:t>
              </a:r>
              <a:r>
                <a:rPr lang="en-US" b="true" sz="2799" spc="55">
                  <a:solidFill>
                    <a:srgbClr val="FF3131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Positive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332308" y="4165292"/>
              <a:ext cx="6092157" cy="22256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3359"/>
                </a:lnSpc>
              </a:pPr>
              <a:r>
                <a:rPr lang="en-US" b="true" sz="2799" spc="55">
                  <a:solidFill>
                    <a:srgbClr val="232F3E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Classify this review: </a:t>
              </a:r>
            </a:p>
            <a:p>
              <a:pPr algn="just">
                <a:lnSpc>
                  <a:spcPts val="3359"/>
                </a:lnSpc>
              </a:pPr>
              <a:r>
                <a:rPr lang="en-US" b="true" sz="2799" spc="55">
                  <a:solidFill>
                    <a:srgbClr val="4A86E8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I don’t  like  this chair.</a:t>
              </a:r>
            </a:p>
            <a:p>
              <a:pPr algn="just">
                <a:lnSpc>
                  <a:spcPts val="3359"/>
                </a:lnSpc>
              </a:pPr>
            </a:p>
            <a:p>
              <a:pPr algn="just">
                <a:lnSpc>
                  <a:spcPts val="3359"/>
                </a:lnSpc>
              </a:pPr>
              <a:r>
                <a:rPr lang="en-US" b="true" sz="2799" spc="55">
                  <a:solidFill>
                    <a:srgbClr val="FF00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 </a:t>
              </a:r>
              <a:r>
                <a:rPr lang="en-US" b="true" sz="2799" spc="55">
                  <a:solidFill>
                    <a:srgbClr val="232F3E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Sentiment: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14311643" y="1889452"/>
              <a:ext cx="6093562" cy="16893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3359"/>
                </a:lnSpc>
              </a:pPr>
              <a:r>
                <a:rPr lang="en-US" b="true" sz="2799" spc="55">
                  <a:solidFill>
                    <a:srgbClr val="666666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Classify this review: I loved this movie! Sentiment: Positive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14311643" y="4661757"/>
              <a:ext cx="6093562" cy="16668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59"/>
                </a:lnSpc>
              </a:pPr>
              <a:r>
                <a:rPr lang="en-US" b="true" sz="2799" spc="55">
                  <a:solidFill>
                    <a:srgbClr val="666666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Classify this review: I don’t like this chair. Sentiment: </a:t>
              </a:r>
              <a:r>
                <a:rPr lang="en-US" b="true" sz="2799" spc="55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Negative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10086746" y="2653186"/>
              <a:ext cx="940638" cy="63534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19"/>
                </a:lnSpc>
              </a:pPr>
              <a:r>
                <a:rPr lang="en-US" sz="2799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LLM</a:t>
              </a: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1028700" y="8644890"/>
            <a:ext cx="5790047" cy="613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One-shot inference</a:t>
            </a:r>
          </a:p>
        </p:txBody>
      </p:sp>
    </p:spTree>
  </p:cSld>
  <p:clrMapOvr>
    <a:masterClrMapping/>
  </p:clrMapOvr>
</p:sld>
</file>

<file path=ppt/slides/slide6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DB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22754" y="1471952"/>
            <a:ext cx="16892969" cy="8517937"/>
            <a:chOff x="0" y="0"/>
            <a:chExt cx="22523959" cy="1135724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1779094"/>
              <a:ext cx="8959784" cy="8965393"/>
            </a:xfrm>
            <a:custGeom>
              <a:avLst/>
              <a:gdLst/>
              <a:ahLst/>
              <a:cxnLst/>
              <a:rect r="r" b="b" t="t" l="l"/>
              <a:pathLst>
                <a:path h="8965393" w="8959784">
                  <a:moveTo>
                    <a:pt x="0" y="0"/>
                  </a:moveTo>
                  <a:lnTo>
                    <a:pt x="8959784" y="0"/>
                  </a:lnTo>
                  <a:lnTo>
                    <a:pt x="8959784" y="8965393"/>
                  </a:lnTo>
                  <a:lnTo>
                    <a:pt x="0" y="89653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6108467" y="0"/>
              <a:ext cx="10228258" cy="6172516"/>
            </a:xfrm>
            <a:custGeom>
              <a:avLst/>
              <a:gdLst/>
              <a:ahLst/>
              <a:cxnLst/>
              <a:rect r="r" b="b" t="t" l="l"/>
              <a:pathLst>
                <a:path h="6172516" w="10228258">
                  <a:moveTo>
                    <a:pt x="0" y="0"/>
                  </a:moveTo>
                  <a:lnTo>
                    <a:pt x="10228257" y="0"/>
                  </a:lnTo>
                  <a:lnTo>
                    <a:pt x="10228257" y="6172516"/>
                  </a:lnTo>
                  <a:lnTo>
                    <a:pt x="0" y="61725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3515023" y="1779067"/>
              <a:ext cx="9008936" cy="9578182"/>
            </a:xfrm>
            <a:custGeom>
              <a:avLst/>
              <a:gdLst/>
              <a:ahLst/>
              <a:cxnLst/>
              <a:rect r="r" b="b" t="t" l="l"/>
              <a:pathLst>
                <a:path h="9578182" w="9008936">
                  <a:moveTo>
                    <a:pt x="0" y="0"/>
                  </a:moveTo>
                  <a:lnTo>
                    <a:pt x="9008936" y="0"/>
                  </a:lnTo>
                  <a:lnTo>
                    <a:pt x="9008936" y="9578182"/>
                  </a:lnTo>
                  <a:lnTo>
                    <a:pt x="0" y="95781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6" id="6"/>
            <p:cNvSpPr txBox="true"/>
            <p:nvPr/>
          </p:nvSpPr>
          <p:spPr>
            <a:xfrm rot="0">
              <a:off x="354497" y="3104507"/>
              <a:ext cx="6500432" cy="178833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584"/>
                </a:lnSpc>
              </a:pPr>
              <a:r>
                <a:rPr lang="en-US" b="true" sz="2986" spc="59">
                  <a:solidFill>
                    <a:srgbClr val="232F3E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Classify this review:</a:t>
              </a:r>
              <a:r>
                <a:rPr lang="en-US" b="true" sz="2986" spc="59">
                  <a:solidFill>
                    <a:srgbClr val="FF3131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 I loved this DVD!</a:t>
              </a:r>
              <a:r>
                <a:rPr lang="en-US" b="true" sz="2986" spc="59">
                  <a:solidFill>
                    <a:srgbClr val="FF9D3B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 </a:t>
              </a:r>
              <a:r>
                <a:rPr lang="en-US" b="true" sz="2986" spc="59">
                  <a:solidFill>
                    <a:srgbClr val="232F3E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Sentiment: </a:t>
              </a:r>
              <a:r>
                <a:rPr lang="en-US" b="true" sz="2986" spc="59">
                  <a:solidFill>
                    <a:srgbClr val="FF3131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Positive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354497" y="5532306"/>
              <a:ext cx="6500432" cy="23844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584"/>
                </a:lnSpc>
              </a:pPr>
              <a:r>
                <a:rPr lang="en-US" b="true" sz="2986" spc="59">
                  <a:solidFill>
                    <a:srgbClr val="232F3E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Classify this review: </a:t>
              </a:r>
            </a:p>
            <a:p>
              <a:pPr algn="l">
                <a:lnSpc>
                  <a:spcPts val="3584"/>
                </a:lnSpc>
              </a:pPr>
              <a:r>
                <a:rPr lang="en-US" b="true" sz="2986" spc="59">
                  <a:solidFill>
                    <a:srgbClr val="FF3131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I don’t like this chair.</a:t>
              </a:r>
            </a:p>
            <a:p>
              <a:pPr algn="l">
                <a:lnSpc>
                  <a:spcPts val="3584"/>
                </a:lnSpc>
              </a:pPr>
            </a:p>
            <a:p>
              <a:pPr algn="l">
                <a:lnSpc>
                  <a:spcPts val="3584"/>
                </a:lnSpc>
              </a:pPr>
              <a:r>
                <a:rPr lang="en-US" b="true" sz="2986" spc="59">
                  <a:solidFill>
                    <a:srgbClr val="232F3E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Sentiment: </a:t>
              </a:r>
              <a:r>
                <a:rPr lang="en-US" b="true" sz="2986" spc="59">
                  <a:solidFill>
                    <a:srgbClr val="FF3131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Negative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354497" y="8567055"/>
              <a:ext cx="6500432" cy="178833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584"/>
                </a:lnSpc>
              </a:pPr>
              <a:r>
                <a:rPr lang="en-US" b="true" sz="2986" spc="59">
                  <a:solidFill>
                    <a:srgbClr val="232F3E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Classify this review: </a:t>
              </a:r>
            </a:p>
            <a:p>
              <a:pPr algn="l">
                <a:lnSpc>
                  <a:spcPts val="3584"/>
                </a:lnSpc>
              </a:pPr>
              <a:r>
                <a:rPr lang="en-US" b="true" sz="2986" spc="59">
                  <a:solidFill>
                    <a:srgbClr val="4A86E8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This is not great.</a:t>
              </a:r>
              <a:r>
                <a:rPr lang="en-US" b="true" sz="2986" spc="59">
                  <a:solidFill>
                    <a:srgbClr val="FF00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 </a:t>
              </a:r>
              <a:r>
                <a:rPr lang="en-US" b="true" sz="2986" spc="59">
                  <a:solidFill>
                    <a:srgbClr val="232F3E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Sentiment: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15267238" y="3104507"/>
              <a:ext cx="6500432" cy="18123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584"/>
                </a:lnSpc>
              </a:pPr>
              <a:r>
                <a:rPr lang="en-US" b="true" sz="2986" spc="59">
                  <a:solidFill>
                    <a:srgbClr val="666666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Classify this review: I loved this DVD! Sentiment: Positive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15267238" y="5532306"/>
              <a:ext cx="6500432" cy="24193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584"/>
                </a:lnSpc>
              </a:pPr>
              <a:r>
                <a:rPr lang="en-US" b="true" sz="2986" spc="59">
                  <a:solidFill>
                    <a:srgbClr val="666666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Classify this review: I don’t like this chair. Sentiment: Positive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15267238" y="8567055"/>
              <a:ext cx="6500432" cy="178833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584"/>
                </a:lnSpc>
              </a:pPr>
              <a:r>
                <a:rPr lang="en-US" b="true" sz="2986" spc="59">
                  <a:solidFill>
                    <a:srgbClr val="666666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Classify this review: This is not great. </a:t>
              </a:r>
            </a:p>
            <a:p>
              <a:pPr algn="l">
                <a:lnSpc>
                  <a:spcPts val="3584"/>
                </a:lnSpc>
              </a:pPr>
              <a:r>
                <a:rPr lang="en-US" b="true" sz="2986" spc="59">
                  <a:solidFill>
                    <a:srgbClr val="666666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Sentiment: </a:t>
              </a:r>
              <a:r>
                <a:rPr lang="en-US" b="true" sz="2986" spc="59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Negative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10866582" y="3944010"/>
              <a:ext cx="1003445" cy="66315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181"/>
                </a:lnSpc>
              </a:pPr>
              <a:r>
                <a:rPr lang="en-US" sz="2986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LLM</a:t>
              </a: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729615" y="189252"/>
            <a:ext cx="16786108" cy="2432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In-context learning (ICL) - few shot inference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281015" y="2907144"/>
            <a:ext cx="2764861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z="2600">
                <a:solidFill>
                  <a:srgbClr val="4A86E8"/>
                </a:solidFill>
                <a:latin typeface="More Sugar"/>
                <a:ea typeface="More Sugar"/>
                <a:cs typeface="More Sugar"/>
                <a:sym typeface="More Sugar"/>
              </a:rPr>
              <a:t>Prompt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660182" y="2711564"/>
            <a:ext cx="967635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z="2600">
                <a:solidFill>
                  <a:srgbClr val="4A86E8"/>
                </a:solidFill>
                <a:latin typeface="More Sugar"/>
                <a:ea typeface="More Sugar"/>
                <a:cs typeface="More Sugar"/>
                <a:sym typeface="More Sugar"/>
              </a:rPr>
              <a:t>Model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3237793" y="2907144"/>
            <a:ext cx="1766202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z="2600">
                <a:solidFill>
                  <a:srgbClr val="4A86E8"/>
                </a:solidFill>
                <a:latin typeface="More Sugar"/>
                <a:ea typeface="More Sugar"/>
                <a:cs typeface="More Sugar"/>
                <a:sym typeface="More Sugar"/>
              </a:rPr>
              <a:t>Completion</a:t>
            </a:r>
          </a:p>
        </p:txBody>
      </p:sp>
    </p:spTree>
  </p:cSld>
  <p:clrMapOvr>
    <a:masterClrMapping/>
  </p:clrMapOvr>
</p:sld>
</file>

<file path=ppt/slides/slide6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DB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31752" y="1884350"/>
            <a:ext cx="5316807" cy="7125995"/>
          </a:xfrm>
          <a:custGeom>
            <a:avLst/>
            <a:gdLst/>
            <a:ahLst/>
            <a:cxnLst/>
            <a:rect r="r" b="b" t="t" l="l"/>
            <a:pathLst>
              <a:path h="7125995" w="5316807">
                <a:moveTo>
                  <a:pt x="0" y="0"/>
                </a:moveTo>
                <a:lnTo>
                  <a:pt x="5316807" y="0"/>
                </a:lnTo>
                <a:lnTo>
                  <a:pt x="5316807" y="7125995"/>
                </a:lnTo>
                <a:lnTo>
                  <a:pt x="0" y="71259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561611" y="1884350"/>
            <a:ext cx="4997120" cy="6442558"/>
          </a:xfrm>
          <a:custGeom>
            <a:avLst/>
            <a:gdLst/>
            <a:ahLst/>
            <a:cxnLst/>
            <a:rect r="r" b="b" t="t" l="l"/>
            <a:pathLst>
              <a:path h="6442558" w="4997120">
                <a:moveTo>
                  <a:pt x="0" y="0"/>
                </a:moveTo>
                <a:lnTo>
                  <a:pt x="4997119" y="0"/>
                </a:lnTo>
                <a:lnTo>
                  <a:pt x="4997119" y="6442557"/>
                </a:lnTo>
                <a:lnTo>
                  <a:pt x="0" y="644255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48640" y="182880"/>
            <a:ext cx="17041197" cy="1145400"/>
          </a:xfrm>
          <a:custGeom>
            <a:avLst/>
            <a:gdLst/>
            <a:ahLst/>
            <a:cxnLst/>
            <a:rect r="r" b="b" t="t" l="l"/>
            <a:pathLst>
              <a:path h="1145400" w="17041197">
                <a:moveTo>
                  <a:pt x="0" y="0"/>
                </a:moveTo>
                <a:lnTo>
                  <a:pt x="17041197" y="0"/>
                </a:lnTo>
                <a:lnTo>
                  <a:pt x="17041197" y="1145400"/>
                </a:lnTo>
                <a:lnTo>
                  <a:pt x="0" y="11454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971801" y="1884350"/>
            <a:ext cx="6379702" cy="7069684"/>
          </a:xfrm>
          <a:custGeom>
            <a:avLst/>
            <a:gdLst/>
            <a:ahLst/>
            <a:cxnLst/>
            <a:rect r="r" b="b" t="t" l="l"/>
            <a:pathLst>
              <a:path h="7069684" w="6379702">
                <a:moveTo>
                  <a:pt x="0" y="0"/>
                </a:moveTo>
                <a:lnTo>
                  <a:pt x="6379702" y="0"/>
                </a:lnTo>
                <a:lnTo>
                  <a:pt x="6379702" y="7069683"/>
                </a:lnTo>
                <a:lnTo>
                  <a:pt x="0" y="706968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729615" y="189252"/>
            <a:ext cx="16860222" cy="1193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Summary of in-context learning (ICL)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400670" y="2934157"/>
            <a:ext cx="4243730" cy="1171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0"/>
              </a:lnSpc>
            </a:pPr>
            <a:r>
              <a:rPr lang="en-US" b="true" sz="2600" spc="52">
                <a:solidFill>
                  <a:srgbClr val="232F3E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Classify this review: </a:t>
            </a:r>
          </a:p>
          <a:p>
            <a:pPr algn="l">
              <a:lnSpc>
                <a:spcPts val="3120"/>
              </a:lnSpc>
            </a:pPr>
            <a:r>
              <a:rPr lang="en-US" b="true" sz="2600" spc="52">
                <a:solidFill>
                  <a:srgbClr val="FF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 loved this movie!</a:t>
            </a:r>
            <a:r>
              <a:rPr lang="en-US" b="true" sz="2600" spc="52">
                <a:solidFill>
                  <a:srgbClr val="FF00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</a:t>
            </a:r>
            <a:r>
              <a:rPr lang="en-US" b="true" sz="2600" spc="52">
                <a:solidFill>
                  <a:srgbClr val="232F3E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Sentiment: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368290" y="2049110"/>
            <a:ext cx="4243730" cy="490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4A86E8"/>
                </a:solidFill>
                <a:latin typeface="More Sugar"/>
                <a:ea typeface="More Sugar"/>
                <a:cs typeface="More Sugar"/>
                <a:sym typeface="More Sugar"/>
              </a:rPr>
              <a:t>Prompt</a:t>
            </a:r>
            <a:r>
              <a:rPr lang="en-US" sz="2799">
                <a:solidFill>
                  <a:srgbClr val="980000"/>
                </a:solidFill>
                <a:latin typeface="More Sugar"/>
                <a:ea typeface="More Sugar"/>
                <a:cs typeface="More Sugar"/>
                <a:sym typeface="More Sugar"/>
              </a:rPr>
              <a:t>// Zero Shot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721997" y="2049110"/>
            <a:ext cx="4747879" cy="490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4A86E8"/>
                </a:solidFill>
                <a:latin typeface="More Sugar"/>
                <a:ea typeface="More Sugar"/>
                <a:cs typeface="More Sugar"/>
                <a:sym typeface="More Sugar"/>
              </a:rPr>
              <a:t>Prompt</a:t>
            </a:r>
            <a:r>
              <a:rPr lang="en-US" sz="2799">
                <a:solidFill>
                  <a:srgbClr val="980000"/>
                </a:solidFill>
                <a:latin typeface="More Sugar"/>
                <a:ea typeface="More Sugar"/>
                <a:cs typeface="More Sugar"/>
                <a:sym typeface="More Sugar"/>
              </a:rPr>
              <a:t>// One Shot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971801" y="2082130"/>
            <a:ext cx="3887272" cy="490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4A86E8"/>
                </a:solidFill>
                <a:latin typeface="More Sugar"/>
                <a:ea typeface="More Sugar"/>
                <a:cs typeface="More Sugar"/>
                <a:sym typeface="More Sugar"/>
              </a:rPr>
              <a:t>Prompt</a:t>
            </a:r>
            <a:r>
              <a:rPr lang="en-US" sz="2799">
                <a:solidFill>
                  <a:srgbClr val="980000"/>
                </a:solidFill>
                <a:latin typeface="More Sugar"/>
                <a:ea typeface="More Sugar"/>
                <a:cs typeface="More Sugar"/>
                <a:sym typeface="More Sugar"/>
              </a:rPr>
              <a:t>// Few Shot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810851" y="2965399"/>
            <a:ext cx="4570171" cy="1247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59"/>
              </a:lnSpc>
            </a:pPr>
            <a:r>
              <a:rPr lang="en-US" b="true" sz="2799" spc="55">
                <a:solidFill>
                  <a:srgbClr val="232F3E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Classify this review: </a:t>
            </a:r>
          </a:p>
          <a:p>
            <a:pPr algn="just">
              <a:lnSpc>
                <a:spcPts val="3359"/>
              </a:lnSpc>
            </a:pPr>
            <a:r>
              <a:rPr lang="en-US" b="true" sz="2799" spc="55">
                <a:solidFill>
                  <a:srgbClr val="FF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 loved this movie</a:t>
            </a:r>
            <a:r>
              <a:rPr lang="en-US" b="true" sz="2799" spc="55">
                <a:solidFill>
                  <a:srgbClr val="FF9D3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! </a:t>
            </a:r>
            <a:r>
              <a:rPr lang="en-US" b="true" sz="2799" spc="55">
                <a:solidFill>
                  <a:srgbClr val="232F3E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Sentiment: </a:t>
            </a:r>
            <a:r>
              <a:rPr lang="en-US" b="true" sz="2799" spc="55">
                <a:solidFill>
                  <a:srgbClr val="FF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Positive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810851" y="4672279"/>
            <a:ext cx="3832917" cy="1666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b="true" sz="2799" spc="55">
                <a:solidFill>
                  <a:srgbClr val="232F3E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Classify this review: </a:t>
            </a:r>
          </a:p>
          <a:p>
            <a:pPr algn="l">
              <a:lnSpc>
                <a:spcPts val="3359"/>
              </a:lnSpc>
            </a:pPr>
            <a:r>
              <a:rPr lang="en-US" b="true" sz="2799" spc="55">
                <a:solidFill>
                  <a:srgbClr val="0944A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 don’t like this chair. </a:t>
            </a:r>
          </a:p>
          <a:p>
            <a:pPr algn="l">
              <a:lnSpc>
                <a:spcPts val="3359"/>
              </a:lnSpc>
            </a:pPr>
            <a:r>
              <a:rPr lang="en-US" b="true" sz="2799" spc="55">
                <a:solidFill>
                  <a:srgbClr val="232F3E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Sentiment: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221032" y="2965399"/>
            <a:ext cx="4570171" cy="1247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59"/>
              </a:lnSpc>
            </a:pPr>
            <a:r>
              <a:rPr lang="en-US" b="true" sz="2799" spc="55">
                <a:solidFill>
                  <a:srgbClr val="232F3E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Classify this review:</a:t>
            </a:r>
          </a:p>
          <a:p>
            <a:pPr algn="just">
              <a:lnSpc>
                <a:spcPts val="3359"/>
              </a:lnSpc>
            </a:pPr>
            <a:r>
              <a:rPr lang="en-US" b="true" sz="2799" spc="55">
                <a:solidFill>
                  <a:srgbClr val="FF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 loved this movie!</a:t>
            </a:r>
            <a:r>
              <a:rPr lang="en-US" b="true" sz="2799" spc="55">
                <a:solidFill>
                  <a:srgbClr val="FF9D3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</a:t>
            </a:r>
            <a:r>
              <a:rPr lang="en-US" b="true" sz="2799" spc="55">
                <a:solidFill>
                  <a:srgbClr val="232F3E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Sentiment: </a:t>
            </a:r>
            <a:r>
              <a:rPr lang="en-US" b="true" sz="2799" spc="55">
                <a:solidFill>
                  <a:srgbClr val="FF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Positive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221032" y="4684995"/>
            <a:ext cx="3835596" cy="1666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b="true" sz="2799" spc="55">
                <a:solidFill>
                  <a:srgbClr val="232F3E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Classify this review: </a:t>
            </a:r>
          </a:p>
          <a:p>
            <a:pPr algn="l">
              <a:lnSpc>
                <a:spcPts val="3359"/>
              </a:lnSpc>
            </a:pPr>
            <a:r>
              <a:rPr lang="en-US" b="true" sz="2799" spc="55">
                <a:solidFill>
                  <a:srgbClr val="FF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 don’t like this chair. </a:t>
            </a:r>
          </a:p>
          <a:p>
            <a:pPr algn="l">
              <a:lnSpc>
                <a:spcPts val="3359"/>
              </a:lnSpc>
            </a:pPr>
            <a:r>
              <a:rPr lang="en-US" b="true" sz="2799" spc="55">
                <a:solidFill>
                  <a:srgbClr val="232F3E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Sentiment:</a:t>
            </a:r>
            <a:r>
              <a:rPr lang="en-US" b="true" sz="2799" spc="55">
                <a:solidFill>
                  <a:srgbClr val="FF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Negative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221032" y="6933333"/>
            <a:ext cx="4570171" cy="1666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b="true" sz="2799" spc="55">
                <a:solidFill>
                  <a:srgbClr val="232F3E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Classify this review: </a:t>
            </a:r>
            <a:r>
              <a:rPr lang="en-US" b="true" sz="2799" spc="55">
                <a:solidFill>
                  <a:srgbClr val="0944A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Who would use this product? </a:t>
            </a:r>
          </a:p>
          <a:p>
            <a:pPr algn="l">
              <a:lnSpc>
                <a:spcPts val="3359"/>
              </a:lnSpc>
            </a:pPr>
            <a:r>
              <a:rPr lang="en-US" b="true" sz="2799" spc="55">
                <a:solidFill>
                  <a:srgbClr val="232F3E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Sentiment: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5361423" y="2049110"/>
            <a:ext cx="2990080" cy="490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&gt;5 or 6 examples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166355" y="7167391"/>
            <a:ext cx="3908174" cy="1457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40"/>
              </a:lnSpc>
            </a:pPr>
            <a:r>
              <a:rPr lang="en-US" b="true" sz="3200">
                <a:solidFill>
                  <a:srgbClr val="000000"/>
                </a:solidFill>
                <a:latin typeface="Comic Sans Bold"/>
                <a:ea typeface="Comic Sans Bold"/>
                <a:cs typeface="Comic Sans Bold"/>
                <a:sym typeface="Comic Sans Bold"/>
              </a:rPr>
              <a:t>Context Window </a:t>
            </a:r>
            <a:r>
              <a:rPr lang="en-US" sz="3200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(few thousand words)</a:t>
            </a:r>
          </a:p>
        </p:txBody>
      </p:sp>
    </p:spTree>
  </p:cSld>
  <p:clrMapOvr>
    <a:masterClrMapping/>
  </p:clrMapOvr>
</p:sld>
</file>

<file path=ppt/slides/slide66.xml><?xml version="1.0" encoding="utf-8"?>
<p:sld xmlns:p="http://schemas.openxmlformats.org/presentationml/2006/main" xmlns:a="http://schemas.openxmlformats.org/drawingml/2006/main">
  <p:cSld>
    <p:bg>
      <p:bgPr>
        <a:solidFill>
          <a:srgbClr val="F1DB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006853" y="-3088615"/>
            <a:ext cx="16123072" cy="15857509"/>
            <a:chOff x="0" y="0"/>
            <a:chExt cx="826412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26412" cy="812800"/>
            </a:xfrm>
            <a:custGeom>
              <a:avLst/>
              <a:gdLst/>
              <a:ahLst/>
              <a:cxnLst/>
              <a:rect r="r" b="b" t="t" l="l"/>
              <a:pathLst>
                <a:path h="812800" w="826412">
                  <a:moveTo>
                    <a:pt x="413206" y="0"/>
                  </a:moveTo>
                  <a:cubicBezTo>
                    <a:pt x="184999" y="0"/>
                    <a:pt x="0" y="181951"/>
                    <a:pt x="0" y="406400"/>
                  </a:cubicBezTo>
                  <a:cubicBezTo>
                    <a:pt x="0" y="630849"/>
                    <a:pt x="184999" y="812800"/>
                    <a:pt x="413206" y="812800"/>
                  </a:cubicBezTo>
                  <a:cubicBezTo>
                    <a:pt x="641413" y="812800"/>
                    <a:pt x="826412" y="630849"/>
                    <a:pt x="826412" y="406400"/>
                  </a:cubicBezTo>
                  <a:cubicBezTo>
                    <a:pt x="826412" y="181951"/>
                    <a:pt x="641413" y="0"/>
                    <a:pt x="413206" y="0"/>
                  </a:cubicBezTo>
                  <a:close/>
                </a:path>
              </a:pathLst>
            </a:custGeom>
            <a:solidFill>
              <a:srgbClr val="674EA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7476" y="28575"/>
              <a:ext cx="67146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429335" y="3602822"/>
            <a:ext cx="2474634" cy="2474634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495F1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144376" y="490220"/>
            <a:ext cx="16282873" cy="962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839"/>
              </a:lnSpc>
            </a:pPr>
            <a:r>
              <a:rPr lang="en-US" sz="5599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The significance of scale: task ability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283807" y="4493844"/>
            <a:ext cx="1179096" cy="6496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24"/>
              </a:lnSpc>
            </a:pPr>
            <a:r>
              <a:rPr lang="en-US" sz="2200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BERT* 110M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599308" y="7352135"/>
            <a:ext cx="1727190" cy="838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BLOOM 176B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71753" y="9100306"/>
            <a:ext cx="1715163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200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*Bert-base</a:t>
            </a:r>
          </a:p>
        </p:txBody>
      </p:sp>
      <p:sp>
        <p:nvSpPr>
          <p:cNvPr name="AutoShape 12" id="12"/>
          <p:cNvSpPr/>
          <p:nvPr/>
        </p:nvSpPr>
        <p:spPr>
          <a:xfrm>
            <a:off x="4326498" y="7752185"/>
            <a:ext cx="1896982" cy="0"/>
          </a:xfrm>
          <a:prstGeom prst="line">
            <a:avLst/>
          </a:prstGeom>
          <a:ln cap="flat" w="123825">
            <a:solidFill>
              <a:srgbClr val="FFFFFF"/>
            </a:solidFill>
            <a:prstDash val="solid"/>
            <a:headEnd type="none" len="sm" w="sm"/>
            <a:tailEnd type="triangle" len="med" w="lg"/>
          </a:ln>
        </p:spPr>
      </p:sp>
    </p:spTree>
  </p:cSld>
  <p:clrMapOvr>
    <a:masterClrMapping/>
  </p:clrMapOvr>
</p:sld>
</file>

<file path=ppt/slides/slide6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DB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386281">
            <a:off x="-3597229" y="-2398485"/>
            <a:ext cx="10412244" cy="9162775"/>
          </a:xfrm>
          <a:custGeom>
            <a:avLst/>
            <a:gdLst/>
            <a:ahLst/>
            <a:cxnLst/>
            <a:rect r="r" b="b" t="t" l="l"/>
            <a:pathLst>
              <a:path h="9162775" w="10412244">
                <a:moveTo>
                  <a:pt x="0" y="0"/>
                </a:moveTo>
                <a:lnTo>
                  <a:pt x="10412244" y="0"/>
                </a:lnTo>
                <a:lnTo>
                  <a:pt x="10412244" y="9162774"/>
                </a:lnTo>
                <a:lnTo>
                  <a:pt x="0" y="91627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3" id="3"/>
          <p:cNvSpPr txBox="true"/>
          <p:nvPr/>
        </p:nvSpPr>
        <p:spPr>
          <a:xfrm rot="0">
            <a:off x="6798529" y="2341596"/>
            <a:ext cx="10188683" cy="4391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640"/>
              </a:lnSpc>
            </a:pPr>
            <a:r>
              <a:rPr lang="en-US" sz="7200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Generative configuration parameters for inference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028700" y="1220878"/>
            <a:ext cx="3616096" cy="4646853"/>
          </a:xfrm>
          <a:custGeom>
            <a:avLst/>
            <a:gdLst/>
            <a:ahLst/>
            <a:cxnLst/>
            <a:rect r="r" b="b" t="t" l="l"/>
            <a:pathLst>
              <a:path h="4646853" w="3616096">
                <a:moveTo>
                  <a:pt x="0" y="0"/>
                </a:moveTo>
                <a:lnTo>
                  <a:pt x="3616096" y="0"/>
                </a:lnTo>
                <a:lnTo>
                  <a:pt x="3616096" y="4646853"/>
                </a:lnTo>
                <a:lnTo>
                  <a:pt x="0" y="46468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3766568">
            <a:off x="12831256" y="4879566"/>
            <a:ext cx="7820300" cy="6881864"/>
          </a:xfrm>
          <a:custGeom>
            <a:avLst/>
            <a:gdLst/>
            <a:ahLst/>
            <a:cxnLst/>
            <a:rect r="r" b="b" t="t" l="l"/>
            <a:pathLst>
              <a:path h="6881864" w="7820300">
                <a:moveTo>
                  <a:pt x="0" y="0"/>
                </a:moveTo>
                <a:lnTo>
                  <a:pt x="7820300" y="0"/>
                </a:lnTo>
                <a:lnTo>
                  <a:pt x="7820300" y="6881864"/>
                </a:lnTo>
                <a:lnTo>
                  <a:pt x="0" y="6881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-3766568">
            <a:off x="-4106682" y="8576566"/>
            <a:ext cx="8955581" cy="7880911"/>
          </a:xfrm>
          <a:custGeom>
            <a:avLst/>
            <a:gdLst/>
            <a:ahLst/>
            <a:cxnLst/>
            <a:rect r="r" b="b" t="t" l="l"/>
            <a:pathLst>
              <a:path h="7880911" w="8955581">
                <a:moveTo>
                  <a:pt x="0" y="0"/>
                </a:moveTo>
                <a:lnTo>
                  <a:pt x="8955581" y="0"/>
                </a:lnTo>
                <a:lnTo>
                  <a:pt x="8955581" y="7880911"/>
                </a:lnTo>
                <a:lnTo>
                  <a:pt x="0" y="78809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1472322">
            <a:off x="13742016" y="4605530"/>
            <a:ext cx="923989" cy="2839073"/>
          </a:xfrm>
          <a:custGeom>
            <a:avLst/>
            <a:gdLst/>
            <a:ahLst/>
            <a:cxnLst/>
            <a:rect r="r" b="b" t="t" l="l"/>
            <a:pathLst>
              <a:path h="2839073" w="923989">
                <a:moveTo>
                  <a:pt x="0" y="0"/>
                </a:moveTo>
                <a:lnTo>
                  <a:pt x="923989" y="0"/>
                </a:lnTo>
                <a:lnTo>
                  <a:pt x="923989" y="2839072"/>
                </a:lnTo>
                <a:lnTo>
                  <a:pt x="0" y="283907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DB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48640" y="182880"/>
            <a:ext cx="17041197" cy="1145400"/>
          </a:xfrm>
          <a:custGeom>
            <a:avLst/>
            <a:gdLst/>
            <a:ahLst/>
            <a:cxnLst/>
            <a:rect r="r" b="b" t="t" l="l"/>
            <a:pathLst>
              <a:path h="1145400" w="17041197">
                <a:moveTo>
                  <a:pt x="0" y="0"/>
                </a:moveTo>
                <a:lnTo>
                  <a:pt x="17041197" y="0"/>
                </a:lnTo>
                <a:lnTo>
                  <a:pt x="17041197" y="1145400"/>
                </a:lnTo>
                <a:lnTo>
                  <a:pt x="0" y="1145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29615" y="189252"/>
            <a:ext cx="15933052" cy="2432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Generative configuration - inference parameters 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2280536" y="2715762"/>
            <a:ext cx="14382131" cy="7429917"/>
            <a:chOff x="0" y="0"/>
            <a:chExt cx="19176174" cy="990655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3444756" cy="9906556"/>
            </a:xfrm>
            <a:custGeom>
              <a:avLst/>
              <a:gdLst/>
              <a:ahLst/>
              <a:cxnLst/>
              <a:rect r="r" b="b" t="t" l="l"/>
              <a:pathLst>
                <a:path h="9906556" w="13444756">
                  <a:moveTo>
                    <a:pt x="0" y="0"/>
                  </a:moveTo>
                  <a:lnTo>
                    <a:pt x="13444756" y="0"/>
                  </a:lnTo>
                  <a:lnTo>
                    <a:pt x="13444756" y="9906556"/>
                  </a:lnTo>
                  <a:lnTo>
                    <a:pt x="0" y="99065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13564489" y="239975"/>
              <a:ext cx="5611686" cy="9666581"/>
            </a:xfrm>
            <a:custGeom>
              <a:avLst/>
              <a:gdLst/>
              <a:ahLst/>
              <a:cxnLst/>
              <a:rect r="r" b="b" t="t" l="l"/>
              <a:pathLst>
                <a:path h="9666581" w="5611686">
                  <a:moveTo>
                    <a:pt x="0" y="0"/>
                  </a:moveTo>
                  <a:lnTo>
                    <a:pt x="5611685" y="0"/>
                  </a:lnTo>
                  <a:lnTo>
                    <a:pt x="5611685" y="9666581"/>
                  </a:lnTo>
                  <a:lnTo>
                    <a:pt x="0" y="96665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7" id="7"/>
            <p:cNvSpPr txBox="true"/>
            <p:nvPr/>
          </p:nvSpPr>
          <p:spPr>
            <a:xfrm rot="0">
              <a:off x="7535562" y="2878100"/>
              <a:ext cx="3660907" cy="6115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68"/>
                </a:lnSpc>
              </a:pPr>
              <a:r>
                <a:rPr lang="en-US" sz="2834">
                  <a:solidFill>
                    <a:srgbClr val="000000"/>
                  </a:solidFill>
                  <a:latin typeface="Comic Sans"/>
                  <a:ea typeface="Comic Sans"/>
                  <a:cs typeface="Comic Sans"/>
                  <a:sym typeface="Comic Sans"/>
                </a:rPr>
                <a:t>Sample top K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7535562" y="4477546"/>
              <a:ext cx="3660907" cy="6115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68"/>
                </a:lnSpc>
              </a:pPr>
              <a:r>
                <a:rPr lang="en-US" sz="2834">
                  <a:solidFill>
                    <a:srgbClr val="000000"/>
                  </a:solidFill>
                  <a:latin typeface="Comic Sans"/>
                  <a:ea typeface="Comic Sans"/>
                  <a:cs typeface="Comic Sans"/>
                  <a:sym typeface="Comic Sans"/>
                </a:rPr>
                <a:t>Sample top P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7535562" y="6797650"/>
              <a:ext cx="3660907" cy="6115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68"/>
                </a:lnSpc>
              </a:pPr>
              <a:r>
                <a:rPr lang="en-US" sz="2834">
                  <a:solidFill>
                    <a:srgbClr val="000000"/>
                  </a:solidFill>
                  <a:latin typeface="Comic Sans"/>
                  <a:ea typeface="Comic Sans"/>
                  <a:cs typeface="Comic Sans"/>
                  <a:sym typeface="Comic Sans"/>
                </a:rPr>
                <a:t>Temperature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7535562" y="498152"/>
              <a:ext cx="4277937" cy="6115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68"/>
                </a:lnSpc>
              </a:pPr>
              <a:r>
                <a:rPr lang="en-US" sz="2834">
                  <a:solidFill>
                    <a:srgbClr val="000000"/>
                  </a:solidFill>
                  <a:latin typeface="Comic Sans"/>
                  <a:ea typeface="Comic Sans"/>
                  <a:cs typeface="Comic Sans"/>
                  <a:sym typeface="Comic Sans"/>
                </a:rPr>
                <a:t>Max new tokens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637822" y="601504"/>
              <a:ext cx="5520150" cy="63268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68"/>
                </a:lnSpc>
              </a:pPr>
              <a:r>
                <a:rPr lang="en-US" sz="2834">
                  <a:solidFill>
                    <a:srgbClr val="757575"/>
                  </a:solidFill>
                  <a:latin typeface="Arimo"/>
                  <a:ea typeface="Arimo"/>
                  <a:cs typeface="Arimo"/>
                  <a:sym typeface="Arimo"/>
                </a:rPr>
                <a:t>Enter your prompt here…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11677403" y="4598371"/>
              <a:ext cx="272191" cy="63268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68"/>
                </a:lnSpc>
              </a:pPr>
              <a:r>
                <a:rPr lang="en-US" sz="2834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1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11657171" y="2998940"/>
              <a:ext cx="544382" cy="63268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68"/>
                </a:lnSpc>
              </a:pPr>
              <a:r>
                <a:rPr lang="en-US" sz="2834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25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11677403" y="6900657"/>
              <a:ext cx="679983" cy="63268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68"/>
                </a:lnSpc>
              </a:pPr>
              <a:r>
                <a:rPr lang="en-US" sz="2834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0.8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11677403" y="618977"/>
              <a:ext cx="816574" cy="63268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68"/>
                </a:lnSpc>
              </a:pPr>
              <a:r>
                <a:rPr lang="en-US" sz="2834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200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10875138" y="8703376"/>
              <a:ext cx="1522489" cy="63268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68"/>
                </a:lnSpc>
              </a:pPr>
              <a:r>
                <a:rPr lang="en-US" sz="2834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Submit</a:t>
              </a: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13956019" y="5659196"/>
            <a:ext cx="3633818" cy="1543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79"/>
              </a:lnSpc>
            </a:pPr>
            <a:r>
              <a:rPr lang="en-US" sz="3399">
                <a:solidFill>
                  <a:srgbClr val="4A86E8"/>
                </a:solidFill>
                <a:latin typeface="More Sugar"/>
                <a:ea typeface="More Sugar"/>
                <a:cs typeface="More Sugar"/>
                <a:sym typeface="More Sugar"/>
              </a:rPr>
              <a:t>Inference cofiguration parameters</a:t>
            </a:r>
          </a:p>
        </p:txBody>
      </p:sp>
    </p:spTree>
  </p:cSld>
  <p:clrMapOvr>
    <a:masterClrMapping/>
  </p:clrMapOvr>
</p:sld>
</file>

<file path=ppt/slides/slide6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DB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48640" y="182880"/>
            <a:ext cx="17041197" cy="1145400"/>
          </a:xfrm>
          <a:custGeom>
            <a:avLst/>
            <a:gdLst/>
            <a:ahLst/>
            <a:cxnLst/>
            <a:rect r="r" b="b" t="t" l="l"/>
            <a:pathLst>
              <a:path h="1145400" w="17041197">
                <a:moveTo>
                  <a:pt x="0" y="0"/>
                </a:moveTo>
                <a:lnTo>
                  <a:pt x="17041197" y="0"/>
                </a:lnTo>
                <a:lnTo>
                  <a:pt x="17041197" y="1145400"/>
                </a:lnTo>
                <a:lnTo>
                  <a:pt x="0" y="1145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29615" y="189252"/>
            <a:ext cx="15933052" cy="2432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Generative configuration - max new tokens 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2280536" y="2715762"/>
            <a:ext cx="10083567" cy="7429917"/>
          </a:xfrm>
          <a:custGeom>
            <a:avLst/>
            <a:gdLst/>
            <a:ahLst/>
            <a:cxnLst/>
            <a:rect r="r" b="b" t="t" l="l"/>
            <a:pathLst>
              <a:path h="7429917" w="10083567">
                <a:moveTo>
                  <a:pt x="0" y="0"/>
                </a:moveTo>
                <a:lnTo>
                  <a:pt x="10083567" y="0"/>
                </a:lnTo>
                <a:lnTo>
                  <a:pt x="10083567" y="7429917"/>
                </a:lnTo>
                <a:lnTo>
                  <a:pt x="0" y="742991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7932207" y="4862431"/>
            <a:ext cx="2745680" cy="470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68"/>
              </a:lnSpc>
            </a:pPr>
            <a:r>
              <a:rPr lang="en-US" sz="2834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Sample top K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932207" y="6062015"/>
            <a:ext cx="2745680" cy="470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68"/>
              </a:lnSpc>
            </a:pPr>
            <a:r>
              <a:rPr lang="en-US" sz="2834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Sample top P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932207" y="7802094"/>
            <a:ext cx="2745680" cy="470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68"/>
              </a:lnSpc>
            </a:pPr>
            <a:r>
              <a:rPr lang="en-US" sz="2834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Temperature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932207" y="3077470"/>
            <a:ext cx="3208453" cy="470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68"/>
              </a:lnSpc>
            </a:pPr>
            <a:r>
              <a:rPr lang="en-US" sz="2834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Max new tokens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758903" y="3150222"/>
            <a:ext cx="4140113" cy="4911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68"/>
              </a:lnSpc>
            </a:pPr>
            <a:r>
              <a:rPr lang="en-US" sz="2834">
                <a:solidFill>
                  <a:srgbClr val="757575"/>
                </a:solidFill>
                <a:latin typeface="Arimo"/>
                <a:ea typeface="Arimo"/>
                <a:cs typeface="Arimo"/>
                <a:sym typeface="Arimo"/>
              </a:rPr>
              <a:t>Enter your prompt here…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038588" y="6147872"/>
            <a:ext cx="204143" cy="4911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68"/>
              </a:lnSpc>
            </a:pPr>
            <a:r>
              <a:rPr lang="en-US" sz="2834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1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023414" y="4948299"/>
            <a:ext cx="408287" cy="4911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68"/>
              </a:lnSpc>
            </a:pPr>
            <a:r>
              <a:rPr lang="en-US" sz="2834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25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038588" y="7874586"/>
            <a:ext cx="509987" cy="4911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68"/>
              </a:lnSpc>
            </a:pPr>
            <a:r>
              <a:rPr lang="en-US" sz="2834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0.8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038588" y="3163327"/>
            <a:ext cx="612430" cy="4911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68"/>
              </a:lnSpc>
            </a:pPr>
            <a:r>
              <a:rPr lang="en-US" sz="2834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200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436890" y="9226626"/>
            <a:ext cx="1141867" cy="4911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68"/>
              </a:lnSpc>
            </a:pPr>
            <a:r>
              <a:rPr lang="en-US" sz="2834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Submit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783844" y="3185080"/>
            <a:ext cx="2732144" cy="1028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79"/>
              </a:lnSpc>
            </a:pPr>
            <a:r>
              <a:rPr lang="en-US" sz="3399">
                <a:solidFill>
                  <a:srgbClr val="4A86E8"/>
                </a:solidFill>
                <a:latin typeface="More Sugar"/>
                <a:ea typeface="More Sugar"/>
                <a:cs typeface="More Sugar"/>
                <a:sym typeface="More Sugar"/>
              </a:rPr>
              <a:t>Max new tokens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DB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012498" y="9448324"/>
            <a:ext cx="829504" cy="497653"/>
          </a:xfrm>
          <a:custGeom>
            <a:avLst/>
            <a:gdLst/>
            <a:ahLst/>
            <a:cxnLst/>
            <a:rect r="r" b="b" t="t" l="l"/>
            <a:pathLst>
              <a:path h="497653" w="829504">
                <a:moveTo>
                  <a:pt x="0" y="0"/>
                </a:moveTo>
                <a:lnTo>
                  <a:pt x="829503" y="0"/>
                </a:lnTo>
                <a:lnTo>
                  <a:pt x="829503" y="497652"/>
                </a:lnTo>
                <a:lnTo>
                  <a:pt x="0" y="4976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864063" y="5709790"/>
            <a:ext cx="3637284" cy="3452737"/>
            <a:chOff x="0" y="0"/>
            <a:chExt cx="812800" cy="77156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771561"/>
            </a:xfrm>
            <a:custGeom>
              <a:avLst/>
              <a:gdLst/>
              <a:ahLst/>
              <a:cxnLst/>
              <a:rect r="r" b="b" t="t" l="l"/>
              <a:pathLst>
                <a:path h="771561" w="812800">
                  <a:moveTo>
                    <a:pt x="406400" y="0"/>
                  </a:moveTo>
                  <a:cubicBezTo>
                    <a:pt x="181951" y="0"/>
                    <a:pt x="0" y="172720"/>
                    <a:pt x="0" y="385780"/>
                  </a:cubicBezTo>
                  <a:cubicBezTo>
                    <a:pt x="0" y="598841"/>
                    <a:pt x="181951" y="771561"/>
                    <a:pt x="406400" y="771561"/>
                  </a:cubicBezTo>
                  <a:cubicBezTo>
                    <a:pt x="630849" y="771561"/>
                    <a:pt x="812800" y="598841"/>
                    <a:pt x="812800" y="385780"/>
                  </a:cubicBezTo>
                  <a:cubicBezTo>
                    <a:pt x="812800" y="172720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51C75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72334"/>
              <a:ext cx="660400" cy="6268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92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559894" y="322602"/>
            <a:ext cx="17168203" cy="8707336"/>
          </a:xfrm>
          <a:custGeom>
            <a:avLst/>
            <a:gdLst/>
            <a:ahLst/>
            <a:cxnLst/>
            <a:rect r="r" b="b" t="t" l="l"/>
            <a:pathLst>
              <a:path h="8707336" w="17168203">
                <a:moveTo>
                  <a:pt x="0" y="0"/>
                </a:moveTo>
                <a:lnTo>
                  <a:pt x="17168203" y="0"/>
                </a:lnTo>
                <a:lnTo>
                  <a:pt x="17168203" y="8707336"/>
                </a:lnTo>
                <a:lnTo>
                  <a:pt x="0" y="87073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7" id="7"/>
          <p:cNvSpPr txBox="true"/>
          <p:nvPr/>
        </p:nvSpPr>
        <p:spPr>
          <a:xfrm rot="0">
            <a:off x="729615" y="208302"/>
            <a:ext cx="8680885" cy="962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839"/>
              </a:lnSpc>
            </a:pPr>
            <a:r>
              <a:rPr lang="en-US" sz="5599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Large Language Models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550240" y="6663680"/>
            <a:ext cx="1245666" cy="490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More Sugar"/>
                <a:ea typeface="More Sugar"/>
                <a:cs typeface="More Sugar"/>
                <a:sym typeface="More Sugar"/>
              </a:rPr>
              <a:t>BERT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070057" y="4321156"/>
            <a:ext cx="1621022" cy="9131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19"/>
              </a:lnSpc>
            </a:pPr>
            <a:r>
              <a:rPr lang="en-US" sz="5299">
                <a:solidFill>
                  <a:srgbClr val="FFFFFF"/>
                </a:solidFill>
                <a:latin typeface="More Sugar"/>
                <a:ea typeface="More Sugar"/>
                <a:cs typeface="More Sugar"/>
                <a:sym typeface="More Sugar"/>
              </a:rPr>
              <a:t>GPT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757501" y="7078335"/>
            <a:ext cx="2160258" cy="639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79"/>
              </a:lnSpc>
            </a:pPr>
            <a:r>
              <a:rPr lang="en-US" sz="3699">
                <a:solidFill>
                  <a:srgbClr val="FFFFFF"/>
                </a:solidFill>
                <a:latin typeface="More Sugar"/>
                <a:ea typeface="More Sugar"/>
                <a:cs typeface="More Sugar"/>
                <a:sym typeface="More Sugar"/>
              </a:rPr>
              <a:t>FLAN-T5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448619" y="4368781"/>
            <a:ext cx="1328233" cy="563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19"/>
              </a:lnSpc>
            </a:pPr>
            <a:r>
              <a:rPr lang="en-US" sz="3299">
                <a:solidFill>
                  <a:srgbClr val="FFFFFF"/>
                </a:solidFill>
                <a:latin typeface="More Sugar"/>
                <a:ea typeface="More Sugar"/>
                <a:cs typeface="More Sugar"/>
                <a:sym typeface="More Sugar"/>
              </a:rPr>
              <a:t>LLaMa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532883" y="6856720"/>
            <a:ext cx="1750782" cy="7054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39"/>
              </a:lnSpc>
            </a:pPr>
            <a:r>
              <a:rPr lang="en-US" sz="4099">
                <a:solidFill>
                  <a:srgbClr val="FFFFFF"/>
                </a:solidFill>
                <a:latin typeface="More Sugar"/>
                <a:ea typeface="More Sugar"/>
                <a:cs typeface="More Sugar"/>
                <a:sym typeface="More Sugar"/>
              </a:rPr>
              <a:t>PaLM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754444" y="3341838"/>
            <a:ext cx="2517256" cy="8375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59"/>
              </a:lnSpc>
            </a:pPr>
            <a:r>
              <a:rPr lang="en-US" sz="4899">
                <a:solidFill>
                  <a:srgbClr val="FFFFFF"/>
                </a:solidFill>
                <a:latin typeface="More Sugar"/>
                <a:ea typeface="More Sugar"/>
                <a:cs typeface="More Sugar"/>
                <a:sym typeface="More Sugar"/>
              </a:rPr>
              <a:t>BLOOM</a:t>
            </a:r>
          </a:p>
        </p:txBody>
      </p:sp>
    </p:spTree>
  </p:cSld>
  <p:clrMapOvr>
    <a:masterClrMapping/>
  </p:clrMapOvr>
</p:sld>
</file>

<file path=ppt/slides/slide7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DB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29615" y="189252"/>
            <a:ext cx="16000452" cy="1193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Generative config - max new tokens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285579" y="1715176"/>
            <a:ext cx="17716843" cy="8189766"/>
          </a:xfrm>
          <a:custGeom>
            <a:avLst/>
            <a:gdLst/>
            <a:ahLst/>
            <a:cxnLst/>
            <a:rect r="r" b="b" t="t" l="l"/>
            <a:pathLst>
              <a:path h="8189766" w="17716843">
                <a:moveTo>
                  <a:pt x="0" y="0"/>
                </a:moveTo>
                <a:lnTo>
                  <a:pt x="17716842" y="0"/>
                </a:lnTo>
                <a:lnTo>
                  <a:pt x="17716842" y="8189767"/>
                </a:lnTo>
                <a:lnTo>
                  <a:pt x="0" y="81897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316310" y="2723959"/>
            <a:ext cx="1853813" cy="7180983"/>
            <a:chOff x="0" y="0"/>
            <a:chExt cx="488247" cy="189128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88247" cy="1891288"/>
            </a:xfrm>
            <a:custGeom>
              <a:avLst/>
              <a:gdLst/>
              <a:ahLst/>
              <a:cxnLst/>
              <a:rect r="r" b="b" t="t" l="l"/>
              <a:pathLst>
                <a:path h="1891288" w="488247">
                  <a:moveTo>
                    <a:pt x="0" y="0"/>
                  </a:moveTo>
                  <a:lnTo>
                    <a:pt x="488247" y="0"/>
                  </a:lnTo>
                  <a:lnTo>
                    <a:pt x="488247" y="1891288"/>
                  </a:lnTo>
                  <a:lnTo>
                    <a:pt x="0" y="1891288"/>
                  </a:lnTo>
                  <a:close/>
                </a:path>
              </a:pathLst>
            </a:custGeom>
            <a:solidFill>
              <a:srgbClr val="F1DBF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488247" cy="19484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3347854" y="3344680"/>
            <a:ext cx="6277125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b="true" sz="2600">
                <a:solidFill>
                  <a:srgbClr val="4A86E8"/>
                </a:solidFill>
                <a:latin typeface="Comic Sans Bold"/>
                <a:ea typeface="Comic Sans Bold"/>
                <a:cs typeface="Comic Sans Bold"/>
                <a:sym typeface="Comic Sans Bold"/>
              </a:rPr>
              <a:t>max_new_tokens = 100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347854" y="5361749"/>
            <a:ext cx="4583840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b="true" sz="2600">
                <a:solidFill>
                  <a:srgbClr val="4A86E8"/>
                </a:solidFill>
                <a:latin typeface="Comic Sans Bold"/>
                <a:ea typeface="Comic Sans Bold"/>
                <a:cs typeface="Comic Sans Bold"/>
                <a:sym typeface="Comic Sans Bold"/>
              </a:rPr>
              <a:t>max_new_tokens = 150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347854" y="7315810"/>
            <a:ext cx="5976480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b="true" sz="2600">
                <a:solidFill>
                  <a:srgbClr val="4A86E8"/>
                </a:solidFill>
                <a:latin typeface="Comic Sans Bold"/>
                <a:ea typeface="Comic Sans Bold"/>
                <a:cs typeface="Comic Sans Bold"/>
                <a:sym typeface="Comic Sans Bold"/>
              </a:rPr>
              <a:t>max_new_tokens = 200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1067704" y="5418899"/>
            <a:ext cx="1102419" cy="1600440"/>
            <a:chOff x="0" y="0"/>
            <a:chExt cx="290349" cy="42151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90349" cy="421515"/>
            </a:xfrm>
            <a:custGeom>
              <a:avLst/>
              <a:gdLst/>
              <a:ahLst/>
              <a:cxnLst/>
              <a:rect r="r" b="b" t="t" l="l"/>
              <a:pathLst>
                <a:path h="421515" w="290349">
                  <a:moveTo>
                    <a:pt x="0" y="0"/>
                  </a:moveTo>
                  <a:lnTo>
                    <a:pt x="290349" y="0"/>
                  </a:lnTo>
                  <a:lnTo>
                    <a:pt x="290349" y="421515"/>
                  </a:lnTo>
                  <a:lnTo>
                    <a:pt x="0" y="421515"/>
                  </a:lnTo>
                  <a:close/>
                </a:path>
              </a:pathLst>
            </a:custGeom>
            <a:solidFill>
              <a:srgbClr val="FCE190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57150"/>
              <a:ext cx="290349" cy="4786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5400000">
            <a:off x="940992" y="5953334"/>
            <a:ext cx="1355843" cy="5315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74"/>
              </a:lnSpc>
            </a:pPr>
            <a:r>
              <a:rPr lang="en-US" sz="1800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Softmax output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0" y="4702601"/>
            <a:ext cx="1028700" cy="3223701"/>
            <a:chOff x="0" y="0"/>
            <a:chExt cx="270933" cy="849041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70933" cy="849041"/>
            </a:xfrm>
            <a:custGeom>
              <a:avLst/>
              <a:gdLst/>
              <a:ahLst/>
              <a:cxnLst/>
              <a:rect r="r" b="b" t="t" l="l"/>
              <a:pathLst>
                <a:path h="849041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849041"/>
                  </a:lnTo>
                  <a:lnTo>
                    <a:pt x="0" y="849041"/>
                  </a:lnTo>
                  <a:close/>
                </a:path>
              </a:pathLst>
            </a:custGeom>
            <a:solidFill>
              <a:srgbClr val="82DDD1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57150"/>
              <a:ext cx="270933" cy="9061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</p:spTree>
  </p:cSld>
  <p:clrMapOvr>
    <a:masterClrMapping/>
  </p:clrMapOvr>
</p:sld>
</file>

<file path=ppt/slides/slide7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DB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29615" y="189252"/>
            <a:ext cx="15669838" cy="1193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Generative config - max new tokens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0" y="1383052"/>
            <a:ext cx="17716843" cy="8645513"/>
            <a:chOff x="0" y="0"/>
            <a:chExt cx="23622457" cy="1152735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3622457" cy="11480457"/>
            </a:xfrm>
            <a:custGeom>
              <a:avLst/>
              <a:gdLst/>
              <a:ahLst/>
              <a:cxnLst/>
              <a:rect r="r" b="b" t="t" l="l"/>
              <a:pathLst>
                <a:path h="11480457" w="23622457">
                  <a:moveTo>
                    <a:pt x="0" y="0"/>
                  </a:moveTo>
                  <a:lnTo>
                    <a:pt x="23622457" y="0"/>
                  </a:lnTo>
                  <a:lnTo>
                    <a:pt x="23622457" y="11480457"/>
                  </a:lnTo>
                  <a:lnTo>
                    <a:pt x="0" y="114804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5" id="5"/>
            <p:cNvSpPr txBox="true"/>
            <p:nvPr/>
          </p:nvSpPr>
          <p:spPr>
            <a:xfrm rot="0">
              <a:off x="4062946" y="2081814"/>
              <a:ext cx="7356433" cy="5786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640"/>
                </a:lnSpc>
              </a:pPr>
              <a:r>
                <a:rPr lang="en-US" sz="2600">
                  <a:solidFill>
                    <a:srgbClr val="4A86E8"/>
                  </a:solidFill>
                  <a:latin typeface="More Sugar"/>
                  <a:ea typeface="More Sugar"/>
                  <a:cs typeface="More Sugar"/>
                  <a:sym typeface="More Sugar"/>
                </a:rPr>
                <a:t>max_new_tokens = 100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4062946" y="5003097"/>
              <a:ext cx="5991564" cy="5786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640"/>
                </a:lnSpc>
              </a:pPr>
              <a:r>
                <a:rPr lang="en-US" sz="2600">
                  <a:solidFill>
                    <a:srgbClr val="4A86E8"/>
                  </a:solidFill>
                  <a:latin typeface="More Sugar"/>
                  <a:ea typeface="More Sugar"/>
                  <a:cs typeface="More Sugar"/>
                  <a:sym typeface="More Sugar"/>
                </a:rPr>
                <a:t>max_new_tokens = 150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4062946" y="7448271"/>
              <a:ext cx="6752977" cy="5786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640"/>
                </a:lnSpc>
              </a:pPr>
              <a:r>
                <a:rPr lang="en-US" sz="2600">
                  <a:solidFill>
                    <a:srgbClr val="4A86E8"/>
                  </a:solidFill>
                  <a:latin typeface="More Sugar"/>
                  <a:ea typeface="More Sugar"/>
                  <a:cs typeface="More Sugar"/>
                  <a:sym typeface="More Sugar"/>
                </a:rPr>
                <a:t>max_new_tokens = 200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13432188" y="10339054"/>
              <a:ext cx="2168119" cy="11882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640"/>
                </a:lnSpc>
              </a:pPr>
              <a:r>
                <a:rPr lang="en-US" sz="2600">
                  <a:solidFill>
                    <a:srgbClr val="980000"/>
                  </a:solidFill>
                  <a:latin typeface="More Sugar"/>
                  <a:ea typeface="More Sugar"/>
                  <a:cs typeface="More Sugar"/>
                  <a:sym typeface="More Sugar"/>
                </a:rPr>
                <a:t>Stop token</a:t>
              </a:r>
            </a:p>
          </p:txBody>
        </p:sp>
        <p:grpSp>
          <p:nvGrpSpPr>
            <p:cNvPr name="Group 9" id="9"/>
            <p:cNvGrpSpPr/>
            <p:nvPr/>
          </p:nvGrpSpPr>
          <p:grpSpPr>
            <a:xfrm rot="0">
              <a:off x="0" y="1387133"/>
              <a:ext cx="2471751" cy="9574644"/>
              <a:chOff x="0" y="0"/>
              <a:chExt cx="488247" cy="1891288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488247" cy="1891288"/>
              </a:xfrm>
              <a:custGeom>
                <a:avLst/>
                <a:gdLst/>
                <a:ahLst/>
                <a:cxnLst/>
                <a:rect r="r" b="b" t="t" l="l"/>
                <a:pathLst>
                  <a:path h="1891288" w="488247">
                    <a:moveTo>
                      <a:pt x="0" y="0"/>
                    </a:moveTo>
                    <a:lnTo>
                      <a:pt x="488247" y="0"/>
                    </a:lnTo>
                    <a:lnTo>
                      <a:pt x="488247" y="1891288"/>
                    </a:lnTo>
                    <a:lnTo>
                      <a:pt x="0" y="1891288"/>
                    </a:lnTo>
                    <a:close/>
                  </a:path>
                </a:pathLst>
              </a:custGeom>
              <a:solidFill>
                <a:srgbClr val="F1DBFF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57150"/>
                <a:ext cx="488247" cy="194843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640"/>
                  </a:lnSpc>
                </a:pPr>
              </a:p>
            </p:txBody>
          </p:sp>
        </p:grpSp>
        <p:grpSp>
          <p:nvGrpSpPr>
            <p:cNvPr name="Group 12" id="12"/>
            <p:cNvGrpSpPr/>
            <p:nvPr/>
          </p:nvGrpSpPr>
          <p:grpSpPr>
            <a:xfrm rot="0">
              <a:off x="0" y="4238847"/>
              <a:ext cx="1371600" cy="4298268"/>
              <a:chOff x="0" y="0"/>
              <a:chExt cx="270933" cy="849041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270933" cy="849041"/>
              </a:xfrm>
              <a:custGeom>
                <a:avLst/>
                <a:gdLst/>
                <a:ahLst/>
                <a:cxnLst/>
                <a:rect r="r" b="b" t="t" l="l"/>
                <a:pathLst>
                  <a:path h="849041" w="270933">
                    <a:moveTo>
                      <a:pt x="0" y="0"/>
                    </a:moveTo>
                    <a:lnTo>
                      <a:pt x="270933" y="0"/>
                    </a:lnTo>
                    <a:lnTo>
                      <a:pt x="270933" y="849041"/>
                    </a:lnTo>
                    <a:lnTo>
                      <a:pt x="0" y="849041"/>
                    </a:lnTo>
                    <a:close/>
                  </a:path>
                </a:pathLst>
              </a:custGeom>
              <a:solidFill>
                <a:srgbClr val="82DDD1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57150"/>
                <a:ext cx="270933" cy="90619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640"/>
                  </a:lnSpc>
                </a:pPr>
              </a:p>
            </p:txBody>
          </p:sp>
        </p:grpSp>
        <p:grpSp>
          <p:nvGrpSpPr>
            <p:cNvPr name="Group 15" id="15"/>
            <p:cNvGrpSpPr/>
            <p:nvPr/>
          </p:nvGrpSpPr>
          <p:grpSpPr>
            <a:xfrm rot="0">
              <a:off x="1371600" y="5321021"/>
              <a:ext cx="1469892" cy="2133920"/>
              <a:chOff x="0" y="0"/>
              <a:chExt cx="290349" cy="421515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290349" cy="421515"/>
              </a:xfrm>
              <a:custGeom>
                <a:avLst/>
                <a:gdLst/>
                <a:ahLst/>
                <a:cxnLst/>
                <a:rect r="r" b="b" t="t" l="l"/>
                <a:pathLst>
                  <a:path h="421515" w="290349">
                    <a:moveTo>
                      <a:pt x="0" y="0"/>
                    </a:moveTo>
                    <a:lnTo>
                      <a:pt x="290349" y="0"/>
                    </a:lnTo>
                    <a:lnTo>
                      <a:pt x="290349" y="421515"/>
                    </a:lnTo>
                    <a:lnTo>
                      <a:pt x="0" y="421515"/>
                    </a:lnTo>
                    <a:close/>
                  </a:path>
                </a:pathLst>
              </a:custGeom>
              <a:solidFill>
                <a:srgbClr val="FCE190"/>
              </a:soli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57150"/>
                <a:ext cx="290349" cy="47866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640"/>
                  </a:lnSpc>
                </a:pPr>
              </a:p>
            </p:txBody>
          </p:sp>
        </p:grpSp>
        <p:sp>
          <p:nvSpPr>
            <p:cNvPr name="TextBox 18" id="18"/>
            <p:cNvSpPr txBox="true"/>
            <p:nvPr/>
          </p:nvSpPr>
          <p:spPr>
            <a:xfrm rot="5400000">
              <a:off x="1299032" y="6282222"/>
              <a:ext cx="1636676" cy="7087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174"/>
                </a:lnSpc>
              </a:pPr>
              <a:r>
                <a:rPr lang="en-US" sz="1800">
                  <a:solidFill>
                    <a:srgbClr val="000000"/>
                  </a:solidFill>
                  <a:latin typeface="Comic Sans"/>
                  <a:ea typeface="Comic Sans"/>
                  <a:cs typeface="Comic Sans"/>
                  <a:sym typeface="Comic Sans"/>
                </a:rPr>
                <a:t>Softmax output</a:t>
              </a:r>
            </a:p>
          </p:txBody>
        </p:sp>
      </p:grpSp>
    </p:spTree>
  </p:cSld>
  <p:clrMapOvr>
    <a:masterClrMapping/>
  </p:clrMapOvr>
</p:sld>
</file>

<file path=ppt/slides/slide7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DB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38568" y="721551"/>
            <a:ext cx="18350856" cy="9765055"/>
            <a:chOff x="0" y="0"/>
            <a:chExt cx="24467808" cy="1302007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442247" y="317370"/>
              <a:ext cx="24025561" cy="12702703"/>
            </a:xfrm>
            <a:custGeom>
              <a:avLst/>
              <a:gdLst/>
              <a:ahLst/>
              <a:cxnLst/>
              <a:rect r="r" b="b" t="t" l="l"/>
              <a:pathLst>
                <a:path h="12702703" w="24025561">
                  <a:moveTo>
                    <a:pt x="0" y="0"/>
                  </a:moveTo>
                  <a:lnTo>
                    <a:pt x="24025561" y="0"/>
                  </a:lnTo>
                  <a:lnTo>
                    <a:pt x="24025561" y="12702703"/>
                  </a:lnTo>
                  <a:lnTo>
                    <a:pt x="0" y="127027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4" id="4"/>
            <p:cNvGrpSpPr/>
            <p:nvPr/>
          </p:nvGrpSpPr>
          <p:grpSpPr>
            <a:xfrm rot="0">
              <a:off x="0" y="0"/>
              <a:ext cx="3063477" cy="12434369"/>
              <a:chOff x="0" y="0"/>
              <a:chExt cx="613395" cy="2489714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613395" cy="2489714"/>
              </a:xfrm>
              <a:custGeom>
                <a:avLst/>
                <a:gdLst/>
                <a:ahLst/>
                <a:cxnLst/>
                <a:rect r="r" b="b" t="t" l="l"/>
                <a:pathLst>
                  <a:path h="2489714" w="613395">
                    <a:moveTo>
                      <a:pt x="0" y="0"/>
                    </a:moveTo>
                    <a:lnTo>
                      <a:pt x="613395" y="0"/>
                    </a:lnTo>
                    <a:lnTo>
                      <a:pt x="613395" y="2489714"/>
                    </a:lnTo>
                    <a:lnTo>
                      <a:pt x="0" y="2489714"/>
                    </a:lnTo>
                    <a:close/>
                  </a:path>
                </a:pathLst>
              </a:custGeom>
              <a:solidFill>
                <a:srgbClr val="F1DBFF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57150"/>
                <a:ext cx="613395" cy="254686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639"/>
                  </a:lnSpc>
                </a:pPr>
              </a:p>
            </p:txBody>
          </p:sp>
        </p:grpSp>
      </p:grpSp>
      <p:grpSp>
        <p:nvGrpSpPr>
          <p:cNvPr name="Group 7" id="7"/>
          <p:cNvGrpSpPr/>
          <p:nvPr/>
        </p:nvGrpSpPr>
        <p:grpSpPr>
          <a:xfrm rot="0">
            <a:off x="0" y="2971344"/>
            <a:ext cx="1789777" cy="3223701"/>
            <a:chOff x="0" y="0"/>
            <a:chExt cx="471382" cy="84904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71382" cy="849041"/>
            </a:xfrm>
            <a:custGeom>
              <a:avLst/>
              <a:gdLst/>
              <a:ahLst/>
              <a:cxnLst/>
              <a:rect r="r" b="b" t="t" l="l"/>
              <a:pathLst>
                <a:path h="849041" w="471382">
                  <a:moveTo>
                    <a:pt x="0" y="0"/>
                  </a:moveTo>
                  <a:lnTo>
                    <a:pt x="471382" y="0"/>
                  </a:lnTo>
                  <a:lnTo>
                    <a:pt x="471382" y="849041"/>
                  </a:lnTo>
                  <a:lnTo>
                    <a:pt x="0" y="849041"/>
                  </a:lnTo>
                  <a:close/>
                </a:path>
              </a:pathLst>
            </a:custGeom>
            <a:solidFill>
              <a:srgbClr val="82DDD1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471382" cy="9061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0" y="6769136"/>
            <a:ext cx="1789777" cy="3223701"/>
            <a:chOff x="0" y="0"/>
            <a:chExt cx="471382" cy="849041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71382" cy="849041"/>
            </a:xfrm>
            <a:custGeom>
              <a:avLst/>
              <a:gdLst/>
              <a:ahLst/>
              <a:cxnLst/>
              <a:rect r="r" b="b" t="t" l="l"/>
              <a:pathLst>
                <a:path h="849041" w="471382">
                  <a:moveTo>
                    <a:pt x="0" y="0"/>
                  </a:moveTo>
                  <a:lnTo>
                    <a:pt x="471382" y="0"/>
                  </a:lnTo>
                  <a:lnTo>
                    <a:pt x="471382" y="849041"/>
                  </a:lnTo>
                  <a:lnTo>
                    <a:pt x="0" y="849041"/>
                  </a:lnTo>
                  <a:close/>
                </a:path>
              </a:pathLst>
            </a:custGeom>
            <a:solidFill>
              <a:srgbClr val="82DDD1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57150"/>
              <a:ext cx="471382" cy="9061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789777" y="7580766"/>
            <a:ext cx="1102419" cy="1600440"/>
            <a:chOff x="0" y="0"/>
            <a:chExt cx="290349" cy="421515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90349" cy="421515"/>
            </a:xfrm>
            <a:custGeom>
              <a:avLst/>
              <a:gdLst/>
              <a:ahLst/>
              <a:cxnLst/>
              <a:rect r="r" b="b" t="t" l="l"/>
              <a:pathLst>
                <a:path h="421515" w="290349">
                  <a:moveTo>
                    <a:pt x="0" y="0"/>
                  </a:moveTo>
                  <a:lnTo>
                    <a:pt x="290349" y="0"/>
                  </a:lnTo>
                  <a:lnTo>
                    <a:pt x="290349" y="421515"/>
                  </a:lnTo>
                  <a:lnTo>
                    <a:pt x="0" y="421515"/>
                  </a:lnTo>
                  <a:close/>
                </a:path>
              </a:pathLst>
            </a:custGeom>
            <a:solidFill>
              <a:srgbClr val="FCE190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57150"/>
              <a:ext cx="290349" cy="4786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789777" y="3863930"/>
            <a:ext cx="1102419" cy="1600440"/>
            <a:chOff x="0" y="0"/>
            <a:chExt cx="290349" cy="421515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290349" cy="421515"/>
            </a:xfrm>
            <a:custGeom>
              <a:avLst/>
              <a:gdLst/>
              <a:ahLst/>
              <a:cxnLst/>
              <a:rect r="r" b="b" t="t" l="l"/>
              <a:pathLst>
                <a:path h="421515" w="290349">
                  <a:moveTo>
                    <a:pt x="0" y="0"/>
                  </a:moveTo>
                  <a:lnTo>
                    <a:pt x="290349" y="0"/>
                  </a:lnTo>
                  <a:lnTo>
                    <a:pt x="290349" y="421515"/>
                  </a:lnTo>
                  <a:lnTo>
                    <a:pt x="0" y="421515"/>
                  </a:lnTo>
                  <a:close/>
                </a:path>
              </a:pathLst>
            </a:custGeom>
            <a:solidFill>
              <a:srgbClr val="FCE190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57150"/>
              <a:ext cx="290349" cy="4786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292305" y="-34798"/>
            <a:ext cx="17995695" cy="1087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820"/>
              </a:lnSpc>
            </a:pPr>
            <a:r>
              <a:rPr lang="en-US" sz="6300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Generative config - greedy vs. random sampling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4766068" y="2497510"/>
            <a:ext cx="705479" cy="3442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821"/>
              </a:lnSpc>
            </a:pPr>
            <a:r>
              <a:rPr lang="en-US" sz="279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0.20 0.10 0.02 0.01</a:t>
            </a:r>
          </a:p>
          <a:p>
            <a:pPr algn="just">
              <a:lnSpc>
                <a:spcPts val="2819"/>
              </a:lnSpc>
            </a:pPr>
            <a:r>
              <a:rPr lang="en-US" sz="279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…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4787217" y="6404048"/>
            <a:ext cx="705479" cy="3442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821"/>
              </a:lnSpc>
            </a:pPr>
            <a:r>
              <a:rPr lang="en-US" sz="279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0.20 0.10 0.02 0.01</a:t>
            </a:r>
          </a:p>
          <a:p>
            <a:pPr algn="just">
              <a:lnSpc>
                <a:spcPts val="2819"/>
              </a:lnSpc>
            </a:pPr>
            <a:r>
              <a:rPr lang="en-US" sz="279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…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6301130" y="2359152"/>
            <a:ext cx="1210008" cy="3442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21"/>
              </a:lnSpc>
            </a:pPr>
            <a:r>
              <a:rPr lang="en-US" sz="279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cake donut banana apple</a:t>
            </a:r>
          </a:p>
          <a:p>
            <a:pPr algn="l">
              <a:lnSpc>
                <a:spcPts val="2819"/>
              </a:lnSpc>
            </a:pPr>
            <a:r>
              <a:rPr lang="en-US" sz="279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…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6301130" y="6437195"/>
            <a:ext cx="1210008" cy="3442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21"/>
              </a:lnSpc>
            </a:pPr>
            <a:r>
              <a:rPr lang="en-US" sz="279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cake donut banana apple</a:t>
            </a:r>
          </a:p>
          <a:p>
            <a:pPr algn="l">
              <a:lnSpc>
                <a:spcPts val="2819"/>
              </a:lnSpc>
            </a:pPr>
            <a:r>
              <a:rPr lang="en-US" sz="279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…</a:t>
            </a:r>
          </a:p>
        </p:txBody>
      </p:sp>
      <p:grpSp>
        <p:nvGrpSpPr>
          <p:cNvPr name="Group 24" id="24"/>
          <p:cNvGrpSpPr/>
          <p:nvPr/>
        </p:nvGrpSpPr>
        <p:grpSpPr>
          <a:xfrm rot="0">
            <a:off x="4582261" y="6001124"/>
            <a:ext cx="2404596" cy="424180"/>
            <a:chOff x="0" y="0"/>
            <a:chExt cx="3206128" cy="565573"/>
          </a:xfrm>
        </p:grpSpPr>
        <p:sp>
          <p:nvSpPr>
            <p:cNvPr name="TextBox 25" id="25"/>
            <p:cNvSpPr txBox="true"/>
            <p:nvPr/>
          </p:nvSpPr>
          <p:spPr>
            <a:xfrm rot="0">
              <a:off x="0" y="-57150"/>
              <a:ext cx="1020915" cy="6227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19"/>
                </a:lnSpc>
              </a:pPr>
              <a:r>
                <a:rPr lang="en-US" b="true" sz="2799">
                  <a:solidFill>
                    <a:srgbClr val="4A86E8"/>
                  </a:solidFill>
                  <a:latin typeface="Comic Sans Bold"/>
                  <a:ea typeface="Comic Sans Bold"/>
                  <a:cs typeface="Comic Sans Bold"/>
                  <a:sym typeface="Comic Sans Bold"/>
                </a:rPr>
                <a:t>prob</a:t>
              </a:r>
            </a:p>
          </p:txBody>
        </p:sp>
        <p:sp>
          <p:nvSpPr>
            <p:cNvPr name="TextBox 26" id="26"/>
            <p:cNvSpPr txBox="true"/>
            <p:nvPr/>
          </p:nvSpPr>
          <p:spPr>
            <a:xfrm rot="0">
              <a:off x="2075917" y="-57150"/>
              <a:ext cx="1130211" cy="6227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19"/>
                </a:lnSpc>
              </a:pPr>
              <a:r>
                <a:rPr lang="en-US" b="true" sz="2799">
                  <a:solidFill>
                    <a:srgbClr val="4A86E8"/>
                  </a:solidFill>
                  <a:latin typeface="Comic Sans Bold"/>
                  <a:ea typeface="Comic Sans Bold"/>
                  <a:cs typeface="Comic Sans Bold"/>
                  <a:sym typeface="Comic Sans Bold"/>
                </a:rPr>
                <a:t>word</a:t>
              </a:r>
            </a:p>
          </p:txBody>
        </p:sp>
      </p:grpSp>
      <p:sp>
        <p:nvSpPr>
          <p:cNvPr name="TextBox 27" id="27"/>
          <p:cNvSpPr txBox="true"/>
          <p:nvPr/>
        </p:nvSpPr>
        <p:spPr>
          <a:xfrm rot="5400000">
            <a:off x="1716410" y="4437726"/>
            <a:ext cx="1309287" cy="5315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74"/>
              </a:lnSpc>
            </a:pPr>
            <a:r>
              <a:rPr lang="en-US" sz="1800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Softmax output</a:t>
            </a:r>
          </a:p>
        </p:txBody>
      </p:sp>
      <p:sp>
        <p:nvSpPr>
          <p:cNvPr name="TextBox 28" id="28"/>
          <p:cNvSpPr txBox="true"/>
          <p:nvPr/>
        </p:nvSpPr>
        <p:spPr>
          <a:xfrm rot="5400000">
            <a:off x="1764630" y="7988265"/>
            <a:ext cx="1212847" cy="5315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74"/>
              </a:lnSpc>
            </a:pPr>
            <a:r>
              <a:rPr lang="en-US" sz="1800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Softmax output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047790" y="1740027"/>
            <a:ext cx="2114955" cy="876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80"/>
              </a:lnSpc>
            </a:pPr>
            <a:r>
              <a:rPr lang="en-US" sz="2900">
                <a:solidFill>
                  <a:srgbClr val="4A86E8"/>
                </a:solidFill>
                <a:latin typeface="Comic Sans"/>
                <a:ea typeface="Comic Sans"/>
                <a:cs typeface="Comic Sans"/>
                <a:sym typeface="Comic Sans"/>
              </a:rPr>
              <a:t>Token probability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0156802" y="2722532"/>
            <a:ext cx="6404781" cy="838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b="true" sz="2799" i="true">
                <a:solidFill>
                  <a:srgbClr val="FF0000"/>
                </a:solidFill>
                <a:latin typeface="Comic Sans Bold Italics"/>
                <a:ea typeface="Comic Sans Bold Italics"/>
                <a:cs typeface="Comic Sans Bold Italics"/>
                <a:sym typeface="Comic Sans Bold Italics"/>
              </a:rPr>
              <a:t>greedy</a:t>
            </a:r>
            <a:r>
              <a:rPr lang="en-US" b="true" sz="2799">
                <a:solidFill>
                  <a:srgbClr val="FF0000"/>
                </a:solidFill>
                <a:latin typeface="Comic Sans Bold"/>
                <a:ea typeface="Comic Sans Bold"/>
                <a:cs typeface="Comic Sans Bold"/>
                <a:sym typeface="Comic Sans Bold"/>
              </a:rPr>
              <a:t>: </a:t>
            </a:r>
            <a:r>
              <a:rPr lang="en-US" sz="2799">
                <a:solidFill>
                  <a:srgbClr val="FF0000"/>
                </a:solidFill>
                <a:latin typeface="Comic Sans"/>
                <a:ea typeface="Comic Sans"/>
                <a:cs typeface="Comic Sans"/>
                <a:sym typeface="Comic Sans"/>
              </a:rPr>
              <a:t>The word/token with the highest probability is selected.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0070553" y="6933724"/>
            <a:ext cx="6726993" cy="2514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b="true" sz="2799" i="true">
                <a:solidFill>
                  <a:srgbClr val="FF0000"/>
                </a:solidFill>
                <a:latin typeface="Comic Sans Bold Italics"/>
                <a:ea typeface="Comic Sans Bold Italics"/>
                <a:cs typeface="Comic Sans Bold Italics"/>
                <a:sym typeface="Comic Sans Bold Italics"/>
              </a:rPr>
              <a:t>random(-weighted) sampling</a:t>
            </a:r>
            <a:r>
              <a:rPr lang="en-US" sz="2799">
                <a:solidFill>
                  <a:srgbClr val="FF0000"/>
                </a:solidFill>
                <a:latin typeface="Comic Sans"/>
                <a:ea typeface="Comic Sans"/>
                <a:cs typeface="Comic Sans"/>
                <a:sym typeface="Comic Sans"/>
              </a:rPr>
              <a:t>: select a token using a random-weighted strategy across the probabilities of all tokens. </a:t>
            </a:r>
            <a:r>
              <a:rPr lang="en-US" sz="2799" i="true">
                <a:solidFill>
                  <a:srgbClr val="FF0000"/>
                </a:solidFill>
                <a:latin typeface="Comic Sans Italics"/>
                <a:ea typeface="Comic Sans Italics"/>
                <a:cs typeface="Comic Sans Italics"/>
                <a:sym typeface="Comic Sans Italics"/>
              </a:rPr>
              <a:t>Here, there is a 20% chance that ‘cake’ will be selected, but ‘banana’ was actually selected.</a:t>
            </a:r>
          </a:p>
        </p:txBody>
      </p:sp>
    </p:spTree>
  </p:cSld>
  <p:clrMapOvr>
    <a:masterClrMapping/>
  </p:clrMapOvr>
</p:sld>
</file>

<file path=ppt/slides/slide7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DB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48640" y="182880"/>
            <a:ext cx="17041197" cy="1145400"/>
          </a:xfrm>
          <a:custGeom>
            <a:avLst/>
            <a:gdLst/>
            <a:ahLst/>
            <a:cxnLst/>
            <a:rect r="r" b="b" t="t" l="l"/>
            <a:pathLst>
              <a:path h="1145400" w="17041197">
                <a:moveTo>
                  <a:pt x="0" y="0"/>
                </a:moveTo>
                <a:lnTo>
                  <a:pt x="17041197" y="0"/>
                </a:lnTo>
                <a:lnTo>
                  <a:pt x="17041197" y="1145400"/>
                </a:lnTo>
                <a:lnTo>
                  <a:pt x="0" y="1145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29615" y="189252"/>
            <a:ext cx="15933052" cy="2432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Generative configuration - top-k and top-p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2280536" y="2715762"/>
            <a:ext cx="10083567" cy="7429917"/>
          </a:xfrm>
          <a:custGeom>
            <a:avLst/>
            <a:gdLst/>
            <a:ahLst/>
            <a:cxnLst/>
            <a:rect r="r" b="b" t="t" l="l"/>
            <a:pathLst>
              <a:path h="7429917" w="10083567">
                <a:moveTo>
                  <a:pt x="0" y="0"/>
                </a:moveTo>
                <a:lnTo>
                  <a:pt x="10083567" y="0"/>
                </a:lnTo>
                <a:lnTo>
                  <a:pt x="10083567" y="7429917"/>
                </a:lnTo>
                <a:lnTo>
                  <a:pt x="0" y="742991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7932207" y="4862431"/>
            <a:ext cx="2745680" cy="470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68"/>
              </a:lnSpc>
            </a:pPr>
            <a:r>
              <a:rPr lang="en-US" sz="2834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Sample top K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932207" y="6062015"/>
            <a:ext cx="2745680" cy="470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68"/>
              </a:lnSpc>
            </a:pPr>
            <a:r>
              <a:rPr lang="en-US" sz="2834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Sample top P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932207" y="7802094"/>
            <a:ext cx="2745680" cy="470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68"/>
              </a:lnSpc>
            </a:pPr>
            <a:r>
              <a:rPr lang="en-US" sz="2834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Temperature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932207" y="3077470"/>
            <a:ext cx="3208453" cy="470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68"/>
              </a:lnSpc>
            </a:pPr>
            <a:r>
              <a:rPr lang="en-US" sz="2834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Max new tokens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758903" y="3150222"/>
            <a:ext cx="4140113" cy="4911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68"/>
              </a:lnSpc>
            </a:pPr>
            <a:r>
              <a:rPr lang="en-US" sz="2834">
                <a:solidFill>
                  <a:srgbClr val="757575"/>
                </a:solidFill>
                <a:latin typeface="Arimo"/>
                <a:ea typeface="Arimo"/>
                <a:cs typeface="Arimo"/>
                <a:sym typeface="Arimo"/>
              </a:rPr>
              <a:t>Enter your prompt here…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038588" y="6147872"/>
            <a:ext cx="204143" cy="4911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68"/>
              </a:lnSpc>
            </a:pPr>
            <a:r>
              <a:rPr lang="en-US" sz="2834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1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023414" y="4948299"/>
            <a:ext cx="408287" cy="4911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68"/>
              </a:lnSpc>
            </a:pPr>
            <a:r>
              <a:rPr lang="en-US" sz="2834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25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038588" y="7874586"/>
            <a:ext cx="509987" cy="4911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68"/>
              </a:lnSpc>
            </a:pPr>
            <a:r>
              <a:rPr lang="en-US" sz="2834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0.8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038588" y="3163327"/>
            <a:ext cx="612430" cy="4911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68"/>
              </a:lnSpc>
            </a:pPr>
            <a:r>
              <a:rPr lang="en-US" sz="2834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200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436890" y="9226626"/>
            <a:ext cx="1141867" cy="4911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68"/>
              </a:lnSpc>
            </a:pPr>
            <a:r>
              <a:rPr lang="en-US" sz="2834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Submit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783844" y="3185080"/>
            <a:ext cx="2732144" cy="1028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79"/>
              </a:lnSpc>
            </a:pPr>
            <a:r>
              <a:rPr lang="en-US" sz="3399">
                <a:solidFill>
                  <a:srgbClr val="4A86E8"/>
                </a:solidFill>
                <a:latin typeface="More Sugar"/>
                <a:ea typeface="More Sugar"/>
                <a:cs typeface="More Sugar"/>
                <a:sym typeface="More Sugar"/>
              </a:rPr>
              <a:t>top-k and top-p</a:t>
            </a:r>
          </a:p>
        </p:txBody>
      </p:sp>
    </p:spTree>
  </p:cSld>
  <p:clrMapOvr>
    <a:masterClrMapping/>
  </p:clrMapOvr>
</p:sld>
</file>

<file path=ppt/slides/slide7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DB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85579" y="1693939"/>
            <a:ext cx="17716843" cy="8189766"/>
          </a:xfrm>
          <a:custGeom>
            <a:avLst/>
            <a:gdLst/>
            <a:ahLst/>
            <a:cxnLst/>
            <a:rect r="r" b="b" t="t" l="l"/>
            <a:pathLst>
              <a:path h="8189766" w="17716843">
                <a:moveTo>
                  <a:pt x="0" y="0"/>
                </a:moveTo>
                <a:lnTo>
                  <a:pt x="17716842" y="0"/>
                </a:lnTo>
                <a:lnTo>
                  <a:pt x="17716842" y="8189766"/>
                </a:lnTo>
                <a:lnTo>
                  <a:pt x="0" y="81897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338198" y="4369198"/>
            <a:ext cx="705479" cy="3633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821"/>
              </a:lnSpc>
            </a:pPr>
            <a:r>
              <a:rPr lang="en-US" sz="279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0.20 0.10 0.02 0.01 …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957224" y="4292971"/>
            <a:ext cx="1210008" cy="3633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21"/>
              </a:lnSpc>
            </a:pPr>
            <a:r>
              <a:rPr lang="en-US" sz="279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cake donut banana apple …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566808" y="365125"/>
            <a:ext cx="15154385" cy="1193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Generative config - top-k sampling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338198" y="3543846"/>
            <a:ext cx="765686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b="true" sz="2799">
                <a:solidFill>
                  <a:srgbClr val="674EA7"/>
                </a:solidFill>
                <a:latin typeface="Comic Sans Bold"/>
                <a:ea typeface="Comic Sans Bold"/>
                <a:cs typeface="Comic Sans Bold"/>
                <a:sym typeface="Comic Sans Bold"/>
              </a:rPr>
              <a:t>prob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957224" y="3543846"/>
            <a:ext cx="847658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b="true" sz="2799">
                <a:solidFill>
                  <a:srgbClr val="674EA7"/>
                </a:solidFill>
                <a:latin typeface="Comic Sans Bold"/>
                <a:ea typeface="Comic Sans Bold"/>
                <a:cs typeface="Comic Sans Bold"/>
                <a:sym typeface="Comic Sans Bold"/>
              </a:rPr>
              <a:t>word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791783" y="4616814"/>
            <a:ext cx="7632557" cy="1257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b="true" sz="2799" i="true">
                <a:solidFill>
                  <a:srgbClr val="4A86E8"/>
                </a:solidFill>
                <a:latin typeface="Comic Sans Bold Italics"/>
                <a:ea typeface="Comic Sans Bold Italics"/>
                <a:cs typeface="Comic Sans Bold Italics"/>
                <a:sym typeface="Comic Sans Bold Italics"/>
              </a:rPr>
              <a:t>top-k</a:t>
            </a:r>
            <a:r>
              <a:rPr lang="en-US" sz="2799">
                <a:solidFill>
                  <a:srgbClr val="4A86E8"/>
                </a:solidFill>
                <a:latin typeface="Comic Sans"/>
                <a:ea typeface="Comic Sans"/>
                <a:cs typeface="Comic Sans"/>
                <a:sym typeface="Comic Sans"/>
              </a:rPr>
              <a:t>: select an output from the top-k results after applying random-weighted strategy using the probabilities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841187" y="5990919"/>
            <a:ext cx="721871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400" i="true">
                <a:solidFill>
                  <a:srgbClr val="FF0000"/>
                </a:solidFill>
                <a:latin typeface="More Sugar"/>
                <a:ea typeface="More Sugar"/>
                <a:cs typeface="More Sugar"/>
                <a:sym typeface="More Sugar"/>
              </a:rPr>
              <a:t>k=3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285579" y="2702722"/>
            <a:ext cx="1821475" cy="7180983"/>
            <a:chOff x="0" y="0"/>
            <a:chExt cx="479730" cy="189128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79730" cy="1891288"/>
            </a:xfrm>
            <a:custGeom>
              <a:avLst/>
              <a:gdLst/>
              <a:ahLst/>
              <a:cxnLst/>
              <a:rect r="r" b="b" t="t" l="l"/>
              <a:pathLst>
                <a:path h="1891288" w="479730">
                  <a:moveTo>
                    <a:pt x="0" y="0"/>
                  </a:moveTo>
                  <a:lnTo>
                    <a:pt x="479730" y="0"/>
                  </a:lnTo>
                  <a:lnTo>
                    <a:pt x="479730" y="1891288"/>
                  </a:lnTo>
                  <a:lnTo>
                    <a:pt x="0" y="1891288"/>
                  </a:lnTo>
                  <a:close/>
                </a:path>
              </a:pathLst>
            </a:custGeom>
            <a:solidFill>
              <a:srgbClr val="F1DBFF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57150"/>
              <a:ext cx="479730" cy="19484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0" y="4702601"/>
            <a:ext cx="1028700" cy="3223701"/>
            <a:chOff x="0" y="0"/>
            <a:chExt cx="270933" cy="849041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70933" cy="849041"/>
            </a:xfrm>
            <a:custGeom>
              <a:avLst/>
              <a:gdLst/>
              <a:ahLst/>
              <a:cxnLst/>
              <a:rect r="r" b="b" t="t" l="l"/>
              <a:pathLst>
                <a:path h="849041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849041"/>
                  </a:lnTo>
                  <a:lnTo>
                    <a:pt x="0" y="849041"/>
                  </a:lnTo>
                  <a:close/>
                </a:path>
              </a:pathLst>
            </a:custGeom>
            <a:solidFill>
              <a:srgbClr val="82DDD1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57150"/>
              <a:ext cx="270933" cy="9061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067704" y="5418899"/>
            <a:ext cx="1102419" cy="1600440"/>
            <a:chOff x="0" y="0"/>
            <a:chExt cx="290349" cy="421515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290349" cy="421515"/>
            </a:xfrm>
            <a:custGeom>
              <a:avLst/>
              <a:gdLst/>
              <a:ahLst/>
              <a:cxnLst/>
              <a:rect r="r" b="b" t="t" l="l"/>
              <a:pathLst>
                <a:path h="421515" w="290349">
                  <a:moveTo>
                    <a:pt x="0" y="0"/>
                  </a:moveTo>
                  <a:lnTo>
                    <a:pt x="290349" y="0"/>
                  </a:lnTo>
                  <a:lnTo>
                    <a:pt x="290349" y="421515"/>
                  </a:lnTo>
                  <a:lnTo>
                    <a:pt x="0" y="421515"/>
                  </a:lnTo>
                  <a:close/>
                </a:path>
              </a:pathLst>
            </a:custGeom>
            <a:solidFill>
              <a:srgbClr val="FCE190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57150"/>
              <a:ext cx="290349" cy="4786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5400000">
            <a:off x="1042207" y="5953334"/>
            <a:ext cx="1153413" cy="5315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74"/>
              </a:lnSpc>
            </a:pPr>
            <a:r>
              <a:rPr lang="en-US" sz="1800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Softmax output</a:t>
            </a:r>
          </a:p>
        </p:txBody>
      </p:sp>
    </p:spTree>
  </p:cSld>
  <p:clrMapOvr>
    <a:masterClrMapping/>
  </p:clrMapOvr>
</p:sld>
</file>

<file path=ppt/slides/slide7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DB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85579" y="1773291"/>
            <a:ext cx="17716843" cy="8189766"/>
          </a:xfrm>
          <a:custGeom>
            <a:avLst/>
            <a:gdLst/>
            <a:ahLst/>
            <a:cxnLst/>
            <a:rect r="r" b="b" t="t" l="l"/>
            <a:pathLst>
              <a:path h="8189766" w="17716843">
                <a:moveTo>
                  <a:pt x="0" y="0"/>
                </a:moveTo>
                <a:lnTo>
                  <a:pt x="17716842" y="0"/>
                </a:lnTo>
                <a:lnTo>
                  <a:pt x="17716842" y="8189766"/>
                </a:lnTo>
                <a:lnTo>
                  <a:pt x="0" y="81897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29615" y="189252"/>
            <a:ext cx="17024244" cy="1193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Generative config - top-p sampling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540476" y="3664069"/>
            <a:ext cx="765686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b="true" sz="2799">
                <a:solidFill>
                  <a:srgbClr val="674EA7"/>
                </a:solidFill>
                <a:latin typeface="Comic Sans Bold"/>
                <a:ea typeface="Comic Sans Bold"/>
                <a:cs typeface="Comic Sans Bold"/>
                <a:sym typeface="Comic Sans Bold"/>
              </a:rPr>
              <a:t>prob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957224" y="3664069"/>
            <a:ext cx="847658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b="true" sz="2799">
                <a:solidFill>
                  <a:srgbClr val="674EA7"/>
                </a:solidFill>
                <a:latin typeface="Comic Sans Bold"/>
                <a:ea typeface="Comic Sans Bold"/>
                <a:cs typeface="Comic Sans Bold"/>
                <a:sym typeface="Comic Sans Bold"/>
              </a:rPr>
              <a:t>word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639922" y="5324624"/>
            <a:ext cx="7649084" cy="2233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b="true" sz="2799" i="true">
                <a:solidFill>
                  <a:srgbClr val="4A86E8"/>
                </a:solidFill>
                <a:latin typeface="Comic Sans Bold Italics"/>
                <a:ea typeface="Comic Sans Bold Italics"/>
                <a:cs typeface="Comic Sans Bold Italics"/>
                <a:sym typeface="Comic Sans Bold Italics"/>
              </a:rPr>
              <a:t>top-p</a:t>
            </a:r>
            <a:r>
              <a:rPr lang="en-US" sz="2799">
                <a:solidFill>
                  <a:srgbClr val="4A86E8"/>
                </a:solidFill>
                <a:latin typeface="Comic Sans"/>
                <a:ea typeface="Comic Sans"/>
                <a:cs typeface="Comic Sans"/>
                <a:sym typeface="Comic Sans"/>
              </a:rPr>
              <a:t>: select an output using the random-weighted strategy with the top-ranked consecutive results by probability</a:t>
            </a:r>
            <a:r>
              <a:rPr lang="en-US" sz="2799" i="true">
                <a:solidFill>
                  <a:srgbClr val="4A86E8"/>
                </a:solidFill>
                <a:latin typeface="Comic Sans Italics"/>
                <a:ea typeface="Comic Sans Italics"/>
                <a:cs typeface="Comic Sans Italics"/>
                <a:sym typeface="Comic Sans Italics"/>
              </a:rPr>
              <a:t> </a:t>
            </a:r>
            <a:r>
              <a:rPr lang="en-US" sz="2799">
                <a:solidFill>
                  <a:srgbClr val="4A86E8"/>
                </a:solidFill>
                <a:latin typeface="Comic Sans"/>
                <a:ea typeface="Comic Sans"/>
                <a:cs typeface="Comic Sans"/>
                <a:sym typeface="Comic Sans"/>
              </a:rPr>
              <a:t>and with a cumulative probability &lt;= </a:t>
            </a:r>
            <a:r>
              <a:rPr lang="en-US" sz="2799" i="true">
                <a:solidFill>
                  <a:srgbClr val="4A86E8"/>
                </a:solidFill>
                <a:latin typeface="Comic Sans Italics"/>
                <a:ea typeface="Comic Sans Italics"/>
                <a:cs typeface="Comic Sans Italics"/>
                <a:sym typeface="Comic Sans Italics"/>
              </a:rPr>
              <a:t>p</a:t>
            </a:r>
            <a:r>
              <a:rPr lang="en-US" sz="2799">
                <a:solidFill>
                  <a:srgbClr val="4A86E8"/>
                </a:solidFill>
                <a:latin typeface="Comic Sans"/>
                <a:ea typeface="Comic Sans"/>
                <a:cs typeface="Comic Sans"/>
                <a:sym typeface="Comic Sans"/>
              </a:rPr>
              <a:t>.</a:t>
            </a:r>
          </a:p>
          <a:p>
            <a:pPr algn="l">
              <a:lnSpc>
                <a:spcPts val="4759"/>
              </a:lnSpc>
            </a:pPr>
            <a:r>
              <a:rPr lang="en-US" sz="3400" i="true">
                <a:solidFill>
                  <a:srgbClr val="FF0000"/>
                </a:solidFill>
                <a:latin typeface="More Sugar"/>
                <a:ea typeface="More Sugar"/>
                <a:cs typeface="More Sugar"/>
                <a:sym typeface="More Sugar"/>
              </a:rPr>
              <a:t>p = 0.30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217840" y="4496019"/>
            <a:ext cx="705479" cy="3633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821"/>
              </a:lnSpc>
            </a:pPr>
            <a:r>
              <a:rPr lang="en-US" sz="279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0.20 0.10 0.02 0.01 …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957224" y="4496019"/>
            <a:ext cx="1210008" cy="3633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21"/>
              </a:lnSpc>
            </a:pPr>
            <a:r>
              <a:rPr lang="en-US" sz="279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cake donut banana apple …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316310" y="2782074"/>
            <a:ext cx="1853813" cy="7180983"/>
            <a:chOff x="0" y="0"/>
            <a:chExt cx="488247" cy="189128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88247" cy="1891288"/>
            </a:xfrm>
            <a:custGeom>
              <a:avLst/>
              <a:gdLst/>
              <a:ahLst/>
              <a:cxnLst/>
              <a:rect r="r" b="b" t="t" l="l"/>
              <a:pathLst>
                <a:path h="1891288" w="488247">
                  <a:moveTo>
                    <a:pt x="0" y="0"/>
                  </a:moveTo>
                  <a:lnTo>
                    <a:pt x="488247" y="0"/>
                  </a:lnTo>
                  <a:lnTo>
                    <a:pt x="488247" y="1891288"/>
                  </a:lnTo>
                  <a:lnTo>
                    <a:pt x="0" y="1891288"/>
                  </a:lnTo>
                  <a:close/>
                </a:path>
              </a:pathLst>
            </a:custGeom>
            <a:solidFill>
              <a:srgbClr val="F1DBF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57150"/>
              <a:ext cx="488247" cy="19484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0" y="4702601"/>
            <a:ext cx="1028700" cy="3223701"/>
            <a:chOff x="0" y="0"/>
            <a:chExt cx="270933" cy="849041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70933" cy="849041"/>
            </a:xfrm>
            <a:custGeom>
              <a:avLst/>
              <a:gdLst/>
              <a:ahLst/>
              <a:cxnLst/>
              <a:rect r="r" b="b" t="t" l="l"/>
              <a:pathLst>
                <a:path h="849041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849041"/>
                  </a:lnTo>
                  <a:lnTo>
                    <a:pt x="0" y="849041"/>
                  </a:lnTo>
                  <a:close/>
                </a:path>
              </a:pathLst>
            </a:custGeom>
            <a:solidFill>
              <a:srgbClr val="82DDD1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57150"/>
              <a:ext cx="270933" cy="9061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067704" y="5418899"/>
            <a:ext cx="1102419" cy="1600440"/>
            <a:chOff x="0" y="0"/>
            <a:chExt cx="290349" cy="421515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90349" cy="421515"/>
            </a:xfrm>
            <a:custGeom>
              <a:avLst/>
              <a:gdLst/>
              <a:ahLst/>
              <a:cxnLst/>
              <a:rect r="r" b="b" t="t" l="l"/>
              <a:pathLst>
                <a:path h="421515" w="290349">
                  <a:moveTo>
                    <a:pt x="0" y="0"/>
                  </a:moveTo>
                  <a:lnTo>
                    <a:pt x="290349" y="0"/>
                  </a:lnTo>
                  <a:lnTo>
                    <a:pt x="290349" y="421515"/>
                  </a:lnTo>
                  <a:lnTo>
                    <a:pt x="0" y="421515"/>
                  </a:lnTo>
                  <a:close/>
                </a:path>
              </a:pathLst>
            </a:custGeom>
            <a:solidFill>
              <a:srgbClr val="FCE190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57150"/>
              <a:ext cx="290349" cy="4786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5400000">
            <a:off x="1063496" y="5971049"/>
            <a:ext cx="1125075" cy="5315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74"/>
              </a:lnSpc>
            </a:pPr>
            <a:r>
              <a:rPr lang="en-US" sz="1800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Softmax output</a:t>
            </a:r>
          </a:p>
        </p:txBody>
      </p:sp>
    </p:spTree>
  </p:cSld>
  <p:clrMapOvr>
    <a:masterClrMapping/>
  </p:clrMapOvr>
</p:sld>
</file>

<file path=ppt/slides/slide7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DB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48640" y="182880"/>
            <a:ext cx="17041197" cy="1145400"/>
          </a:xfrm>
          <a:custGeom>
            <a:avLst/>
            <a:gdLst/>
            <a:ahLst/>
            <a:cxnLst/>
            <a:rect r="r" b="b" t="t" l="l"/>
            <a:pathLst>
              <a:path h="1145400" w="17041197">
                <a:moveTo>
                  <a:pt x="0" y="0"/>
                </a:moveTo>
                <a:lnTo>
                  <a:pt x="17041197" y="0"/>
                </a:lnTo>
                <a:lnTo>
                  <a:pt x="17041197" y="1145400"/>
                </a:lnTo>
                <a:lnTo>
                  <a:pt x="0" y="1145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29615" y="189252"/>
            <a:ext cx="16860222" cy="1193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Generative configuration - temperature 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2280536" y="2715762"/>
            <a:ext cx="10083567" cy="7429917"/>
          </a:xfrm>
          <a:custGeom>
            <a:avLst/>
            <a:gdLst/>
            <a:ahLst/>
            <a:cxnLst/>
            <a:rect r="r" b="b" t="t" l="l"/>
            <a:pathLst>
              <a:path h="7429917" w="10083567">
                <a:moveTo>
                  <a:pt x="0" y="0"/>
                </a:moveTo>
                <a:lnTo>
                  <a:pt x="10083567" y="0"/>
                </a:lnTo>
                <a:lnTo>
                  <a:pt x="10083567" y="7429917"/>
                </a:lnTo>
                <a:lnTo>
                  <a:pt x="0" y="742991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7932207" y="4862431"/>
            <a:ext cx="2745680" cy="470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68"/>
              </a:lnSpc>
            </a:pPr>
            <a:r>
              <a:rPr lang="en-US" sz="2834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Sample top K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932207" y="6062015"/>
            <a:ext cx="2745680" cy="470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68"/>
              </a:lnSpc>
            </a:pPr>
            <a:r>
              <a:rPr lang="en-US" sz="2834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Sample top P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932207" y="7802094"/>
            <a:ext cx="2745680" cy="470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68"/>
              </a:lnSpc>
            </a:pPr>
            <a:r>
              <a:rPr lang="en-US" sz="2834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Temperature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932207" y="3077470"/>
            <a:ext cx="3208453" cy="470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68"/>
              </a:lnSpc>
            </a:pPr>
            <a:r>
              <a:rPr lang="en-US" sz="2834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Max new tokens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758903" y="3150222"/>
            <a:ext cx="4140113" cy="4911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68"/>
              </a:lnSpc>
            </a:pPr>
            <a:r>
              <a:rPr lang="en-US" sz="2834">
                <a:solidFill>
                  <a:srgbClr val="757575"/>
                </a:solidFill>
                <a:latin typeface="Arimo"/>
                <a:ea typeface="Arimo"/>
                <a:cs typeface="Arimo"/>
                <a:sym typeface="Arimo"/>
              </a:rPr>
              <a:t>Enter your prompt here…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038588" y="6147872"/>
            <a:ext cx="204143" cy="4911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68"/>
              </a:lnSpc>
            </a:pPr>
            <a:r>
              <a:rPr lang="en-US" sz="2834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1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023414" y="4948299"/>
            <a:ext cx="408287" cy="4911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68"/>
              </a:lnSpc>
            </a:pPr>
            <a:r>
              <a:rPr lang="en-US" sz="2834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25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038588" y="7874586"/>
            <a:ext cx="509987" cy="4911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68"/>
              </a:lnSpc>
            </a:pPr>
            <a:r>
              <a:rPr lang="en-US" sz="2834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0.8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038588" y="3163327"/>
            <a:ext cx="612430" cy="4911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68"/>
              </a:lnSpc>
            </a:pPr>
            <a:r>
              <a:rPr lang="en-US" sz="2834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200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436890" y="9226626"/>
            <a:ext cx="1141867" cy="4911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68"/>
              </a:lnSpc>
            </a:pPr>
            <a:r>
              <a:rPr lang="en-US" sz="2834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Submit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994234" y="8153515"/>
            <a:ext cx="2732144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79"/>
              </a:lnSpc>
            </a:pPr>
            <a:r>
              <a:rPr lang="en-US" sz="3399">
                <a:solidFill>
                  <a:srgbClr val="4A86E8"/>
                </a:solidFill>
                <a:latin typeface="More Sugar"/>
                <a:ea typeface="More Sugar"/>
                <a:cs typeface="More Sugar"/>
                <a:sym typeface="More Sugar"/>
              </a:rPr>
              <a:t>temperature</a:t>
            </a:r>
            <a:r>
              <a:rPr lang="en-US" sz="3399">
                <a:solidFill>
                  <a:srgbClr val="4A86E8"/>
                </a:solidFill>
                <a:latin typeface="More Sugar"/>
                <a:ea typeface="More Sugar"/>
                <a:cs typeface="More Sugar"/>
                <a:sym typeface="More Sugar"/>
              </a:rPr>
              <a:t> </a:t>
            </a:r>
          </a:p>
        </p:txBody>
      </p:sp>
    </p:spTree>
  </p:cSld>
  <p:clrMapOvr>
    <a:masterClrMapping/>
  </p:clrMapOvr>
</p:sld>
</file>

<file path=ppt/slides/slide7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DB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012498" y="9448324"/>
            <a:ext cx="829504" cy="497653"/>
          </a:xfrm>
          <a:custGeom>
            <a:avLst/>
            <a:gdLst/>
            <a:ahLst/>
            <a:cxnLst/>
            <a:rect r="r" b="b" t="t" l="l"/>
            <a:pathLst>
              <a:path h="497653" w="829504">
                <a:moveTo>
                  <a:pt x="0" y="0"/>
                </a:moveTo>
                <a:lnTo>
                  <a:pt x="829503" y="0"/>
                </a:lnTo>
                <a:lnTo>
                  <a:pt x="829503" y="497652"/>
                </a:lnTo>
                <a:lnTo>
                  <a:pt x="0" y="4976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aphicFrame>
        <p:nvGraphicFramePr>
          <p:cNvPr name="Table 3" id="3"/>
          <p:cNvGraphicFramePr>
            <a:graphicFrameLocks noGrp="true"/>
          </p:cNvGraphicFramePr>
          <p:nvPr/>
        </p:nvGraphicFramePr>
        <p:xfrm>
          <a:off x="4346992" y="3157074"/>
          <a:ext cx="3089271" cy="4036371"/>
        </p:xfrm>
        <a:graphic>
          <a:graphicData uri="http://schemas.openxmlformats.org/drawingml/2006/table">
            <a:tbl>
              <a:tblPr/>
              <a:tblGrid>
                <a:gridCol w="1175381"/>
                <a:gridCol w="1415182"/>
              </a:tblGrid>
              <a:tr h="79810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9810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9810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9810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4393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4" id="4"/>
          <p:cNvSpPr txBox="true"/>
          <p:nvPr/>
        </p:nvSpPr>
        <p:spPr>
          <a:xfrm rot="0">
            <a:off x="485199" y="1641291"/>
            <a:ext cx="2122746" cy="8835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87"/>
              </a:lnSpc>
            </a:pPr>
            <a:r>
              <a:rPr lang="en-US" b="true" sz="2600">
                <a:solidFill>
                  <a:srgbClr val="00BF63"/>
                </a:solidFill>
                <a:latin typeface="Comic Sans Bold"/>
                <a:ea typeface="Comic Sans Bold"/>
                <a:cs typeface="Comic Sans Bold"/>
                <a:sym typeface="Comic Sans Bold"/>
              </a:rPr>
              <a:t>Temperature setting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659017" y="8117110"/>
            <a:ext cx="2499760" cy="17788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87"/>
              </a:lnSpc>
            </a:pPr>
            <a:r>
              <a:rPr lang="en-US" b="true" sz="2600">
                <a:solidFill>
                  <a:srgbClr val="0944A1"/>
                </a:solidFill>
                <a:latin typeface="Comic Sans Bold"/>
                <a:ea typeface="Comic Sans Bold"/>
                <a:cs typeface="Comic Sans Bold"/>
                <a:sym typeface="Comic Sans Bold"/>
              </a:rPr>
              <a:t>Strongly peaked probability distribution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5048743" y="7893272"/>
            <a:ext cx="2378507" cy="17788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87"/>
              </a:lnSpc>
            </a:pPr>
            <a:r>
              <a:rPr lang="en-US" b="true" sz="2600">
                <a:solidFill>
                  <a:srgbClr val="FF0000"/>
                </a:solidFill>
                <a:latin typeface="Comic Sans Bold"/>
                <a:ea typeface="Comic Sans Bold"/>
                <a:cs typeface="Comic Sans Bold"/>
                <a:sym typeface="Comic Sans Bold"/>
              </a:rPr>
              <a:t>Broader, ﬂatter probability distribution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532984" y="3230007"/>
            <a:ext cx="907142" cy="3633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821"/>
              </a:lnSpc>
            </a:pPr>
            <a:r>
              <a:rPr lang="en-US" sz="279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0.001 0.002 0.400 0.012 …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030482" y="3198247"/>
            <a:ext cx="1210008" cy="3633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21"/>
              </a:lnSpc>
            </a:pPr>
            <a:r>
              <a:rPr lang="en-US" sz="279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apple banana cake donut …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565008" y="3198247"/>
            <a:ext cx="907142" cy="3633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821"/>
              </a:lnSpc>
            </a:pPr>
            <a:r>
              <a:rPr lang="en-US" sz="279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0.040 0.080 0.150 0.120 …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826261" y="3230007"/>
            <a:ext cx="1210008" cy="3633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21"/>
              </a:lnSpc>
            </a:pPr>
            <a:r>
              <a:rPr lang="en-US" sz="279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apple banana cake donut …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247026" y="1631766"/>
            <a:ext cx="5347981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b="true" sz="3000">
                <a:solidFill>
                  <a:srgbClr val="0944A1"/>
                </a:solidFill>
                <a:latin typeface="Comic Sans Bold"/>
                <a:ea typeface="Comic Sans Bold"/>
                <a:cs typeface="Comic Sans Bold"/>
                <a:sym typeface="Comic Sans Bold"/>
              </a:rPr>
              <a:t>Cooler temperature (e.g &lt;1)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158777" y="1631766"/>
            <a:ext cx="5079219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b="true" sz="3000">
                <a:solidFill>
                  <a:srgbClr val="FF0000"/>
                </a:solidFill>
                <a:latin typeface="Comic Sans Bold"/>
                <a:ea typeface="Comic Sans Bold"/>
                <a:cs typeface="Comic Sans Bold"/>
                <a:sym typeface="Comic Sans Bold"/>
              </a:rPr>
              <a:t>Higher temperature (&gt;1)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4770602" y="2502640"/>
            <a:ext cx="2242052" cy="424180"/>
            <a:chOff x="0" y="0"/>
            <a:chExt cx="2989402" cy="565573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0" y="-57150"/>
              <a:ext cx="1020915" cy="6227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19"/>
                </a:lnSpc>
              </a:pPr>
              <a:r>
                <a:rPr lang="en-US" b="true" sz="2799">
                  <a:solidFill>
                    <a:srgbClr val="674EA7"/>
                  </a:solidFill>
                  <a:latin typeface="Comic Sans Bold"/>
                  <a:ea typeface="Comic Sans Bold"/>
                  <a:cs typeface="Comic Sans Bold"/>
                  <a:sym typeface="Comic Sans Bold"/>
                </a:rPr>
                <a:t>prob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1859191" y="-57150"/>
              <a:ext cx="1130211" cy="6227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19"/>
                </a:lnSpc>
              </a:pPr>
              <a:r>
                <a:rPr lang="en-US" b="true" sz="2799">
                  <a:solidFill>
                    <a:srgbClr val="674EA7"/>
                  </a:solidFill>
                  <a:latin typeface="Comic Sans Bold"/>
                  <a:ea typeface="Comic Sans Bold"/>
                  <a:cs typeface="Comic Sans Bold"/>
                  <a:sym typeface="Comic Sans Bold"/>
                </a:rPr>
                <a:t>word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1565008" y="2502640"/>
            <a:ext cx="2471261" cy="424180"/>
            <a:chOff x="0" y="0"/>
            <a:chExt cx="3295015" cy="565573"/>
          </a:xfrm>
        </p:grpSpPr>
        <p:sp>
          <p:nvSpPr>
            <p:cNvPr name="TextBox 17" id="17"/>
            <p:cNvSpPr txBox="true"/>
            <p:nvPr/>
          </p:nvSpPr>
          <p:spPr>
            <a:xfrm rot="0">
              <a:off x="0" y="-57150"/>
              <a:ext cx="1020915" cy="6227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19"/>
                </a:lnSpc>
              </a:pPr>
              <a:r>
                <a:rPr lang="en-US" b="true" sz="2799">
                  <a:solidFill>
                    <a:srgbClr val="674EA7"/>
                  </a:solidFill>
                  <a:latin typeface="Comic Sans Bold"/>
                  <a:ea typeface="Comic Sans Bold"/>
                  <a:cs typeface="Comic Sans Bold"/>
                  <a:sym typeface="Comic Sans Bold"/>
                </a:rPr>
                <a:t>prob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2164804" y="-57150"/>
              <a:ext cx="1130211" cy="6227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19"/>
                </a:lnSpc>
              </a:pPr>
              <a:r>
                <a:rPr lang="en-US" b="true" sz="2799">
                  <a:solidFill>
                    <a:srgbClr val="674EA7"/>
                  </a:solidFill>
                  <a:latin typeface="Comic Sans Bold"/>
                  <a:ea typeface="Comic Sans Bold"/>
                  <a:cs typeface="Comic Sans Bold"/>
                  <a:sym typeface="Comic Sans Bold"/>
                </a:rPr>
                <a:t>word</a:t>
              </a:r>
            </a:p>
          </p:txBody>
        </p:sp>
      </p:grpSp>
      <p:graphicFrame>
        <p:nvGraphicFramePr>
          <p:cNvPr name="Table 19" id="19"/>
          <p:cNvGraphicFramePr>
            <a:graphicFrameLocks noGrp="true"/>
          </p:cNvGraphicFramePr>
          <p:nvPr/>
        </p:nvGraphicFramePr>
        <p:xfrm>
          <a:off x="11158777" y="3157074"/>
          <a:ext cx="3283724" cy="4036371"/>
        </p:xfrm>
        <a:graphic>
          <a:graphicData uri="http://schemas.openxmlformats.org/drawingml/2006/table">
            <a:tbl>
              <a:tblPr/>
              <a:tblGrid>
                <a:gridCol w="1276490"/>
                <a:gridCol w="1652625"/>
              </a:tblGrid>
              <a:tr h="79810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9810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9810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9810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4393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AutoShape 20" id="20"/>
          <p:cNvSpPr/>
          <p:nvPr/>
        </p:nvSpPr>
        <p:spPr>
          <a:xfrm>
            <a:off x="-2145248" y="5048223"/>
            <a:ext cx="649224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21" id="21"/>
          <p:cNvGrpSpPr/>
          <p:nvPr/>
        </p:nvGrpSpPr>
        <p:grpSpPr>
          <a:xfrm rot="0">
            <a:off x="0" y="3455422"/>
            <a:ext cx="1028700" cy="3223701"/>
            <a:chOff x="0" y="0"/>
            <a:chExt cx="270933" cy="849041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270933" cy="849041"/>
            </a:xfrm>
            <a:custGeom>
              <a:avLst/>
              <a:gdLst/>
              <a:ahLst/>
              <a:cxnLst/>
              <a:rect r="r" b="b" t="t" l="l"/>
              <a:pathLst>
                <a:path h="849041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849041"/>
                  </a:lnTo>
                  <a:lnTo>
                    <a:pt x="0" y="849041"/>
                  </a:lnTo>
                  <a:close/>
                </a:path>
              </a:pathLst>
            </a:custGeom>
            <a:solidFill>
              <a:srgbClr val="82DDD1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57150"/>
              <a:ext cx="270933" cy="9061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1028700" y="4267053"/>
            <a:ext cx="1102419" cy="1600440"/>
            <a:chOff x="0" y="0"/>
            <a:chExt cx="290349" cy="421515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290349" cy="421515"/>
            </a:xfrm>
            <a:custGeom>
              <a:avLst/>
              <a:gdLst/>
              <a:ahLst/>
              <a:cxnLst/>
              <a:rect r="r" b="b" t="t" l="l"/>
              <a:pathLst>
                <a:path h="421515" w="290349">
                  <a:moveTo>
                    <a:pt x="0" y="0"/>
                  </a:moveTo>
                  <a:lnTo>
                    <a:pt x="290349" y="0"/>
                  </a:lnTo>
                  <a:lnTo>
                    <a:pt x="290349" y="421515"/>
                  </a:lnTo>
                  <a:lnTo>
                    <a:pt x="0" y="421515"/>
                  </a:lnTo>
                  <a:close/>
                </a:path>
              </a:pathLst>
            </a:custGeom>
            <a:solidFill>
              <a:srgbClr val="FCE190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57150"/>
              <a:ext cx="290349" cy="4786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sp>
        <p:nvSpPr>
          <p:cNvPr name="TextBox 27" id="27"/>
          <p:cNvSpPr txBox="true"/>
          <p:nvPr/>
        </p:nvSpPr>
        <p:spPr>
          <a:xfrm rot="5400000">
            <a:off x="909793" y="4801487"/>
            <a:ext cx="1340233" cy="5315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74"/>
              </a:lnSpc>
            </a:pPr>
            <a:r>
              <a:rPr lang="en-US" sz="1800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Softmax output</a:t>
            </a:r>
          </a:p>
        </p:txBody>
      </p:sp>
      <p:sp>
        <p:nvSpPr>
          <p:cNvPr name="AutoShape 28" id="28"/>
          <p:cNvSpPr/>
          <p:nvPr/>
        </p:nvSpPr>
        <p:spPr>
          <a:xfrm>
            <a:off x="1546572" y="2524830"/>
            <a:ext cx="0" cy="1742223"/>
          </a:xfrm>
          <a:prstGeom prst="line">
            <a:avLst/>
          </a:prstGeom>
          <a:ln cap="flat" w="66675">
            <a:solidFill>
              <a:srgbClr val="00BF63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29" id="29"/>
          <p:cNvGrpSpPr/>
          <p:nvPr/>
        </p:nvGrpSpPr>
        <p:grpSpPr>
          <a:xfrm rot="0">
            <a:off x="7610995" y="3147980"/>
            <a:ext cx="3547781" cy="4045465"/>
            <a:chOff x="0" y="0"/>
            <a:chExt cx="4730375" cy="5393953"/>
          </a:xfrm>
        </p:grpSpPr>
        <p:sp>
          <p:nvSpPr>
            <p:cNvPr name="AutoShape 30" id="30"/>
            <p:cNvSpPr/>
            <p:nvPr/>
          </p:nvSpPr>
          <p:spPr>
            <a:xfrm>
              <a:off x="85253" y="2652239"/>
              <a:ext cx="4644983" cy="25400"/>
            </a:xfrm>
            <a:prstGeom prst="line">
              <a:avLst/>
            </a:prstGeom>
            <a:ln cap="flat" w="50800">
              <a:solidFill>
                <a:srgbClr val="000000"/>
              </a:solidFill>
              <a:prstDash val="solid"/>
              <a:headEnd type="none" len="sm" w="sm"/>
              <a:tailEnd type="arrow" len="sm" w="med"/>
            </a:ln>
          </p:spPr>
        </p:sp>
        <p:grpSp>
          <p:nvGrpSpPr>
            <p:cNvPr name="Group 31" id="31"/>
            <p:cNvGrpSpPr/>
            <p:nvPr/>
          </p:nvGrpSpPr>
          <p:grpSpPr>
            <a:xfrm rot="5400000">
              <a:off x="-430292" y="430292"/>
              <a:ext cx="1111341" cy="250756"/>
              <a:chOff x="0" y="0"/>
              <a:chExt cx="219524" cy="49532"/>
            </a:xfrm>
          </p:grpSpPr>
          <p:sp>
            <p:nvSpPr>
              <p:cNvPr name="Freeform 32" id="32"/>
              <p:cNvSpPr/>
              <p:nvPr/>
            </p:nvSpPr>
            <p:spPr>
              <a:xfrm flipH="false" flipV="false" rot="0">
                <a:off x="0" y="0"/>
                <a:ext cx="219524" cy="49532"/>
              </a:xfrm>
              <a:custGeom>
                <a:avLst/>
                <a:gdLst/>
                <a:ahLst/>
                <a:cxnLst/>
                <a:rect r="r" b="b" t="t" l="l"/>
                <a:pathLst>
                  <a:path h="49532" w="219524">
                    <a:moveTo>
                      <a:pt x="0" y="0"/>
                    </a:moveTo>
                    <a:lnTo>
                      <a:pt x="219524" y="0"/>
                    </a:lnTo>
                    <a:lnTo>
                      <a:pt x="219524" y="49532"/>
                    </a:lnTo>
                    <a:lnTo>
                      <a:pt x="0" y="49532"/>
                    </a:lnTo>
                    <a:close/>
                  </a:path>
                </a:pathLst>
              </a:custGeom>
              <a:solidFill>
                <a:srgbClr val="DFFFF4"/>
              </a:solidFill>
              <a:ln w="9525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33" id="33"/>
              <p:cNvSpPr txBox="true"/>
              <p:nvPr/>
            </p:nvSpPr>
            <p:spPr>
              <a:xfrm>
                <a:off x="0" y="-57150"/>
                <a:ext cx="219524" cy="10668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640"/>
                  </a:lnSpc>
                </a:pPr>
              </a:p>
            </p:txBody>
          </p:sp>
        </p:grpSp>
        <p:grpSp>
          <p:nvGrpSpPr>
            <p:cNvPr name="Group 34" id="34"/>
            <p:cNvGrpSpPr/>
            <p:nvPr/>
          </p:nvGrpSpPr>
          <p:grpSpPr>
            <a:xfrm rot="5400000">
              <a:off x="-237463" y="1348804"/>
              <a:ext cx="1046277" cy="571351"/>
              <a:chOff x="0" y="0"/>
              <a:chExt cx="206672" cy="112860"/>
            </a:xfrm>
          </p:grpSpPr>
          <p:sp>
            <p:nvSpPr>
              <p:cNvPr name="Freeform 35" id="35"/>
              <p:cNvSpPr/>
              <p:nvPr/>
            </p:nvSpPr>
            <p:spPr>
              <a:xfrm flipH="false" flipV="false" rot="0">
                <a:off x="0" y="0"/>
                <a:ext cx="206672" cy="112860"/>
              </a:xfrm>
              <a:custGeom>
                <a:avLst/>
                <a:gdLst/>
                <a:ahLst/>
                <a:cxnLst/>
                <a:rect r="r" b="b" t="t" l="l"/>
                <a:pathLst>
                  <a:path h="112860" w="206672">
                    <a:moveTo>
                      <a:pt x="0" y="0"/>
                    </a:moveTo>
                    <a:lnTo>
                      <a:pt x="206672" y="0"/>
                    </a:lnTo>
                    <a:lnTo>
                      <a:pt x="206672" y="112860"/>
                    </a:lnTo>
                    <a:lnTo>
                      <a:pt x="0" y="112860"/>
                    </a:lnTo>
                    <a:close/>
                  </a:path>
                </a:pathLst>
              </a:custGeom>
              <a:solidFill>
                <a:srgbClr val="DFFFF4"/>
              </a:solidFill>
              <a:ln w="9525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36" id="36"/>
              <p:cNvSpPr txBox="true"/>
              <p:nvPr/>
            </p:nvSpPr>
            <p:spPr>
              <a:xfrm>
                <a:off x="0" y="-57150"/>
                <a:ext cx="206672" cy="17001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640"/>
                  </a:lnSpc>
                </a:pPr>
              </a:p>
            </p:txBody>
          </p:sp>
        </p:grpSp>
        <p:grpSp>
          <p:nvGrpSpPr>
            <p:cNvPr name="Group 37" id="37"/>
            <p:cNvGrpSpPr/>
            <p:nvPr/>
          </p:nvGrpSpPr>
          <p:grpSpPr>
            <a:xfrm rot="5400000">
              <a:off x="1257193" y="900425"/>
              <a:ext cx="1062543" cy="3576929"/>
              <a:chOff x="0" y="0"/>
              <a:chExt cx="209885" cy="706554"/>
            </a:xfrm>
          </p:grpSpPr>
          <p:sp>
            <p:nvSpPr>
              <p:cNvPr name="Freeform 38" id="38"/>
              <p:cNvSpPr/>
              <p:nvPr/>
            </p:nvSpPr>
            <p:spPr>
              <a:xfrm flipH="false" flipV="false" rot="0">
                <a:off x="0" y="0"/>
                <a:ext cx="209885" cy="706554"/>
              </a:xfrm>
              <a:custGeom>
                <a:avLst/>
                <a:gdLst/>
                <a:ahLst/>
                <a:cxnLst/>
                <a:rect r="r" b="b" t="t" l="l"/>
                <a:pathLst>
                  <a:path h="706554" w="209885">
                    <a:moveTo>
                      <a:pt x="0" y="0"/>
                    </a:moveTo>
                    <a:lnTo>
                      <a:pt x="209885" y="0"/>
                    </a:lnTo>
                    <a:lnTo>
                      <a:pt x="209885" y="706554"/>
                    </a:lnTo>
                    <a:lnTo>
                      <a:pt x="0" y="706554"/>
                    </a:lnTo>
                    <a:close/>
                  </a:path>
                </a:pathLst>
              </a:custGeom>
              <a:solidFill>
                <a:srgbClr val="DFFFF4"/>
              </a:solidFill>
              <a:ln w="9525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39" id="39"/>
              <p:cNvSpPr txBox="true"/>
              <p:nvPr/>
            </p:nvSpPr>
            <p:spPr>
              <a:xfrm>
                <a:off x="0" y="-57150"/>
                <a:ext cx="209885" cy="76370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640"/>
                  </a:lnSpc>
                </a:pPr>
              </a:p>
            </p:txBody>
          </p:sp>
        </p:grpSp>
        <p:grpSp>
          <p:nvGrpSpPr>
            <p:cNvPr name="Group 40" id="40"/>
            <p:cNvGrpSpPr/>
            <p:nvPr/>
          </p:nvGrpSpPr>
          <p:grpSpPr>
            <a:xfrm rot="5400000">
              <a:off x="-133506" y="3353667"/>
              <a:ext cx="1078809" cy="811798"/>
              <a:chOff x="0" y="0"/>
              <a:chExt cx="213098" cy="160355"/>
            </a:xfrm>
          </p:grpSpPr>
          <p:sp>
            <p:nvSpPr>
              <p:cNvPr name="Freeform 41" id="41"/>
              <p:cNvSpPr/>
              <p:nvPr/>
            </p:nvSpPr>
            <p:spPr>
              <a:xfrm flipH="false" flipV="false" rot="0">
                <a:off x="0" y="0"/>
                <a:ext cx="213098" cy="160355"/>
              </a:xfrm>
              <a:custGeom>
                <a:avLst/>
                <a:gdLst/>
                <a:ahLst/>
                <a:cxnLst/>
                <a:rect r="r" b="b" t="t" l="l"/>
                <a:pathLst>
                  <a:path h="160355" w="213098">
                    <a:moveTo>
                      <a:pt x="0" y="0"/>
                    </a:moveTo>
                    <a:lnTo>
                      <a:pt x="213098" y="0"/>
                    </a:lnTo>
                    <a:lnTo>
                      <a:pt x="213098" y="160355"/>
                    </a:lnTo>
                    <a:lnTo>
                      <a:pt x="0" y="160355"/>
                    </a:lnTo>
                    <a:close/>
                  </a:path>
                </a:pathLst>
              </a:custGeom>
              <a:solidFill>
                <a:srgbClr val="DFFFF4"/>
              </a:solidFill>
              <a:ln w="9525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42" id="42"/>
              <p:cNvSpPr txBox="true"/>
              <p:nvPr/>
            </p:nvSpPr>
            <p:spPr>
              <a:xfrm>
                <a:off x="0" y="-57150"/>
                <a:ext cx="213098" cy="21750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640"/>
                  </a:lnSpc>
                </a:pPr>
              </a:p>
            </p:txBody>
          </p:sp>
        </p:grpSp>
        <p:grpSp>
          <p:nvGrpSpPr>
            <p:cNvPr name="Group 43" id="43"/>
            <p:cNvGrpSpPr/>
            <p:nvPr/>
          </p:nvGrpSpPr>
          <p:grpSpPr>
            <a:xfrm rot="5400000">
              <a:off x="-484802" y="4783772"/>
              <a:ext cx="1094983" cy="125378"/>
              <a:chOff x="0" y="0"/>
              <a:chExt cx="216293" cy="24766"/>
            </a:xfrm>
          </p:grpSpPr>
          <p:sp>
            <p:nvSpPr>
              <p:cNvPr name="Freeform 44" id="44"/>
              <p:cNvSpPr/>
              <p:nvPr/>
            </p:nvSpPr>
            <p:spPr>
              <a:xfrm flipH="false" flipV="false" rot="0">
                <a:off x="0" y="0"/>
                <a:ext cx="216293" cy="24766"/>
              </a:xfrm>
              <a:custGeom>
                <a:avLst/>
                <a:gdLst/>
                <a:ahLst/>
                <a:cxnLst/>
                <a:rect r="r" b="b" t="t" l="l"/>
                <a:pathLst>
                  <a:path h="24766" w="216293">
                    <a:moveTo>
                      <a:pt x="0" y="0"/>
                    </a:moveTo>
                    <a:lnTo>
                      <a:pt x="216293" y="0"/>
                    </a:lnTo>
                    <a:lnTo>
                      <a:pt x="216293" y="24766"/>
                    </a:lnTo>
                    <a:lnTo>
                      <a:pt x="0" y="24766"/>
                    </a:lnTo>
                    <a:close/>
                  </a:path>
                </a:pathLst>
              </a:custGeom>
              <a:solidFill>
                <a:srgbClr val="DFFFF4"/>
              </a:solidFill>
              <a:ln w="9525" cap="sq">
                <a:solidFill>
                  <a:srgbClr val="000000"/>
                </a:solidFill>
                <a:prstDash val="sysDot"/>
                <a:miter/>
              </a:ln>
            </p:spPr>
          </p:sp>
          <p:sp>
            <p:nvSpPr>
              <p:cNvPr name="TextBox 45" id="45"/>
              <p:cNvSpPr txBox="true"/>
              <p:nvPr/>
            </p:nvSpPr>
            <p:spPr>
              <a:xfrm>
                <a:off x="0" y="-57150"/>
                <a:ext cx="216293" cy="8191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640"/>
                  </a:lnSpc>
                </a:pPr>
              </a:p>
            </p:txBody>
          </p:sp>
        </p:grpSp>
      </p:grpSp>
      <p:grpSp>
        <p:nvGrpSpPr>
          <p:cNvPr name="Group 46" id="46"/>
          <p:cNvGrpSpPr/>
          <p:nvPr/>
        </p:nvGrpSpPr>
        <p:grpSpPr>
          <a:xfrm rot="0">
            <a:off x="14633000" y="3157074"/>
            <a:ext cx="2682697" cy="4045465"/>
            <a:chOff x="0" y="0"/>
            <a:chExt cx="3576929" cy="5393953"/>
          </a:xfrm>
        </p:grpSpPr>
        <p:grpSp>
          <p:nvGrpSpPr>
            <p:cNvPr name="Group 47" id="47"/>
            <p:cNvGrpSpPr/>
            <p:nvPr/>
          </p:nvGrpSpPr>
          <p:grpSpPr>
            <a:xfrm rot="5400000">
              <a:off x="-149772" y="149772"/>
              <a:ext cx="1111341" cy="811798"/>
              <a:chOff x="0" y="0"/>
              <a:chExt cx="219524" cy="160355"/>
            </a:xfrm>
          </p:grpSpPr>
          <p:sp>
            <p:nvSpPr>
              <p:cNvPr name="Freeform 48" id="48"/>
              <p:cNvSpPr/>
              <p:nvPr/>
            </p:nvSpPr>
            <p:spPr>
              <a:xfrm flipH="false" flipV="false" rot="0">
                <a:off x="0" y="0"/>
                <a:ext cx="219524" cy="160355"/>
              </a:xfrm>
              <a:custGeom>
                <a:avLst/>
                <a:gdLst/>
                <a:ahLst/>
                <a:cxnLst/>
                <a:rect r="r" b="b" t="t" l="l"/>
                <a:pathLst>
                  <a:path h="160355" w="219524">
                    <a:moveTo>
                      <a:pt x="0" y="0"/>
                    </a:moveTo>
                    <a:lnTo>
                      <a:pt x="219524" y="0"/>
                    </a:lnTo>
                    <a:lnTo>
                      <a:pt x="219524" y="160355"/>
                    </a:lnTo>
                    <a:lnTo>
                      <a:pt x="0" y="160355"/>
                    </a:lnTo>
                    <a:close/>
                  </a:path>
                </a:pathLst>
              </a:custGeom>
              <a:solidFill>
                <a:srgbClr val="A4B9FB"/>
              </a:solidFill>
              <a:ln w="9525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49" id="49"/>
              <p:cNvSpPr txBox="true"/>
              <p:nvPr/>
            </p:nvSpPr>
            <p:spPr>
              <a:xfrm>
                <a:off x="0" y="-57150"/>
                <a:ext cx="219524" cy="21750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640"/>
                  </a:lnSpc>
                </a:pPr>
              </a:p>
            </p:txBody>
          </p:sp>
        </p:grpSp>
        <p:grpSp>
          <p:nvGrpSpPr>
            <p:cNvPr name="Group 50" id="50"/>
            <p:cNvGrpSpPr/>
            <p:nvPr/>
          </p:nvGrpSpPr>
          <p:grpSpPr>
            <a:xfrm rot="5400000">
              <a:off x="306680" y="804661"/>
              <a:ext cx="1046277" cy="1659638"/>
              <a:chOff x="0" y="0"/>
              <a:chExt cx="206672" cy="327830"/>
            </a:xfrm>
          </p:grpSpPr>
          <p:sp>
            <p:nvSpPr>
              <p:cNvPr name="Freeform 51" id="51"/>
              <p:cNvSpPr/>
              <p:nvPr/>
            </p:nvSpPr>
            <p:spPr>
              <a:xfrm flipH="false" flipV="false" rot="0">
                <a:off x="0" y="0"/>
                <a:ext cx="206672" cy="327830"/>
              </a:xfrm>
              <a:custGeom>
                <a:avLst/>
                <a:gdLst/>
                <a:ahLst/>
                <a:cxnLst/>
                <a:rect r="r" b="b" t="t" l="l"/>
                <a:pathLst>
                  <a:path h="327830" w="206672">
                    <a:moveTo>
                      <a:pt x="0" y="0"/>
                    </a:moveTo>
                    <a:lnTo>
                      <a:pt x="206672" y="0"/>
                    </a:lnTo>
                    <a:lnTo>
                      <a:pt x="206672" y="327830"/>
                    </a:lnTo>
                    <a:lnTo>
                      <a:pt x="0" y="327830"/>
                    </a:lnTo>
                    <a:close/>
                  </a:path>
                </a:pathLst>
              </a:custGeom>
              <a:solidFill>
                <a:srgbClr val="A4B9FB"/>
              </a:solidFill>
              <a:ln w="9525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52" id="52"/>
              <p:cNvSpPr txBox="true"/>
              <p:nvPr/>
            </p:nvSpPr>
            <p:spPr>
              <a:xfrm>
                <a:off x="0" y="-57150"/>
                <a:ext cx="206672" cy="38498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640"/>
                  </a:lnSpc>
                </a:pPr>
              </a:p>
            </p:txBody>
          </p:sp>
        </p:grpSp>
        <p:grpSp>
          <p:nvGrpSpPr>
            <p:cNvPr name="Group 53" id="53"/>
            <p:cNvGrpSpPr/>
            <p:nvPr/>
          </p:nvGrpSpPr>
          <p:grpSpPr>
            <a:xfrm rot="5400000">
              <a:off x="1257193" y="900425"/>
              <a:ext cx="1062543" cy="3576929"/>
              <a:chOff x="0" y="0"/>
              <a:chExt cx="209885" cy="706554"/>
            </a:xfrm>
          </p:grpSpPr>
          <p:sp>
            <p:nvSpPr>
              <p:cNvPr name="Freeform 54" id="54"/>
              <p:cNvSpPr/>
              <p:nvPr/>
            </p:nvSpPr>
            <p:spPr>
              <a:xfrm flipH="false" flipV="false" rot="0">
                <a:off x="0" y="0"/>
                <a:ext cx="209885" cy="706554"/>
              </a:xfrm>
              <a:custGeom>
                <a:avLst/>
                <a:gdLst/>
                <a:ahLst/>
                <a:cxnLst/>
                <a:rect r="r" b="b" t="t" l="l"/>
                <a:pathLst>
                  <a:path h="706554" w="209885">
                    <a:moveTo>
                      <a:pt x="0" y="0"/>
                    </a:moveTo>
                    <a:lnTo>
                      <a:pt x="209885" y="0"/>
                    </a:lnTo>
                    <a:lnTo>
                      <a:pt x="209885" y="706554"/>
                    </a:lnTo>
                    <a:lnTo>
                      <a:pt x="0" y="706554"/>
                    </a:lnTo>
                    <a:close/>
                  </a:path>
                </a:pathLst>
              </a:custGeom>
              <a:solidFill>
                <a:srgbClr val="A4B9FB"/>
              </a:solidFill>
              <a:ln w="9525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55" id="55"/>
              <p:cNvSpPr txBox="true"/>
              <p:nvPr/>
            </p:nvSpPr>
            <p:spPr>
              <a:xfrm>
                <a:off x="0" y="-57150"/>
                <a:ext cx="209885" cy="76370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640"/>
                  </a:lnSpc>
                </a:pPr>
              </a:p>
            </p:txBody>
          </p:sp>
        </p:grpSp>
        <p:grpSp>
          <p:nvGrpSpPr>
            <p:cNvPr name="Group 56" id="56"/>
            <p:cNvGrpSpPr/>
            <p:nvPr/>
          </p:nvGrpSpPr>
          <p:grpSpPr>
            <a:xfrm rot="5400000">
              <a:off x="776697" y="2443464"/>
              <a:ext cx="1078809" cy="2632203"/>
              <a:chOff x="0" y="0"/>
              <a:chExt cx="213098" cy="519941"/>
            </a:xfrm>
          </p:grpSpPr>
          <p:sp>
            <p:nvSpPr>
              <p:cNvPr name="Freeform 57" id="57"/>
              <p:cNvSpPr/>
              <p:nvPr/>
            </p:nvSpPr>
            <p:spPr>
              <a:xfrm flipH="false" flipV="false" rot="0">
                <a:off x="0" y="0"/>
                <a:ext cx="213098" cy="519941"/>
              </a:xfrm>
              <a:custGeom>
                <a:avLst/>
                <a:gdLst/>
                <a:ahLst/>
                <a:cxnLst/>
                <a:rect r="r" b="b" t="t" l="l"/>
                <a:pathLst>
                  <a:path h="519941" w="213098">
                    <a:moveTo>
                      <a:pt x="0" y="0"/>
                    </a:moveTo>
                    <a:lnTo>
                      <a:pt x="213098" y="0"/>
                    </a:lnTo>
                    <a:lnTo>
                      <a:pt x="213098" y="519941"/>
                    </a:lnTo>
                    <a:lnTo>
                      <a:pt x="0" y="519941"/>
                    </a:lnTo>
                    <a:close/>
                  </a:path>
                </a:pathLst>
              </a:custGeom>
              <a:solidFill>
                <a:srgbClr val="A4B9FB"/>
              </a:solidFill>
              <a:ln w="9525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58" id="58"/>
              <p:cNvSpPr txBox="true"/>
              <p:nvPr/>
            </p:nvSpPr>
            <p:spPr>
              <a:xfrm>
                <a:off x="0" y="-57150"/>
                <a:ext cx="213098" cy="57709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640"/>
                  </a:lnSpc>
                </a:pPr>
              </a:p>
            </p:txBody>
          </p:sp>
        </p:grpSp>
        <p:grpSp>
          <p:nvGrpSpPr>
            <p:cNvPr name="Group 59" id="59"/>
            <p:cNvGrpSpPr/>
            <p:nvPr/>
          </p:nvGrpSpPr>
          <p:grpSpPr>
            <a:xfrm rot="5400000">
              <a:off x="-484802" y="4783772"/>
              <a:ext cx="1094983" cy="125378"/>
              <a:chOff x="0" y="0"/>
              <a:chExt cx="216293" cy="24766"/>
            </a:xfrm>
          </p:grpSpPr>
          <p:sp>
            <p:nvSpPr>
              <p:cNvPr name="Freeform 60" id="60"/>
              <p:cNvSpPr/>
              <p:nvPr/>
            </p:nvSpPr>
            <p:spPr>
              <a:xfrm flipH="false" flipV="false" rot="0">
                <a:off x="0" y="0"/>
                <a:ext cx="216293" cy="24766"/>
              </a:xfrm>
              <a:custGeom>
                <a:avLst/>
                <a:gdLst/>
                <a:ahLst/>
                <a:cxnLst/>
                <a:rect r="r" b="b" t="t" l="l"/>
                <a:pathLst>
                  <a:path h="24766" w="216293">
                    <a:moveTo>
                      <a:pt x="0" y="0"/>
                    </a:moveTo>
                    <a:lnTo>
                      <a:pt x="216293" y="0"/>
                    </a:lnTo>
                    <a:lnTo>
                      <a:pt x="216293" y="24766"/>
                    </a:lnTo>
                    <a:lnTo>
                      <a:pt x="0" y="24766"/>
                    </a:lnTo>
                    <a:close/>
                  </a:path>
                </a:pathLst>
              </a:custGeom>
              <a:solidFill>
                <a:srgbClr val="A4B9FB"/>
              </a:solidFill>
              <a:ln w="9525" cap="sq">
                <a:solidFill>
                  <a:srgbClr val="000000"/>
                </a:solidFill>
                <a:prstDash val="sysDot"/>
                <a:miter/>
              </a:ln>
            </p:spPr>
          </p:sp>
          <p:sp>
            <p:nvSpPr>
              <p:cNvPr name="TextBox 61" id="61"/>
              <p:cNvSpPr txBox="true"/>
              <p:nvPr/>
            </p:nvSpPr>
            <p:spPr>
              <a:xfrm>
                <a:off x="0" y="-57150"/>
                <a:ext cx="216293" cy="8191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640"/>
                  </a:lnSpc>
                </a:pPr>
              </a:p>
            </p:txBody>
          </p:sp>
        </p:grpSp>
      </p:grpSp>
      <p:sp>
        <p:nvSpPr>
          <p:cNvPr name="TextBox 62" id="62"/>
          <p:cNvSpPr txBox="true"/>
          <p:nvPr/>
        </p:nvSpPr>
        <p:spPr>
          <a:xfrm rot="0">
            <a:off x="1314124" y="114116"/>
            <a:ext cx="13889377" cy="1193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Generative config - temperature</a:t>
            </a:r>
          </a:p>
        </p:txBody>
      </p:sp>
    </p:spTree>
  </p:cSld>
  <p:clrMapOvr>
    <a:masterClrMapping/>
  </p:clrMapOvr>
</p:sld>
</file>

<file path=ppt/slides/slide7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DB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756725" y="1643380"/>
            <a:ext cx="8620157" cy="1238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600"/>
              </a:lnSpc>
            </a:pPr>
            <a:r>
              <a:rPr lang="en-US" sz="8000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Generative AI 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5756725" y="3191163"/>
            <a:ext cx="8212098" cy="1238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600"/>
              </a:lnSpc>
            </a:pPr>
            <a:r>
              <a:rPr lang="en-US" sz="8000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project lifecycle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-2361789" y="-3273000"/>
            <a:ext cx="9022634" cy="9258300"/>
          </a:xfrm>
          <a:custGeom>
            <a:avLst/>
            <a:gdLst/>
            <a:ahLst/>
            <a:cxnLst/>
            <a:rect r="r" b="b" t="t" l="l"/>
            <a:pathLst>
              <a:path h="9258300" w="9022634">
                <a:moveTo>
                  <a:pt x="0" y="0"/>
                </a:moveTo>
                <a:lnTo>
                  <a:pt x="9022634" y="0"/>
                </a:lnTo>
                <a:lnTo>
                  <a:pt x="9022634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968822" y="3819813"/>
            <a:ext cx="9022634" cy="9258300"/>
          </a:xfrm>
          <a:custGeom>
            <a:avLst/>
            <a:gdLst/>
            <a:ahLst/>
            <a:cxnLst/>
            <a:rect r="r" b="b" t="t" l="l"/>
            <a:pathLst>
              <a:path h="9258300" w="9022634">
                <a:moveTo>
                  <a:pt x="0" y="0"/>
                </a:moveTo>
                <a:lnTo>
                  <a:pt x="9022635" y="0"/>
                </a:lnTo>
                <a:lnTo>
                  <a:pt x="9022635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1234390" y="7908234"/>
            <a:ext cx="9022634" cy="9258300"/>
          </a:xfrm>
          <a:custGeom>
            <a:avLst/>
            <a:gdLst/>
            <a:ahLst/>
            <a:cxnLst/>
            <a:rect r="r" b="b" t="t" l="l"/>
            <a:pathLst>
              <a:path h="9258300" w="9022634">
                <a:moveTo>
                  <a:pt x="0" y="0"/>
                </a:moveTo>
                <a:lnTo>
                  <a:pt x="9022634" y="0"/>
                </a:lnTo>
                <a:lnTo>
                  <a:pt x="9022634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DB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48640" y="182880"/>
            <a:ext cx="17041197" cy="1145400"/>
          </a:xfrm>
          <a:custGeom>
            <a:avLst/>
            <a:gdLst/>
            <a:ahLst/>
            <a:cxnLst/>
            <a:rect r="r" b="b" t="t" l="l"/>
            <a:pathLst>
              <a:path h="1145400" w="17041197">
                <a:moveTo>
                  <a:pt x="0" y="0"/>
                </a:moveTo>
                <a:lnTo>
                  <a:pt x="17041197" y="0"/>
                </a:lnTo>
                <a:lnTo>
                  <a:pt x="17041197" y="1145400"/>
                </a:lnTo>
                <a:lnTo>
                  <a:pt x="0" y="1145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19400" y="2469209"/>
            <a:ext cx="17245746" cy="6374341"/>
          </a:xfrm>
          <a:custGeom>
            <a:avLst/>
            <a:gdLst/>
            <a:ahLst/>
            <a:cxnLst/>
            <a:rect r="r" b="b" t="t" l="l"/>
            <a:pathLst>
              <a:path h="6374341" w="17245746">
                <a:moveTo>
                  <a:pt x="0" y="0"/>
                </a:moveTo>
                <a:lnTo>
                  <a:pt x="17245745" y="0"/>
                </a:lnTo>
                <a:lnTo>
                  <a:pt x="17245745" y="6374342"/>
                </a:lnTo>
                <a:lnTo>
                  <a:pt x="0" y="637434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788542" y="389584"/>
            <a:ext cx="13883496" cy="1193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Generative AI project lifecycle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484211" y="2517086"/>
            <a:ext cx="1607104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Scope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423421" y="4968040"/>
            <a:ext cx="1728683" cy="12555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3"/>
              </a:lnSpc>
            </a:pPr>
            <a:r>
              <a:rPr lang="en-US" sz="2799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Deﬁne the use case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497972" y="2517086"/>
            <a:ext cx="1523356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Select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883012" y="4758490"/>
            <a:ext cx="1726511" cy="20937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3"/>
              </a:lnSpc>
            </a:pPr>
            <a:r>
              <a:rPr lang="en-US" sz="2799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Choose an existing model or pretrain your own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896776" y="7170049"/>
            <a:ext cx="1667027" cy="12555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3"/>
              </a:lnSpc>
            </a:pPr>
            <a:r>
              <a:rPr lang="en-US" sz="2799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Align with human feedback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942734" y="5387140"/>
            <a:ext cx="1904238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Fine-tuning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599919" y="5288461"/>
            <a:ext cx="1845326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Evaluate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416698" y="2326586"/>
            <a:ext cx="4320273" cy="6662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13"/>
              </a:lnSpc>
            </a:pPr>
            <a:r>
              <a:rPr lang="en-US" sz="2799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Adapt and align model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898024" y="3318131"/>
            <a:ext cx="2444248" cy="11243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13"/>
              </a:lnSpc>
            </a:pPr>
            <a:r>
              <a:rPr lang="en-US" sz="2799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Prompt </a:t>
            </a:r>
          </a:p>
          <a:p>
            <a:pPr algn="l">
              <a:lnSpc>
                <a:spcPts val="1399"/>
              </a:lnSpc>
            </a:pPr>
            <a:r>
              <a:rPr lang="en-US" sz="2799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engineering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497726" y="4609519"/>
            <a:ext cx="1796872" cy="16746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3"/>
              </a:lnSpc>
            </a:pPr>
            <a:r>
              <a:rPr lang="en-US" sz="2799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Optimize and deploy model for inference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635408" y="2517086"/>
            <a:ext cx="4623892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Application integration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5347080" y="4399969"/>
            <a:ext cx="2242757" cy="20937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3"/>
              </a:lnSpc>
            </a:pPr>
            <a:r>
              <a:rPr lang="en-US" sz="2799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Augment model and build LLM- powered applications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>
  <p:cSld>
    <p:bg>
      <p:bgPr>
        <a:solidFill>
          <a:srgbClr val="F1DB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834935" y="2505591"/>
            <a:ext cx="5143525" cy="5618315"/>
            <a:chOff x="0" y="0"/>
            <a:chExt cx="1354673" cy="147972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54673" cy="1479721"/>
            </a:xfrm>
            <a:custGeom>
              <a:avLst/>
              <a:gdLst/>
              <a:ahLst/>
              <a:cxnLst/>
              <a:rect r="r" b="b" t="t" l="l"/>
              <a:pathLst>
                <a:path h="1479721" w="1354673">
                  <a:moveTo>
                    <a:pt x="0" y="0"/>
                  </a:moveTo>
                  <a:lnTo>
                    <a:pt x="1354673" y="0"/>
                  </a:lnTo>
                  <a:lnTo>
                    <a:pt x="1354673" y="1479721"/>
                  </a:lnTo>
                  <a:lnTo>
                    <a:pt x="0" y="1479721"/>
                  </a:lnTo>
                  <a:close/>
                </a:path>
              </a:pathLst>
            </a:custGeom>
            <a:solidFill>
              <a:srgbClr val="674EA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0"/>
              <a:ext cx="1354673" cy="14797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92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8700" y="2505591"/>
            <a:ext cx="4942142" cy="5618315"/>
            <a:chOff x="0" y="0"/>
            <a:chExt cx="1301634" cy="147972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301634" cy="1479721"/>
            </a:xfrm>
            <a:custGeom>
              <a:avLst/>
              <a:gdLst/>
              <a:ahLst/>
              <a:cxnLst/>
              <a:rect r="r" b="b" t="t" l="l"/>
              <a:pathLst>
                <a:path h="1479721" w="1301634">
                  <a:moveTo>
                    <a:pt x="0" y="0"/>
                  </a:moveTo>
                  <a:lnTo>
                    <a:pt x="1301634" y="0"/>
                  </a:lnTo>
                  <a:lnTo>
                    <a:pt x="1301634" y="1479721"/>
                  </a:lnTo>
                  <a:lnTo>
                    <a:pt x="0" y="1479721"/>
                  </a:lnTo>
                  <a:close/>
                </a:path>
              </a:pathLst>
            </a:custGeom>
            <a:solidFill>
              <a:srgbClr val="D799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0"/>
              <a:ext cx="1301634" cy="14797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92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7520407" y="2536636"/>
            <a:ext cx="3086100" cy="3086100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CE190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92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729615" y="208302"/>
            <a:ext cx="8680885" cy="962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839"/>
              </a:lnSpc>
            </a:pPr>
            <a:r>
              <a:rPr lang="en-US" sz="5599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Prompts and completions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700941" y="1845674"/>
            <a:ext cx="1832722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z="2600">
                <a:solidFill>
                  <a:srgbClr val="351C75"/>
                </a:solidFill>
                <a:latin typeface="More Sugar"/>
                <a:ea typeface="More Sugar"/>
                <a:cs typeface="More Sugar"/>
                <a:sym typeface="More Sugar"/>
              </a:rPr>
              <a:t>Prompt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710717" y="1908832"/>
            <a:ext cx="967635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z="2600">
                <a:solidFill>
                  <a:srgbClr val="351C75"/>
                </a:solidFill>
                <a:latin typeface="More Sugar"/>
                <a:ea typeface="More Sugar"/>
                <a:cs typeface="More Sugar"/>
                <a:sym typeface="More Sugar"/>
              </a:rPr>
              <a:t>Model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974248" y="1713252"/>
            <a:ext cx="1766202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z="2600">
                <a:solidFill>
                  <a:srgbClr val="351C75"/>
                </a:solidFill>
                <a:latin typeface="More Sugar"/>
                <a:ea typeface="More Sugar"/>
                <a:cs typeface="More Sugar"/>
                <a:sym typeface="More Sugar"/>
              </a:rPr>
              <a:t>Completion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400670" y="3050038"/>
            <a:ext cx="4570171" cy="1257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 spc="55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Where is Ganymede located in the solar system?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710717" y="3795970"/>
            <a:ext cx="967635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3199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LLM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408288" y="2805498"/>
            <a:ext cx="4570171" cy="1257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b="true" sz="2799" spc="55">
                <a:solidFill>
                  <a:srgbClr val="E7E6E6"/>
                </a:solidFill>
                <a:latin typeface="Comic Sans Bold"/>
                <a:ea typeface="Comic Sans Bold"/>
                <a:cs typeface="Comic Sans Bold"/>
                <a:sym typeface="Comic Sans Bold"/>
              </a:rPr>
              <a:t>Where is Ganymede located in the solar system?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253874" y="5622736"/>
            <a:ext cx="4087498" cy="1676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 spc="55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Ganymede is a moon of Jupiter and is located in the solar system within Jupiter’s orbit.</a:t>
            </a:r>
          </a:p>
        </p:txBody>
      </p:sp>
      <p:sp>
        <p:nvSpPr>
          <p:cNvPr name="AutoShape 19" id="19"/>
          <p:cNvSpPr/>
          <p:nvPr/>
        </p:nvSpPr>
        <p:spPr>
          <a:xfrm>
            <a:off x="5970842" y="3415098"/>
            <a:ext cx="1622527" cy="0"/>
          </a:xfrm>
          <a:prstGeom prst="line">
            <a:avLst/>
          </a:prstGeom>
          <a:ln cap="flat" w="9525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0" id="20"/>
          <p:cNvSpPr/>
          <p:nvPr/>
        </p:nvSpPr>
        <p:spPr>
          <a:xfrm>
            <a:off x="10606507" y="3396048"/>
            <a:ext cx="1622527" cy="0"/>
          </a:xfrm>
          <a:prstGeom prst="line">
            <a:avLst/>
          </a:prstGeom>
          <a:ln cap="flat" w="9525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1" id="21"/>
          <p:cNvSpPr/>
          <p:nvPr/>
        </p:nvSpPr>
        <p:spPr>
          <a:xfrm flipH="true">
            <a:off x="16341372" y="3069088"/>
            <a:ext cx="1622527" cy="0"/>
          </a:xfrm>
          <a:prstGeom prst="line">
            <a:avLst/>
          </a:prstGeom>
          <a:ln cap="flat" w="104775">
            <a:solidFill>
              <a:srgbClr val="4A86E8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2" id="22"/>
          <p:cNvSpPr/>
          <p:nvPr/>
        </p:nvSpPr>
        <p:spPr>
          <a:xfrm flipH="true">
            <a:off x="16341372" y="6038577"/>
            <a:ext cx="1622527" cy="0"/>
          </a:xfrm>
          <a:prstGeom prst="line">
            <a:avLst/>
          </a:prstGeom>
          <a:ln cap="flat" w="104775">
            <a:solidFill>
              <a:srgbClr val="4A86E8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23" id="23"/>
          <p:cNvSpPr txBox="true"/>
          <p:nvPr/>
        </p:nvSpPr>
        <p:spPr>
          <a:xfrm rot="0">
            <a:off x="1028700" y="8342981"/>
            <a:ext cx="2982116" cy="361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99"/>
              </a:lnSpc>
            </a:pPr>
            <a:r>
              <a:rPr lang="en-US" sz="2499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Context window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512256" y="8918000"/>
            <a:ext cx="4458586" cy="733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9" indent="-269875" lvl="1">
              <a:lnSpc>
                <a:spcPts val="29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typically a few 1000 words.</a:t>
            </a:r>
          </a:p>
        </p:txBody>
      </p:sp>
    </p:spTree>
  </p:cSld>
  <p:clrMapOvr>
    <a:masterClrMapping/>
  </p:clrMapOvr>
</p:sld>
</file>

<file path=ppt/slides/slide8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DB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48640" y="182880"/>
            <a:ext cx="17041197" cy="1145400"/>
          </a:xfrm>
          <a:custGeom>
            <a:avLst/>
            <a:gdLst/>
            <a:ahLst/>
            <a:cxnLst/>
            <a:rect r="r" b="b" t="t" l="l"/>
            <a:pathLst>
              <a:path h="1145400" w="17041197">
                <a:moveTo>
                  <a:pt x="0" y="0"/>
                </a:moveTo>
                <a:lnTo>
                  <a:pt x="17041197" y="0"/>
                </a:lnTo>
                <a:lnTo>
                  <a:pt x="17041197" y="1145400"/>
                </a:lnTo>
                <a:lnTo>
                  <a:pt x="0" y="1145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19400" y="2469209"/>
            <a:ext cx="17245746" cy="6374341"/>
          </a:xfrm>
          <a:custGeom>
            <a:avLst/>
            <a:gdLst/>
            <a:ahLst/>
            <a:cxnLst/>
            <a:rect r="r" b="b" t="t" l="l"/>
            <a:pathLst>
              <a:path h="6374341" w="17245746">
                <a:moveTo>
                  <a:pt x="0" y="0"/>
                </a:moveTo>
                <a:lnTo>
                  <a:pt x="17245745" y="0"/>
                </a:lnTo>
                <a:lnTo>
                  <a:pt x="17245745" y="6374342"/>
                </a:lnTo>
                <a:lnTo>
                  <a:pt x="0" y="637434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788542" y="389584"/>
            <a:ext cx="13883496" cy="1193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Generative AI project lifecycle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484211" y="2517086"/>
            <a:ext cx="1607104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Scope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423421" y="4968040"/>
            <a:ext cx="1728683" cy="12555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3"/>
              </a:lnSpc>
            </a:pPr>
            <a:r>
              <a:rPr lang="en-US" sz="2799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Deﬁne the use case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497972" y="2517086"/>
            <a:ext cx="1523356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666666"/>
                </a:solidFill>
                <a:latin typeface="Comic Sans"/>
                <a:ea typeface="Comic Sans"/>
                <a:cs typeface="Comic Sans"/>
                <a:sym typeface="Comic Sans"/>
              </a:rPr>
              <a:t>Select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883012" y="4758490"/>
            <a:ext cx="1726511" cy="20937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3"/>
              </a:lnSpc>
            </a:pPr>
            <a:r>
              <a:rPr lang="en-US" sz="2799">
                <a:solidFill>
                  <a:srgbClr val="666666"/>
                </a:solidFill>
                <a:latin typeface="Comic Sans"/>
                <a:ea typeface="Comic Sans"/>
                <a:cs typeface="Comic Sans"/>
                <a:sym typeface="Comic Sans"/>
              </a:rPr>
              <a:t>Choose an existing model or pretrain your own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896776" y="7170049"/>
            <a:ext cx="1667027" cy="12555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3"/>
              </a:lnSpc>
            </a:pPr>
            <a:r>
              <a:rPr lang="en-US" sz="2799">
                <a:solidFill>
                  <a:srgbClr val="666666"/>
                </a:solidFill>
                <a:latin typeface="Comic Sans"/>
                <a:ea typeface="Comic Sans"/>
                <a:cs typeface="Comic Sans"/>
                <a:sym typeface="Comic Sans"/>
              </a:rPr>
              <a:t>Align with human feedback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942734" y="5387140"/>
            <a:ext cx="1904238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666666"/>
                </a:solidFill>
                <a:latin typeface="Comic Sans"/>
                <a:ea typeface="Comic Sans"/>
                <a:cs typeface="Comic Sans"/>
                <a:sym typeface="Comic Sans"/>
              </a:rPr>
              <a:t>Fine-tuning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599919" y="5288461"/>
            <a:ext cx="1845326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666666"/>
                </a:solidFill>
                <a:latin typeface="Comic Sans"/>
                <a:ea typeface="Comic Sans"/>
                <a:cs typeface="Comic Sans"/>
                <a:sym typeface="Comic Sans"/>
              </a:rPr>
              <a:t>Evaluate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416698" y="2326586"/>
            <a:ext cx="4320273" cy="6662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13"/>
              </a:lnSpc>
            </a:pPr>
            <a:r>
              <a:rPr lang="en-US" sz="2799">
                <a:solidFill>
                  <a:srgbClr val="666666"/>
                </a:solidFill>
                <a:latin typeface="Comic Sans"/>
                <a:ea typeface="Comic Sans"/>
                <a:cs typeface="Comic Sans"/>
                <a:sym typeface="Comic Sans"/>
              </a:rPr>
              <a:t>Adapt and align model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898024" y="3318131"/>
            <a:ext cx="2444248" cy="11243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13"/>
              </a:lnSpc>
            </a:pPr>
            <a:r>
              <a:rPr lang="en-US" sz="2799">
                <a:solidFill>
                  <a:srgbClr val="666666"/>
                </a:solidFill>
                <a:latin typeface="Comic Sans"/>
                <a:ea typeface="Comic Sans"/>
                <a:cs typeface="Comic Sans"/>
                <a:sym typeface="Comic Sans"/>
              </a:rPr>
              <a:t>Prompt </a:t>
            </a:r>
          </a:p>
          <a:p>
            <a:pPr algn="l">
              <a:lnSpc>
                <a:spcPts val="1399"/>
              </a:lnSpc>
            </a:pPr>
            <a:r>
              <a:rPr lang="en-US" sz="2799">
                <a:solidFill>
                  <a:srgbClr val="666666"/>
                </a:solidFill>
                <a:latin typeface="Comic Sans"/>
                <a:ea typeface="Comic Sans"/>
                <a:cs typeface="Comic Sans"/>
                <a:sym typeface="Comic Sans"/>
              </a:rPr>
              <a:t>engineering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497726" y="4609519"/>
            <a:ext cx="1796872" cy="16746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3"/>
              </a:lnSpc>
            </a:pPr>
            <a:r>
              <a:rPr lang="en-US" sz="2799">
                <a:solidFill>
                  <a:srgbClr val="666666"/>
                </a:solidFill>
                <a:latin typeface="Comic Sans"/>
                <a:ea typeface="Comic Sans"/>
                <a:cs typeface="Comic Sans"/>
                <a:sym typeface="Comic Sans"/>
              </a:rPr>
              <a:t>Optimize and deploy model for inference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635408" y="2517086"/>
            <a:ext cx="4623892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666666"/>
                </a:solidFill>
                <a:latin typeface="Comic Sans"/>
                <a:ea typeface="Comic Sans"/>
                <a:cs typeface="Comic Sans"/>
                <a:sym typeface="Comic Sans"/>
              </a:rPr>
              <a:t>Application integration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5347080" y="4399969"/>
            <a:ext cx="2242757" cy="20937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3"/>
              </a:lnSpc>
            </a:pPr>
            <a:r>
              <a:rPr lang="en-US" sz="2799">
                <a:solidFill>
                  <a:srgbClr val="666666"/>
                </a:solidFill>
                <a:latin typeface="Comic Sans"/>
                <a:ea typeface="Comic Sans"/>
                <a:cs typeface="Comic Sans"/>
                <a:sym typeface="Comic Sans"/>
              </a:rPr>
              <a:t>Augment model and build LLM- powered applications</a:t>
            </a:r>
          </a:p>
        </p:txBody>
      </p:sp>
    </p:spTree>
  </p:cSld>
  <p:clrMapOvr>
    <a:masterClrMapping/>
  </p:clrMapOvr>
</p:sld>
</file>

<file path=ppt/slides/slide8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DB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012498" y="9448324"/>
            <a:ext cx="829504" cy="497653"/>
          </a:xfrm>
          <a:custGeom>
            <a:avLst/>
            <a:gdLst/>
            <a:ahLst/>
            <a:cxnLst/>
            <a:rect r="r" b="b" t="t" l="l"/>
            <a:pathLst>
              <a:path h="497653" w="829504">
                <a:moveTo>
                  <a:pt x="0" y="0"/>
                </a:moveTo>
                <a:lnTo>
                  <a:pt x="829503" y="0"/>
                </a:lnTo>
                <a:lnTo>
                  <a:pt x="829503" y="497652"/>
                </a:lnTo>
                <a:lnTo>
                  <a:pt x="0" y="4976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48402" y="1609344"/>
            <a:ext cx="2835002" cy="738902"/>
          </a:xfrm>
          <a:custGeom>
            <a:avLst/>
            <a:gdLst/>
            <a:ahLst/>
            <a:cxnLst/>
            <a:rect r="r" b="b" t="t" l="l"/>
            <a:pathLst>
              <a:path h="738902" w="2835002">
                <a:moveTo>
                  <a:pt x="0" y="0"/>
                </a:moveTo>
                <a:lnTo>
                  <a:pt x="2835002" y="0"/>
                </a:lnTo>
                <a:lnTo>
                  <a:pt x="2835002" y="738902"/>
                </a:lnTo>
                <a:lnTo>
                  <a:pt x="0" y="7389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16341" y="2520706"/>
            <a:ext cx="2971524" cy="6161189"/>
          </a:xfrm>
          <a:custGeom>
            <a:avLst/>
            <a:gdLst/>
            <a:ahLst/>
            <a:cxnLst/>
            <a:rect r="r" b="b" t="t" l="l"/>
            <a:pathLst>
              <a:path h="6161189" w="2971524">
                <a:moveTo>
                  <a:pt x="0" y="0"/>
                </a:moveTo>
                <a:lnTo>
                  <a:pt x="2971523" y="0"/>
                </a:lnTo>
                <a:lnTo>
                  <a:pt x="2971523" y="6161189"/>
                </a:lnTo>
                <a:lnTo>
                  <a:pt x="0" y="616118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186733" y="1607429"/>
            <a:ext cx="2835002" cy="738597"/>
          </a:xfrm>
          <a:custGeom>
            <a:avLst/>
            <a:gdLst/>
            <a:ahLst/>
            <a:cxnLst/>
            <a:rect r="r" b="b" t="t" l="l"/>
            <a:pathLst>
              <a:path h="738597" w="2835002">
                <a:moveTo>
                  <a:pt x="0" y="0"/>
                </a:moveTo>
                <a:lnTo>
                  <a:pt x="2835002" y="0"/>
                </a:lnTo>
                <a:lnTo>
                  <a:pt x="2835002" y="738598"/>
                </a:lnTo>
                <a:lnTo>
                  <a:pt x="0" y="73859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119715" y="2541889"/>
            <a:ext cx="2971524" cy="5816327"/>
          </a:xfrm>
          <a:custGeom>
            <a:avLst/>
            <a:gdLst/>
            <a:ahLst/>
            <a:cxnLst/>
            <a:rect r="r" b="b" t="t" l="l"/>
            <a:pathLst>
              <a:path h="5816327" w="2971524">
                <a:moveTo>
                  <a:pt x="0" y="0"/>
                </a:moveTo>
                <a:lnTo>
                  <a:pt x="2971524" y="0"/>
                </a:lnTo>
                <a:lnTo>
                  <a:pt x="2971524" y="5816327"/>
                </a:lnTo>
                <a:lnTo>
                  <a:pt x="0" y="581632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732233" y="2522630"/>
            <a:ext cx="2971238" cy="3186436"/>
          </a:xfrm>
          <a:custGeom>
            <a:avLst/>
            <a:gdLst/>
            <a:ahLst/>
            <a:cxnLst/>
            <a:rect r="r" b="b" t="t" l="l"/>
            <a:pathLst>
              <a:path h="3186436" w="2971238">
                <a:moveTo>
                  <a:pt x="0" y="0"/>
                </a:moveTo>
                <a:lnTo>
                  <a:pt x="2971238" y="0"/>
                </a:lnTo>
                <a:lnTo>
                  <a:pt x="2971238" y="3186436"/>
                </a:lnTo>
                <a:lnTo>
                  <a:pt x="0" y="318643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1322187" y="1417930"/>
            <a:ext cx="2971524" cy="6584194"/>
          </a:xfrm>
          <a:custGeom>
            <a:avLst/>
            <a:gdLst/>
            <a:ahLst/>
            <a:cxnLst/>
            <a:rect r="r" b="b" t="t" l="l"/>
            <a:pathLst>
              <a:path h="6584194" w="2971524">
                <a:moveTo>
                  <a:pt x="0" y="0"/>
                </a:moveTo>
                <a:lnTo>
                  <a:pt x="2971523" y="0"/>
                </a:lnTo>
                <a:lnTo>
                  <a:pt x="2971523" y="6584194"/>
                </a:lnTo>
                <a:lnTo>
                  <a:pt x="0" y="6584194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965766" y="1442199"/>
            <a:ext cx="2980792" cy="6541113"/>
          </a:xfrm>
          <a:custGeom>
            <a:avLst/>
            <a:gdLst/>
            <a:ahLst/>
            <a:cxnLst/>
            <a:rect r="r" b="b" t="t" l="l"/>
            <a:pathLst>
              <a:path h="6541113" w="2980792">
                <a:moveTo>
                  <a:pt x="0" y="0"/>
                </a:moveTo>
                <a:lnTo>
                  <a:pt x="2980791" y="0"/>
                </a:lnTo>
                <a:lnTo>
                  <a:pt x="2980791" y="6541113"/>
                </a:lnTo>
                <a:lnTo>
                  <a:pt x="0" y="6541113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729615" y="189252"/>
            <a:ext cx="10924884" cy="1193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Good at many tasks?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1902171"/>
            <a:ext cx="2334806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Essay Writing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597784" y="1940262"/>
            <a:ext cx="2423951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Summarization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259985" y="1990944"/>
            <a:ext cx="2243052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Translation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011206" y="1644729"/>
            <a:ext cx="1931356" cy="723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9"/>
              </a:lnSpc>
            </a:pPr>
            <a:r>
              <a:rPr lang="en-US" sz="2400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Information retrieval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5534118" y="5482371"/>
            <a:ext cx="1718210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Action call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5553327" y="6981313"/>
            <a:ext cx="1805669" cy="7275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51"/>
              </a:lnSpc>
            </a:pPr>
            <a:r>
              <a:rPr lang="en-US" sz="2400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External Applications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5627859" y="1587846"/>
            <a:ext cx="2074626" cy="361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9"/>
              </a:lnSpc>
            </a:pPr>
            <a:r>
              <a:rPr lang="en-US" sz="2400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Invoke APIs 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5709040" y="2034759"/>
            <a:ext cx="1912264" cy="361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9"/>
              </a:lnSpc>
            </a:pPr>
            <a:r>
              <a:rPr lang="en-US" sz="2400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and actions</a:t>
            </a:r>
          </a:p>
        </p:txBody>
      </p:sp>
    </p:spTree>
  </p:cSld>
  <p:clrMapOvr>
    <a:masterClrMapping/>
  </p:clrMapOvr>
</p:sld>
</file>

<file path=ppt/slides/slide8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DB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29615" y="189252"/>
            <a:ext cx="12078333" cy="1193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Or good at a single task?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32488" y="1028700"/>
            <a:ext cx="18023024" cy="8810568"/>
            <a:chOff x="0" y="0"/>
            <a:chExt cx="24030699" cy="1174742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1715694"/>
              <a:ext cx="14342529" cy="10031730"/>
            </a:xfrm>
            <a:custGeom>
              <a:avLst/>
              <a:gdLst/>
              <a:ahLst/>
              <a:cxnLst/>
              <a:rect r="r" b="b" t="t" l="l"/>
              <a:pathLst>
                <a:path h="10031730" w="14342529">
                  <a:moveTo>
                    <a:pt x="0" y="0"/>
                  </a:moveTo>
                  <a:lnTo>
                    <a:pt x="14342529" y="0"/>
                  </a:lnTo>
                  <a:lnTo>
                    <a:pt x="14342529" y="10031730"/>
                  </a:lnTo>
                  <a:lnTo>
                    <a:pt x="0" y="100317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4658416" y="1731404"/>
              <a:ext cx="3962032" cy="8778926"/>
            </a:xfrm>
            <a:custGeom>
              <a:avLst/>
              <a:gdLst/>
              <a:ahLst/>
              <a:cxnLst/>
              <a:rect r="r" b="b" t="t" l="l"/>
              <a:pathLst>
                <a:path h="8778926" w="3962032">
                  <a:moveTo>
                    <a:pt x="0" y="0"/>
                  </a:moveTo>
                  <a:lnTo>
                    <a:pt x="3962032" y="0"/>
                  </a:lnTo>
                  <a:lnTo>
                    <a:pt x="3962032" y="8778926"/>
                  </a:lnTo>
                  <a:lnTo>
                    <a:pt x="0" y="87789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209017" y="0"/>
              <a:ext cx="23821682" cy="11596459"/>
            </a:xfrm>
            <a:custGeom>
              <a:avLst/>
              <a:gdLst/>
              <a:ahLst/>
              <a:cxnLst/>
              <a:rect r="r" b="b" t="t" l="l"/>
              <a:pathLst>
                <a:path h="11596459" w="23821682">
                  <a:moveTo>
                    <a:pt x="0" y="0"/>
                  </a:moveTo>
                  <a:lnTo>
                    <a:pt x="23821682" y="0"/>
                  </a:lnTo>
                  <a:lnTo>
                    <a:pt x="23821682" y="11596459"/>
                  </a:lnTo>
                  <a:lnTo>
                    <a:pt x="0" y="115964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7" id="7"/>
            <p:cNvSpPr txBox="true"/>
            <p:nvPr/>
          </p:nvSpPr>
          <p:spPr>
            <a:xfrm rot="0">
              <a:off x="534988" y="2427567"/>
              <a:ext cx="3527438" cy="5251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59"/>
                </a:lnSpc>
              </a:pPr>
              <a:r>
                <a:rPr lang="en-US" sz="2400">
                  <a:solidFill>
                    <a:srgbClr val="000000"/>
                  </a:solidFill>
                  <a:latin typeface="Comic Sans"/>
                  <a:ea typeface="Comic Sans"/>
                  <a:cs typeface="Comic Sans"/>
                  <a:sym typeface="Comic Sans"/>
                </a:rPr>
                <a:t>Essay Writing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5491524" y="2478938"/>
              <a:ext cx="3359480" cy="5251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59"/>
                </a:lnSpc>
              </a:pPr>
              <a:r>
                <a:rPr lang="en-US" sz="2400">
                  <a:solidFill>
                    <a:srgbClr val="000000"/>
                  </a:solidFill>
                  <a:latin typeface="Comic Sans"/>
                  <a:ea typeface="Comic Sans"/>
                  <a:cs typeface="Comic Sans"/>
                  <a:sym typeface="Comic Sans"/>
                </a:rPr>
                <a:t>Summarization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10575569" y="2473858"/>
              <a:ext cx="3088577" cy="5251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59"/>
                </a:lnSpc>
              </a:pPr>
              <a:r>
                <a:rPr lang="en-US" sz="2400">
                  <a:solidFill>
                    <a:srgbClr val="000000"/>
                  </a:solidFill>
                  <a:latin typeface="Comic Sans"/>
                  <a:ea typeface="Comic Sans"/>
                  <a:cs typeface="Comic Sans"/>
                  <a:sym typeface="Comic Sans"/>
                </a:rPr>
                <a:t>Translation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15515850" y="1987512"/>
              <a:ext cx="2739131" cy="9652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79"/>
                </a:lnSpc>
              </a:pPr>
              <a:r>
                <a:rPr lang="en-US" sz="2400">
                  <a:solidFill>
                    <a:srgbClr val="000000"/>
                  </a:solidFill>
                  <a:latin typeface="Comic Sans"/>
                  <a:ea typeface="Comic Sans"/>
                  <a:cs typeface="Comic Sans"/>
                  <a:sym typeface="Comic Sans"/>
                </a:rPr>
                <a:t>Information  retrieval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20168083" y="7056209"/>
              <a:ext cx="3003855" cy="5251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59"/>
                </a:lnSpc>
              </a:pPr>
              <a:r>
                <a:rPr lang="en-US" sz="2400">
                  <a:solidFill>
                    <a:srgbClr val="000000"/>
                  </a:solidFill>
                  <a:latin typeface="Comic Sans"/>
                  <a:ea typeface="Comic Sans"/>
                  <a:cs typeface="Comic Sans"/>
                  <a:sym typeface="Comic Sans"/>
                </a:rPr>
                <a:t>Action call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20168083" y="9310433"/>
              <a:ext cx="2780995" cy="9700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51"/>
                </a:lnSpc>
              </a:pPr>
              <a:r>
                <a:rPr lang="en-US" sz="2400">
                  <a:solidFill>
                    <a:srgbClr val="000000"/>
                  </a:solidFill>
                  <a:latin typeface="Comic Sans"/>
                  <a:ea typeface="Comic Sans"/>
                  <a:cs typeface="Comic Sans"/>
                  <a:sym typeface="Comic Sans"/>
                </a:rPr>
                <a:t>External Applications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20347648" y="2043963"/>
              <a:ext cx="2824290" cy="9652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79"/>
                </a:lnSpc>
              </a:pPr>
              <a:r>
                <a:rPr lang="en-US" sz="2400">
                  <a:solidFill>
                    <a:srgbClr val="000000"/>
                  </a:solidFill>
                  <a:latin typeface="Comic Sans"/>
                  <a:ea typeface="Comic Sans"/>
                  <a:cs typeface="Comic Sans"/>
                  <a:sym typeface="Comic Sans"/>
                </a:rPr>
                <a:t>Invoke APIs and actions</a:t>
              </a:r>
            </a:p>
          </p:txBody>
        </p:sp>
      </p:grpSp>
    </p:spTree>
  </p:cSld>
  <p:clrMapOvr>
    <a:masterClrMapping/>
  </p:clrMapOvr>
</p:sld>
</file>

<file path=ppt/slides/slide8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DB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48640" y="182880"/>
            <a:ext cx="17041197" cy="1145400"/>
          </a:xfrm>
          <a:custGeom>
            <a:avLst/>
            <a:gdLst/>
            <a:ahLst/>
            <a:cxnLst/>
            <a:rect r="r" b="b" t="t" l="l"/>
            <a:pathLst>
              <a:path h="1145400" w="17041197">
                <a:moveTo>
                  <a:pt x="0" y="0"/>
                </a:moveTo>
                <a:lnTo>
                  <a:pt x="17041197" y="0"/>
                </a:lnTo>
                <a:lnTo>
                  <a:pt x="17041197" y="1145400"/>
                </a:lnTo>
                <a:lnTo>
                  <a:pt x="0" y="1145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19400" y="2469209"/>
            <a:ext cx="17245746" cy="6374341"/>
          </a:xfrm>
          <a:custGeom>
            <a:avLst/>
            <a:gdLst/>
            <a:ahLst/>
            <a:cxnLst/>
            <a:rect r="r" b="b" t="t" l="l"/>
            <a:pathLst>
              <a:path h="6374341" w="17245746">
                <a:moveTo>
                  <a:pt x="0" y="0"/>
                </a:moveTo>
                <a:lnTo>
                  <a:pt x="17245745" y="0"/>
                </a:lnTo>
                <a:lnTo>
                  <a:pt x="17245745" y="6374342"/>
                </a:lnTo>
                <a:lnTo>
                  <a:pt x="0" y="637434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788542" y="389584"/>
            <a:ext cx="13883496" cy="1193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Generative AI project lifecycle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484211" y="2517086"/>
            <a:ext cx="1607104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Scope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423421" y="4968040"/>
            <a:ext cx="1728683" cy="12555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3"/>
              </a:lnSpc>
            </a:pPr>
            <a:r>
              <a:rPr lang="en-US" sz="2799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Deﬁne the use case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497972" y="2517086"/>
            <a:ext cx="1523356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666666"/>
                </a:solidFill>
                <a:latin typeface="Comic Sans"/>
                <a:ea typeface="Comic Sans"/>
                <a:cs typeface="Comic Sans"/>
                <a:sym typeface="Comic Sans"/>
              </a:rPr>
              <a:t>Select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883012" y="4758490"/>
            <a:ext cx="1726511" cy="20937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3"/>
              </a:lnSpc>
            </a:pPr>
            <a:r>
              <a:rPr lang="en-US" sz="2799">
                <a:solidFill>
                  <a:srgbClr val="666666"/>
                </a:solidFill>
                <a:latin typeface="Comic Sans"/>
                <a:ea typeface="Comic Sans"/>
                <a:cs typeface="Comic Sans"/>
                <a:sym typeface="Comic Sans"/>
              </a:rPr>
              <a:t>Choose an existing model or pretrain your own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896776" y="7170049"/>
            <a:ext cx="1667027" cy="12555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3"/>
              </a:lnSpc>
            </a:pPr>
            <a:r>
              <a:rPr lang="en-US" sz="2799">
                <a:solidFill>
                  <a:srgbClr val="666666"/>
                </a:solidFill>
                <a:latin typeface="Comic Sans"/>
                <a:ea typeface="Comic Sans"/>
                <a:cs typeface="Comic Sans"/>
                <a:sym typeface="Comic Sans"/>
              </a:rPr>
              <a:t>Align with human feedback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942734" y="5387140"/>
            <a:ext cx="1904238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666666"/>
                </a:solidFill>
                <a:latin typeface="Comic Sans"/>
                <a:ea typeface="Comic Sans"/>
                <a:cs typeface="Comic Sans"/>
                <a:sym typeface="Comic Sans"/>
              </a:rPr>
              <a:t>Fine-tuning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599919" y="5288461"/>
            <a:ext cx="1845326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666666"/>
                </a:solidFill>
                <a:latin typeface="Comic Sans"/>
                <a:ea typeface="Comic Sans"/>
                <a:cs typeface="Comic Sans"/>
                <a:sym typeface="Comic Sans"/>
              </a:rPr>
              <a:t>Evaluate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416698" y="2326586"/>
            <a:ext cx="4320273" cy="6662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13"/>
              </a:lnSpc>
            </a:pPr>
            <a:r>
              <a:rPr lang="en-US" sz="2799">
                <a:solidFill>
                  <a:srgbClr val="666666"/>
                </a:solidFill>
                <a:latin typeface="Comic Sans"/>
                <a:ea typeface="Comic Sans"/>
                <a:cs typeface="Comic Sans"/>
                <a:sym typeface="Comic Sans"/>
              </a:rPr>
              <a:t>Adapt and align model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898024" y="3318131"/>
            <a:ext cx="2444248" cy="11243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13"/>
              </a:lnSpc>
            </a:pPr>
            <a:r>
              <a:rPr lang="en-US" sz="2799">
                <a:solidFill>
                  <a:srgbClr val="666666"/>
                </a:solidFill>
                <a:latin typeface="Comic Sans"/>
                <a:ea typeface="Comic Sans"/>
                <a:cs typeface="Comic Sans"/>
                <a:sym typeface="Comic Sans"/>
              </a:rPr>
              <a:t>Prompt </a:t>
            </a:r>
          </a:p>
          <a:p>
            <a:pPr algn="l">
              <a:lnSpc>
                <a:spcPts val="1399"/>
              </a:lnSpc>
            </a:pPr>
            <a:r>
              <a:rPr lang="en-US" sz="2799">
                <a:solidFill>
                  <a:srgbClr val="666666"/>
                </a:solidFill>
                <a:latin typeface="Comic Sans"/>
                <a:ea typeface="Comic Sans"/>
                <a:cs typeface="Comic Sans"/>
                <a:sym typeface="Comic Sans"/>
              </a:rPr>
              <a:t>engineering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497726" y="4609519"/>
            <a:ext cx="1796872" cy="16746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3"/>
              </a:lnSpc>
            </a:pPr>
            <a:r>
              <a:rPr lang="en-US" sz="2799">
                <a:solidFill>
                  <a:srgbClr val="666666"/>
                </a:solidFill>
                <a:latin typeface="Comic Sans"/>
                <a:ea typeface="Comic Sans"/>
                <a:cs typeface="Comic Sans"/>
                <a:sym typeface="Comic Sans"/>
              </a:rPr>
              <a:t>Optimize and deploy model for inference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635408" y="2517086"/>
            <a:ext cx="4623892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666666"/>
                </a:solidFill>
                <a:latin typeface="Comic Sans"/>
                <a:ea typeface="Comic Sans"/>
                <a:cs typeface="Comic Sans"/>
                <a:sym typeface="Comic Sans"/>
              </a:rPr>
              <a:t>Application integration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5347080" y="4399969"/>
            <a:ext cx="2242757" cy="20937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3"/>
              </a:lnSpc>
            </a:pPr>
            <a:r>
              <a:rPr lang="en-US" sz="2799">
                <a:solidFill>
                  <a:srgbClr val="666666"/>
                </a:solidFill>
                <a:latin typeface="Comic Sans"/>
                <a:ea typeface="Comic Sans"/>
                <a:cs typeface="Comic Sans"/>
                <a:sym typeface="Comic Sans"/>
              </a:rPr>
              <a:t>Augment model and build LLM- powered applications</a:t>
            </a:r>
          </a:p>
        </p:txBody>
      </p:sp>
    </p:spTree>
  </p:cSld>
  <p:clrMapOvr>
    <a:masterClrMapping/>
  </p:clrMapOvr>
</p:sld>
</file>

<file path=ppt/slides/slide8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DB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48640" y="182880"/>
            <a:ext cx="17041197" cy="1145400"/>
          </a:xfrm>
          <a:custGeom>
            <a:avLst/>
            <a:gdLst/>
            <a:ahLst/>
            <a:cxnLst/>
            <a:rect r="r" b="b" t="t" l="l"/>
            <a:pathLst>
              <a:path h="1145400" w="17041197">
                <a:moveTo>
                  <a:pt x="0" y="0"/>
                </a:moveTo>
                <a:lnTo>
                  <a:pt x="17041197" y="0"/>
                </a:lnTo>
                <a:lnTo>
                  <a:pt x="17041197" y="1145400"/>
                </a:lnTo>
                <a:lnTo>
                  <a:pt x="0" y="1145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19400" y="2469209"/>
            <a:ext cx="17245746" cy="6374341"/>
          </a:xfrm>
          <a:custGeom>
            <a:avLst/>
            <a:gdLst/>
            <a:ahLst/>
            <a:cxnLst/>
            <a:rect r="r" b="b" t="t" l="l"/>
            <a:pathLst>
              <a:path h="6374341" w="17245746">
                <a:moveTo>
                  <a:pt x="0" y="0"/>
                </a:moveTo>
                <a:lnTo>
                  <a:pt x="17245745" y="0"/>
                </a:lnTo>
                <a:lnTo>
                  <a:pt x="17245745" y="6374342"/>
                </a:lnTo>
                <a:lnTo>
                  <a:pt x="0" y="637434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788542" y="389584"/>
            <a:ext cx="13883496" cy="1193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Generative AI project lifecycle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484211" y="2517086"/>
            <a:ext cx="1607104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666666"/>
                </a:solidFill>
                <a:latin typeface="Comic Sans"/>
                <a:ea typeface="Comic Sans"/>
                <a:cs typeface="Comic Sans"/>
                <a:sym typeface="Comic Sans"/>
              </a:rPr>
              <a:t>Scope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423421" y="4968040"/>
            <a:ext cx="1728683" cy="12555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3"/>
              </a:lnSpc>
            </a:pPr>
            <a:r>
              <a:rPr lang="en-US" sz="2799">
                <a:solidFill>
                  <a:srgbClr val="666666"/>
                </a:solidFill>
                <a:latin typeface="Comic Sans"/>
                <a:ea typeface="Comic Sans"/>
                <a:cs typeface="Comic Sans"/>
                <a:sym typeface="Comic Sans"/>
              </a:rPr>
              <a:t>Deﬁne the use case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497972" y="2517086"/>
            <a:ext cx="1523356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Select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883012" y="4758490"/>
            <a:ext cx="1726511" cy="20937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3"/>
              </a:lnSpc>
            </a:pPr>
            <a:r>
              <a:rPr lang="en-US" sz="2799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Choose an existing model or pretrain your own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896776" y="7170049"/>
            <a:ext cx="1667027" cy="12555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3"/>
              </a:lnSpc>
            </a:pPr>
            <a:r>
              <a:rPr lang="en-US" sz="2799">
                <a:solidFill>
                  <a:srgbClr val="666666"/>
                </a:solidFill>
                <a:latin typeface="Comic Sans"/>
                <a:ea typeface="Comic Sans"/>
                <a:cs typeface="Comic Sans"/>
                <a:sym typeface="Comic Sans"/>
              </a:rPr>
              <a:t>Align with human feedback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942734" y="5387140"/>
            <a:ext cx="1904238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666666"/>
                </a:solidFill>
                <a:latin typeface="Comic Sans"/>
                <a:ea typeface="Comic Sans"/>
                <a:cs typeface="Comic Sans"/>
                <a:sym typeface="Comic Sans"/>
              </a:rPr>
              <a:t>Fine-tuning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599919" y="5288461"/>
            <a:ext cx="1845326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666666"/>
                </a:solidFill>
                <a:latin typeface="Comic Sans"/>
                <a:ea typeface="Comic Sans"/>
                <a:cs typeface="Comic Sans"/>
                <a:sym typeface="Comic Sans"/>
              </a:rPr>
              <a:t>Evaluate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416698" y="2326586"/>
            <a:ext cx="4320273" cy="6662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13"/>
              </a:lnSpc>
            </a:pPr>
            <a:r>
              <a:rPr lang="en-US" sz="2799">
                <a:solidFill>
                  <a:srgbClr val="666666"/>
                </a:solidFill>
                <a:latin typeface="Comic Sans"/>
                <a:ea typeface="Comic Sans"/>
                <a:cs typeface="Comic Sans"/>
                <a:sym typeface="Comic Sans"/>
              </a:rPr>
              <a:t>Adapt and align model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898024" y="3318131"/>
            <a:ext cx="2444248" cy="11243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13"/>
              </a:lnSpc>
            </a:pPr>
            <a:r>
              <a:rPr lang="en-US" sz="2799">
                <a:solidFill>
                  <a:srgbClr val="666666"/>
                </a:solidFill>
                <a:latin typeface="Comic Sans"/>
                <a:ea typeface="Comic Sans"/>
                <a:cs typeface="Comic Sans"/>
                <a:sym typeface="Comic Sans"/>
              </a:rPr>
              <a:t>Prompt </a:t>
            </a:r>
          </a:p>
          <a:p>
            <a:pPr algn="l">
              <a:lnSpc>
                <a:spcPts val="1399"/>
              </a:lnSpc>
            </a:pPr>
            <a:r>
              <a:rPr lang="en-US" sz="2799">
                <a:solidFill>
                  <a:srgbClr val="666666"/>
                </a:solidFill>
                <a:latin typeface="Comic Sans"/>
                <a:ea typeface="Comic Sans"/>
                <a:cs typeface="Comic Sans"/>
                <a:sym typeface="Comic Sans"/>
              </a:rPr>
              <a:t>engineering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497726" y="4609519"/>
            <a:ext cx="1796872" cy="16746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3"/>
              </a:lnSpc>
            </a:pPr>
            <a:r>
              <a:rPr lang="en-US" sz="2799">
                <a:solidFill>
                  <a:srgbClr val="666666"/>
                </a:solidFill>
                <a:latin typeface="Comic Sans"/>
                <a:ea typeface="Comic Sans"/>
                <a:cs typeface="Comic Sans"/>
                <a:sym typeface="Comic Sans"/>
              </a:rPr>
              <a:t>Optimize and deploy model for inference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635408" y="2517086"/>
            <a:ext cx="4623892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666666"/>
                </a:solidFill>
                <a:latin typeface="Comic Sans"/>
                <a:ea typeface="Comic Sans"/>
                <a:cs typeface="Comic Sans"/>
                <a:sym typeface="Comic Sans"/>
              </a:rPr>
              <a:t>Application integration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5347080" y="4399969"/>
            <a:ext cx="2242757" cy="20937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3"/>
              </a:lnSpc>
            </a:pPr>
            <a:r>
              <a:rPr lang="en-US" sz="2799">
                <a:solidFill>
                  <a:srgbClr val="666666"/>
                </a:solidFill>
                <a:latin typeface="Comic Sans"/>
                <a:ea typeface="Comic Sans"/>
                <a:cs typeface="Comic Sans"/>
                <a:sym typeface="Comic Sans"/>
              </a:rPr>
              <a:t>Augment model and build LLM- powered applications</a:t>
            </a:r>
          </a:p>
        </p:txBody>
      </p:sp>
    </p:spTree>
  </p:cSld>
  <p:clrMapOvr>
    <a:masterClrMapping/>
  </p:clrMapOvr>
</p:sld>
</file>

<file path=ppt/slides/slide8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DB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48640" y="182880"/>
            <a:ext cx="17041197" cy="1145400"/>
          </a:xfrm>
          <a:custGeom>
            <a:avLst/>
            <a:gdLst/>
            <a:ahLst/>
            <a:cxnLst/>
            <a:rect r="r" b="b" t="t" l="l"/>
            <a:pathLst>
              <a:path h="1145400" w="17041197">
                <a:moveTo>
                  <a:pt x="0" y="0"/>
                </a:moveTo>
                <a:lnTo>
                  <a:pt x="17041197" y="0"/>
                </a:lnTo>
                <a:lnTo>
                  <a:pt x="17041197" y="1145400"/>
                </a:lnTo>
                <a:lnTo>
                  <a:pt x="0" y="1145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19400" y="2469209"/>
            <a:ext cx="17245746" cy="6374341"/>
          </a:xfrm>
          <a:custGeom>
            <a:avLst/>
            <a:gdLst/>
            <a:ahLst/>
            <a:cxnLst/>
            <a:rect r="r" b="b" t="t" l="l"/>
            <a:pathLst>
              <a:path h="6374341" w="17245746">
                <a:moveTo>
                  <a:pt x="0" y="0"/>
                </a:moveTo>
                <a:lnTo>
                  <a:pt x="17245745" y="0"/>
                </a:lnTo>
                <a:lnTo>
                  <a:pt x="17245745" y="6374342"/>
                </a:lnTo>
                <a:lnTo>
                  <a:pt x="0" y="637434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5400000">
            <a:off x="8767546" y="2854483"/>
            <a:ext cx="1377910" cy="2132162"/>
          </a:xfrm>
          <a:custGeom>
            <a:avLst/>
            <a:gdLst/>
            <a:ahLst/>
            <a:cxnLst/>
            <a:rect r="r" b="b" t="t" l="l"/>
            <a:pathLst>
              <a:path h="2132162" w="1377910">
                <a:moveTo>
                  <a:pt x="0" y="0"/>
                </a:moveTo>
                <a:lnTo>
                  <a:pt x="1377910" y="0"/>
                </a:lnTo>
                <a:lnTo>
                  <a:pt x="1377910" y="2132162"/>
                </a:lnTo>
                <a:lnTo>
                  <a:pt x="0" y="21321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788542" y="389584"/>
            <a:ext cx="13883496" cy="1193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Generative AI project lifecycle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484211" y="2517086"/>
            <a:ext cx="1607104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666666"/>
                </a:solidFill>
                <a:latin typeface="Comic Sans"/>
                <a:ea typeface="Comic Sans"/>
                <a:cs typeface="Comic Sans"/>
                <a:sym typeface="Comic Sans"/>
              </a:rPr>
              <a:t>Scope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423421" y="4968040"/>
            <a:ext cx="1728683" cy="12555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3"/>
              </a:lnSpc>
            </a:pPr>
            <a:r>
              <a:rPr lang="en-US" sz="2799">
                <a:solidFill>
                  <a:srgbClr val="666666"/>
                </a:solidFill>
                <a:latin typeface="Comic Sans"/>
                <a:ea typeface="Comic Sans"/>
                <a:cs typeface="Comic Sans"/>
                <a:sym typeface="Comic Sans"/>
              </a:rPr>
              <a:t>Deﬁne the use case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497972" y="2517086"/>
            <a:ext cx="1523356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666666"/>
                </a:solidFill>
                <a:latin typeface="Comic Sans"/>
                <a:ea typeface="Comic Sans"/>
                <a:cs typeface="Comic Sans"/>
                <a:sym typeface="Comic Sans"/>
              </a:rPr>
              <a:t>Select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883012" y="4758490"/>
            <a:ext cx="1726511" cy="20937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3"/>
              </a:lnSpc>
            </a:pPr>
            <a:r>
              <a:rPr lang="en-US" sz="2799">
                <a:solidFill>
                  <a:srgbClr val="666666"/>
                </a:solidFill>
                <a:latin typeface="Comic Sans"/>
                <a:ea typeface="Comic Sans"/>
                <a:cs typeface="Comic Sans"/>
                <a:sym typeface="Comic Sans"/>
              </a:rPr>
              <a:t>Choose an existing model or pretrain your own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896776" y="7170049"/>
            <a:ext cx="1667027" cy="12555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3"/>
              </a:lnSpc>
            </a:pPr>
            <a:r>
              <a:rPr lang="en-US" sz="2799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Align with human feedback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942734" y="5387140"/>
            <a:ext cx="1904238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Fine-tuning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599919" y="5288461"/>
            <a:ext cx="1845326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Evaluate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416698" y="2326586"/>
            <a:ext cx="4320273" cy="6662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13"/>
              </a:lnSpc>
            </a:pPr>
            <a:r>
              <a:rPr lang="en-US" sz="2799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Adapt and align model 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898024" y="3318131"/>
            <a:ext cx="2444248" cy="11243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13"/>
              </a:lnSpc>
            </a:pPr>
            <a:r>
              <a:rPr lang="en-US" sz="2799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Prompt </a:t>
            </a:r>
          </a:p>
          <a:p>
            <a:pPr algn="l">
              <a:lnSpc>
                <a:spcPts val="1399"/>
              </a:lnSpc>
            </a:pPr>
            <a:r>
              <a:rPr lang="en-US" sz="2799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engineering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497726" y="4609519"/>
            <a:ext cx="1796872" cy="16746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3"/>
              </a:lnSpc>
            </a:pPr>
            <a:r>
              <a:rPr lang="en-US" sz="2799">
                <a:solidFill>
                  <a:srgbClr val="666666"/>
                </a:solidFill>
                <a:latin typeface="Comic Sans"/>
                <a:ea typeface="Comic Sans"/>
                <a:cs typeface="Comic Sans"/>
                <a:sym typeface="Comic Sans"/>
              </a:rPr>
              <a:t>Optimize and deploy model for inference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635408" y="2517086"/>
            <a:ext cx="4623892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666666"/>
                </a:solidFill>
                <a:latin typeface="Comic Sans"/>
                <a:ea typeface="Comic Sans"/>
                <a:cs typeface="Comic Sans"/>
                <a:sym typeface="Comic Sans"/>
              </a:rPr>
              <a:t>Application integration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5347080" y="4399969"/>
            <a:ext cx="2242757" cy="20937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3"/>
              </a:lnSpc>
            </a:pPr>
            <a:r>
              <a:rPr lang="en-US" sz="2799">
                <a:solidFill>
                  <a:srgbClr val="666666"/>
                </a:solidFill>
                <a:latin typeface="Comic Sans"/>
                <a:ea typeface="Comic Sans"/>
                <a:cs typeface="Comic Sans"/>
                <a:sym typeface="Comic Sans"/>
              </a:rPr>
              <a:t>Augment model and build LLM- powered applications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4519352">
            <a:off x="8560637" y="5675863"/>
            <a:ext cx="1377910" cy="2132162"/>
          </a:xfrm>
          <a:custGeom>
            <a:avLst/>
            <a:gdLst/>
            <a:ahLst/>
            <a:cxnLst/>
            <a:rect r="r" b="b" t="t" l="l"/>
            <a:pathLst>
              <a:path h="2132162" w="1377910">
                <a:moveTo>
                  <a:pt x="0" y="0"/>
                </a:moveTo>
                <a:lnTo>
                  <a:pt x="1377910" y="0"/>
                </a:lnTo>
                <a:lnTo>
                  <a:pt x="1377910" y="2132162"/>
                </a:lnTo>
                <a:lnTo>
                  <a:pt x="0" y="21321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DB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48640" y="182880"/>
            <a:ext cx="17041197" cy="1145400"/>
          </a:xfrm>
          <a:custGeom>
            <a:avLst/>
            <a:gdLst/>
            <a:ahLst/>
            <a:cxnLst/>
            <a:rect r="r" b="b" t="t" l="l"/>
            <a:pathLst>
              <a:path h="1145400" w="17041197">
                <a:moveTo>
                  <a:pt x="0" y="0"/>
                </a:moveTo>
                <a:lnTo>
                  <a:pt x="17041197" y="0"/>
                </a:lnTo>
                <a:lnTo>
                  <a:pt x="17041197" y="1145400"/>
                </a:lnTo>
                <a:lnTo>
                  <a:pt x="0" y="1145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19400" y="2469209"/>
            <a:ext cx="17245746" cy="6374341"/>
          </a:xfrm>
          <a:custGeom>
            <a:avLst/>
            <a:gdLst/>
            <a:ahLst/>
            <a:cxnLst/>
            <a:rect r="r" b="b" t="t" l="l"/>
            <a:pathLst>
              <a:path h="6374341" w="17245746">
                <a:moveTo>
                  <a:pt x="0" y="0"/>
                </a:moveTo>
                <a:lnTo>
                  <a:pt x="17245745" y="0"/>
                </a:lnTo>
                <a:lnTo>
                  <a:pt x="17245745" y="6374342"/>
                </a:lnTo>
                <a:lnTo>
                  <a:pt x="0" y="637434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788542" y="389584"/>
            <a:ext cx="13883496" cy="1193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Generative AI project lifecycle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484211" y="2517086"/>
            <a:ext cx="1607104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666666"/>
                </a:solidFill>
                <a:latin typeface="Comic Sans"/>
                <a:ea typeface="Comic Sans"/>
                <a:cs typeface="Comic Sans"/>
                <a:sym typeface="Comic Sans"/>
              </a:rPr>
              <a:t>Scope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423421" y="4968040"/>
            <a:ext cx="1728683" cy="12555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3"/>
              </a:lnSpc>
            </a:pPr>
            <a:r>
              <a:rPr lang="en-US" sz="2799">
                <a:solidFill>
                  <a:srgbClr val="666666"/>
                </a:solidFill>
                <a:latin typeface="Comic Sans"/>
                <a:ea typeface="Comic Sans"/>
                <a:cs typeface="Comic Sans"/>
                <a:sym typeface="Comic Sans"/>
              </a:rPr>
              <a:t>Deﬁne the use case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497972" y="2517086"/>
            <a:ext cx="1523356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666666"/>
                </a:solidFill>
                <a:latin typeface="Comic Sans"/>
                <a:ea typeface="Comic Sans"/>
                <a:cs typeface="Comic Sans"/>
                <a:sym typeface="Comic Sans"/>
              </a:rPr>
              <a:t>Select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883012" y="4758490"/>
            <a:ext cx="1726511" cy="20937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3"/>
              </a:lnSpc>
            </a:pPr>
            <a:r>
              <a:rPr lang="en-US" sz="2799">
                <a:solidFill>
                  <a:srgbClr val="666666"/>
                </a:solidFill>
                <a:latin typeface="Comic Sans"/>
                <a:ea typeface="Comic Sans"/>
                <a:cs typeface="Comic Sans"/>
                <a:sym typeface="Comic Sans"/>
              </a:rPr>
              <a:t>Choose an existing model or pretrain your own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896776" y="7170049"/>
            <a:ext cx="1667027" cy="12555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3"/>
              </a:lnSpc>
            </a:pPr>
            <a:r>
              <a:rPr lang="en-US" sz="2799">
                <a:solidFill>
                  <a:srgbClr val="666666"/>
                </a:solidFill>
                <a:latin typeface="Comic Sans"/>
                <a:ea typeface="Comic Sans"/>
                <a:cs typeface="Comic Sans"/>
                <a:sym typeface="Comic Sans"/>
              </a:rPr>
              <a:t>Align with human feedback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942734" y="5387140"/>
            <a:ext cx="1904238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666666"/>
                </a:solidFill>
                <a:latin typeface="Comic Sans"/>
                <a:ea typeface="Comic Sans"/>
                <a:cs typeface="Comic Sans"/>
                <a:sym typeface="Comic Sans"/>
              </a:rPr>
              <a:t>Fine-tuning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599919" y="5288461"/>
            <a:ext cx="1845326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666666"/>
                </a:solidFill>
                <a:latin typeface="Comic Sans"/>
                <a:ea typeface="Comic Sans"/>
                <a:cs typeface="Comic Sans"/>
                <a:sym typeface="Comic Sans"/>
              </a:rPr>
              <a:t>Evaluate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416698" y="2326586"/>
            <a:ext cx="4320273" cy="6662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13"/>
              </a:lnSpc>
            </a:pPr>
            <a:r>
              <a:rPr lang="en-US" sz="2799">
                <a:solidFill>
                  <a:srgbClr val="666666"/>
                </a:solidFill>
                <a:latin typeface="Comic Sans"/>
                <a:ea typeface="Comic Sans"/>
                <a:cs typeface="Comic Sans"/>
                <a:sym typeface="Comic Sans"/>
              </a:rPr>
              <a:t>Adapt and align model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898024" y="3318131"/>
            <a:ext cx="2444248" cy="11243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13"/>
              </a:lnSpc>
            </a:pPr>
            <a:r>
              <a:rPr lang="en-US" sz="2799">
                <a:solidFill>
                  <a:srgbClr val="666666"/>
                </a:solidFill>
                <a:latin typeface="Comic Sans"/>
                <a:ea typeface="Comic Sans"/>
                <a:cs typeface="Comic Sans"/>
                <a:sym typeface="Comic Sans"/>
              </a:rPr>
              <a:t>Prompt </a:t>
            </a:r>
          </a:p>
          <a:p>
            <a:pPr algn="l">
              <a:lnSpc>
                <a:spcPts val="1399"/>
              </a:lnSpc>
            </a:pPr>
            <a:r>
              <a:rPr lang="en-US" sz="2799">
                <a:solidFill>
                  <a:srgbClr val="666666"/>
                </a:solidFill>
                <a:latin typeface="Comic Sans"/>
                <a:ea typeface="Comic Sans"/>
                <a:cs typeface="Comic Sans"/>
                <a:sym typeface="Comic Sans"/>
              </a:rPr>
              <a:t>engineering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497726" y="4609519"/>
            <a:ext cx="1796872" cy="16746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3"/>
              </a:lnSpc>
            </a:pPr>
            <a:r>
              <a:rPr lang="en-US" sz="2799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Optimize and deploy model for inference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635408" y="2517086"/>
            <a:ext cx="4623892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Application integration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5347080" y="4399969"/>
            <a:ext cx="2242757" cy="20937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3"/>
              </a:lnSpc>
            </a:pPr>
            <a:r>
              <a:rPr lang="en-US" sz="2799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Augment model and build LLM- powered applications</a:t>
            </a:r>
          </a:p>
        </p:txBody>
      </p:sp>
    </p:spTree>
  </p:cSld>
  <p:clrMapOvr>
    <a:masterClrMapping/>
  </p:clrMapOvr>
</p:sld>
</file>

<file path=ppt/slides/slide8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DB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499236" y="2544585"/>
            <a:ext cx="8033036" cy="1238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600"/>
              </a:lnSpc>
            </a:pPr>
            <a:r>
              <a:rPr lang="en-US" sz="8000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Pre-training and 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499236" y="4267557"/>
            <a:ext cx="7040651" cy="1238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600"/>
              </a:lnSpc>
            </a:pPr>
            <a:r>
              <a:rPr lang="en-US" sz="8000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scaling laws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9911651" y="1302539"/>
            <a:ext cx="7347649" cy="7187337"/>
            <a:chOff x="0" y="0"/>
            <a:chExt cx="9796866" cy="958311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9796866" cy="9583116"/>
            </a:xfrm>
            <a:custGeom>
              <a:avLst/>
              <a:gdLst/>
              <a:ahLst/>
              <a:cxnLst/>
              <a:rect r="r" b="b" t="t" l="l"/>
              <a:pathLst>
                <a:path h="9583116" w="9796866">
                  <a:moveTo>
                    <a:pt x="0" y="0"/>
                  </a:moveTo>
                  <a:lnTo>
                    <a:pt x="9796866" y="0"/>
                  </a:lnTo>
                  <a:lnTo>
                    <a:pt x="9796866" y="9583116"/>
                  </a:lnTo>
                  <a:lnTo>
                    <a:pt x="0" y="95831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1283513" y="840671"/>
              <a:ext cx="6140386" cy="6306386"/>
            </a:xfrm>
            <a:custGeom>
              <a:avLst/>
              <a:gdLst/>
              <a:ahLst/>
              <a:cxnLst/>
              <a:rect r="r" b="b" t="t" l="l"/>
              <a:pathLst>
                <a:path h="6306386" w="6140386">
                  <a:moveTo>
                    <a:pt x="0" y="0"/>
                  </a:moveTo>
                  <a:lnTo>
                    <a:pt x="6140385" y="0"/>
                  </a:lnTo>
                  <a:lnTo>
                    <a:pt x="6140385" y="6306386"/>
                  </a:lnTo>
                  <a:lnTo>
                    <a:pt x="0" y="63063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1867206" y="6010632"/>
            <a:ext cx="2609192" cy="1997875"/>
            <a:chOff x="0" y="0"/>
            <a:chExt cx="3478922" cy="266383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561144" cy="1603344"/>
            </a:xfrm>
            <a:custGeom>
              <a:avLst/>
              <a:gdLst/>
              <a:ahLst/>
              <a:cxnLst/>
              <a:rect r="r" b="b" t="t" l="l"/>
              <a:pathLst>
                <a:path h="1603344" w="1561144">
                  <a:moveTo>
                    <a:pt x="0" y="0"/>
                  </a:moveTo>
                  <a:lnTo>
                    <a:pt x="1561144" y="0"/>
                  </a:lnTo>
                  <a:lnTo>
                    <a:pt x="1561144" y="1603344"/>
                  </a:lnTo>
                  <a:lnTo>
                    <a:pt x="0" y="16033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1917778" y="1060489"/>
              <a:ext cx="1561144" cy="1603344"/>
            </a:xfrm>
            <a:custGeom>
              <a:avLst/>
              <a:gdLst/>
              <a:ahLst/>
              <a:cxnLst/>
              <a:rect r="r" b="b" t="t" l="l"/>
              <a:pathLst>
                <a:path h="1603344" w="1561144">
                  <a:moveTo>
                    <a:pt x="0" y="0"/>
                  </a:moveTo>
                  <a:lnTo>
                    <a:pt x="1561144" y="0"/>
                  </a:lnTo>
                  <a:lnTo>
                    <a:pt x="1561144" y="1603344"/>
                  </a:lnTo>
                  <a:lnTo>
                    <a:pt x="0" y="16033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8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DB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48640" y="182880"/>
            <a:ext cx="17041197" cy="1145400"/>
          </a:xfrm>
          <a:custGeom>
            <a:avLst/>
            <a:gdLst/>
            <a:ahLst/>
            <a:cxnLst/>
            <a:rect r="r" b="b" t="t" l="l"/>
            <a:pathLst>
              <a:path h="1145400" w="17041197">
                <a:moveTo>
                  <a:pt x="0" y="0"/>
                </a:moveTo>
                <a:lnTo>
                  <a:pt x="17041197" y="0"/>
                </a:lnTo>
                <a:lnTo>
                  <a:pt x="17041197" y="1145400"/>
                </a:lnTo>
                <a:lnTo>
                  <a:pt x="0" y="1145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19400" y="2469209"/>
            <a:ext cx="17245746" cy="6374341"/>
          </a:xfrm>
          <a:custGeom>
            <a:avLst/>
            <a:gdLst/>
            <a:ahLst/>
            <a:cxnLst/>
            <a:rect r="r" b="b" t="t" l="l"/>
            <a:pathLst>
              <a:path h="6374341" w="17245746">
                <a:moveTo>
                  <a:pt x="0" y="0"/>
                </a:moveTo>
                <a:lnTo>
                  <a:pt x="17245745" y="0"/>
                </a:lnTo>
                <a:lnTo>
                  <a:pt x="17245745" y="6374342"/>
                </a:lnTo>
                <a:lnTo>
                  <a:pt x="0" y="637434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788542" y="389584"/>
            <a:ext cx="13883496" cy="1193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Generative AI project lifecycle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484211" y="2517086"/>
            <a:ext cx="1607104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Scope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423421" y="4968040"/>
            <a:ext cx="1728683" cy="12555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3"/>
              </a:lnSpc>
            </a:pPr>
            <a:r>
              <a:rPr lang="en-US" sz="2799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Deﬁne the use case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497972" y="2517086"/>
            <a:ext cx="1523356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Select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883012" y="4758490"/>
            <a:ext cx="1726511" cy="20937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3"/>
              </a:lnSpc>
            </a:pPr>
            <a:r>
              <a:rPr lang="en-US" sz="2799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Choose an existing model or pretrain your own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896776" y="7170049"/>
            <a:ext cx="1667027" cy="12555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3"/>
              </a:lnSpc>
            </a:pPr>
            <a:r>
              <a:rPr lang="en-US" sz="2799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Align with human feedback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942734" y="5387140"/>
            <a:ext cx="1904238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Fine-tuning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599919" y="5288461"/>
            <a:ext cx="1845326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Evaluate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416698" y="2326586"/>
            <a:ext cx="4320273" cy="6662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13"/>
              </a:lnSpc>
            </a:pPr>
            <a:r>
              <a:rPr lang="en-US" sz="2799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Adapt and align model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898024" y="3318131"/>
            <a:ext cx="2444248" cy="11243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13"/>
              </a:lnSpc>
            </a:pPr>
            <a:r>
              <a:rPr lang="en-US" sz="2799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Prompt </a:t>
            </a:r>
          </a:p>
          <a:p>
            <a:pPr algn="l">
              <a:lnSpc>
                <a:spcPts val="1399"/>
              </a:lnSpc>
            </a:pPr>
            <a:r>
              <a:rPr lang="en-US" sz="2799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engineering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497726" y="4609519"/>
            <a:ext cx="1796872" cy="16746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3"/>
              </a:lnSpc>
            </a:pPr>
            <a:r>
              <a:rPr lang="en-US" sz="2799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Optimize and deploy model for inference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635408" y="2517086"/>
            <a:ext cx="4623892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Application integration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5347080" y="4399969"/>
            <a:ext cx="2242757" cy="20937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3"/>
              </a:lnSpc>
            </a:pPr>
            <a:r>
              <a:rPr lang="en-US" sz="2799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Augment model and build LLM- powered applications</a:t>
            </a:r>
          </a:p>
        </p:txBody>
      </p:sp>
    </p:spTree>
  </p:cSld>
  <p:clrMapOvr>
    <a:masterClrMapping/>
  </p:clrMapOvr>
</p:sld>
</file>

<file path=ppt/slides/slide8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DB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34080" y="2511597"/>
            <a:ext cx="17016385" cy="6289565"/>
          </a:xfrm>
          <a:custGeom>
            <a:avLst/>
            <a:gdLst/>
            <a:ahLst/>
            <a:cxnLst/>
            <a:rect r="r" b="b" t="t" l="l"/>
            <a:pathLst>
              <a:path h="6289565" w="17016385">
                <a:moveTo>
                  <a:pt x="0" y="0"/>
                </a:moveTo>
                <a:lnTo>
                  <a:pt x="17016385" y="0"/>
                </a:lnTo>
                <a:lnTo>
                  <a:pt x="17016385" y="6289566"/>
                </a:lnTo>
                <a:lnTo>
                  <a:pt x="0" y="6289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29615" y="189252"/>
            <a:ext cx="13606764" cy="1193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Generative AI project lifecycle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750190" y="2545702"/>
            <a:ext cx="1341125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666666"/>
                </a:solidFill>
                <a:latin typeface="Comic Sans"/>
                <a:ea typeface="Comic Sans"/>
                <a:cs typeface="Comic Sans"/>
                <a:sym typeface="Comic Sans"/>
              </a:rPr>
              <a:t>Scope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362632" y="5227479"/>
            <a:ext cx="1728683" cy="12555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3"/>
              </a:lnSpc>
            </a:pPr>
            <a:r>
              <a:rPr lang="en-US" sz="2799">
                <a:solidFill>
                  <a:srgbClr val="666666"/>
                </a:solidFill>
                <a:latin typeface="Comic Sans"/>
                <a:ea typeface="Comic Sans"/>
                <a:cs typeface="Comic Sans"/>
                <a:sym typeface="Comic Sans"/>
              </a:rPr>
              <a:t>Deﬁne the use case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497972" y="2591981"/>
            <a:ext cx="1855118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Select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130776" y="4609519"/>
            <a:ext cx="1726511" cy="20937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3"/>
              </a:lnSpc>
            </a:pPr>
            <a:r>
              <a:rPr lang="en-US" sz="2799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Choose an existing model or pretrain your own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896776" y="7382669"/>
            <a:ext cx="1667027" cy="12555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3"/>
              </a:lnSpc>
            </a:pPr>
            <a:r>
              <a:rPr lang="en-US" sz="2799">
                <a:solidFill>
                  <a:srgbClr val="666666"/>
                </a:solidFill>
                <a:latin typeface="Comic Sans"/>
                <a:ea typeface="Comic Sans"/>
                <a:cs typeface="Comic Sans"/>
                <a:sym typeface="Comic Sans"/>
              </a:rPr>
              <a:t>Align with human feedback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778171" y="5586000"/>
            <a:ext cx="1904238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666666"/>
                </a:solidFill>
                <a:latin typeface="Comic Sans"/>
                <a:ea typeface="Comic Sans"/>
                <a:cs typeface="Comic Sans"/>
                <a:sym typeface="Comic Sans"/>
              </a:rPr>
              <a:t>Fine-tuning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720634" y="5538651"/>
            <a:ext cx="1899399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666666"/>
                </a:solidFill>
                <a:latin typeface="Comic Sans"/>
                <a:ea typeface="Comic Sans"/>
                <a:cs typeface="Comic Sans"/>
                <a:sym typeface="Comic Sans"/>
              </a:rPr>
              <a:t>Evaluate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416698" y="2326586"/>
            <a:ext cx="4320273" cy="6662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13"/>
              </a:lnSpc>
            </a:pPr>
            <a:r>
              <a:rPr lang="en-US" sz="2799">
                <a:solidFill>
                  <a:srgbClr val="666666"/>
                </a:solidFill>
                <a:latin typeface="Comic Sans"/>
                <a:ea typeface="Comic Sans"/>
                <a:cs typeface="Comic Sans"/>
                <a:sym typeface="Comic Sans"/>
              </a:rPr>
              <a:t>Adapt and align model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898024" y="3077480"/>
            <a:ext cx="2245976" cy="11243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13"/>
              </a:lnSpc>
            </a:pPr>
            <a:r>
              <a:rPr lang="en-US" sz="2799">
                <a:solidFill>
                  <a:srgbClr val="666666"/>
                </a:solidFill>
                <a:latin typeface="Comic Sans"/>
                <a:ea typeface="Comic Sans"/>
                <a:cs typeface="Comic Sans"/>
                <a:sym typeface="Comic Sans"/>
              </a:rPr>
              <a:t>Prompt </a:t>
            </a:r>
          </a:p>
          <a:p>
            <a:pPr algn="l">
              <a:lnSpc>
                <a:spcPts val="1399"/>
              </a:lnSpc>
            </a:pPr>
            <a:r>
              <a:rPr lang="en-US" sz="2799">
                <a:solidFill>
                  <a:srgbClr val="666666"/>
                </a:solidFill>
                <a:latin typeface="Comic Sans"/>
                <a:ea typeface="Comic Sans"/>
                <a:cs typeface="Comic Sans"/>
                <a:sym typeface="Comic Sans"/>
              </a:rPr>
              <a:t>engineering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573667" y="4609519"/>
            <a:ext cx="1796872" cy="16746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3"/>
              </a:lnSpc>
            </a:pPr>
            <a:r>
              <a:rPr lang="en-US" sz="2799">
                <a:solidFill>
                  <a:srgbClr val="666666"/>
                </a:solidFill>
                <a:latin typeface="Comic Sans"/>
                <a:ea typeface="Comic Sans"/>
                <a:cs typeface="Comic Sans"/>
                <a:sym typeface="Comic Sans"/>
              </a:rPr>
              <a:t>Optimize and deploy model for inference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146672" y="2591981"/>
            <a:ext cx="4355002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666666"/>
                </a:solidFill>
                <a:latin typeface="Comic Sans"/>
                <a:ea typeface="Comic Sans"/>
                <a:cs typeface="Comic Sans"/>
                <a:sym typeface="Comic Sans"/>
              </a:rPr>
              <a:t>Application integration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5324173" y="4399969"/>
            <a:ext cx="2177501" cy="20937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3"/>
              </a:lnSpc>
            </a:pPr>
            <a:r>
              <a:rPr lang="en-US" sz="2799">
                <a:solidFill>
                  <a:srgbClr val="666666"/>
                </a:solidFill>
                <a:latin typeface="Comic Sans"/>
                <a:ea typeface="Comic Sans"/>
                <a:cs typeface="Comic Sans"/>
                <a:sym typeface="Comic Sans"/>
              </a:rPr>
              <a:t>Augment model and build LLM- powered applications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DB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48640" y="182880"/>
            <a:ext cx="17041197" cy="1145400"/>
          </a:xfrm>
          <a:custGeom>
            <a:avLst/>
            <a:gdLst/>
            <a:ahLst/>
            <a:cxnLst/>
            <a:rect r="r" b="b" t="t" l="l"/>
            <a:pathLst>
              <a:path h="1145400" w="17041197">
                <a:moveTo>
                  <a:pt x="0" y="0"/>
                </a:moveTo>
                <a:lnTo>
                  <a:pt x="17041197" y="0"/>
                </a:lnTo>
                <a:lnTo>
                  <a:pt x="17041197" y="1145400"/>
                </a:lnTo>
                <a:lnTo>
                  <a:pt x="0" y="1145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92124" y="2947018"/>
            <a:ext cx="16154229" cy="3069326"/>
          </a:xfrm>
          <a:custGeom>
            <a:avLst/>
            <a:gdLst/>
            <a:ahLst/>
            <a:cxnLst/>
            <a:rect r="r" b="b" t="t" l="l"/>
            <a:pathLst>
              <a:path h="3069326" w="16154229">
                <a:moveTo>
                  <a:pt x="0" y="0"/>
                </a:moveTo>
                <a:lnTo>
                  <a:pt x="16154229" y="0"/>
                </a:lnTo>
                <a:lnTo>
                  <a:pt x="16154229" y="3069326"/>
                </a:lnTo>
                <a:lnTo>
                  <a:pt x="0" y="30693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729615" y="208302"/>
            <a:ext cx="10147808" cy="962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839"/>
              </a:lnSpc>
            </a:pPr>
            <a:r>
              <a:rPr lang="en-US" sz="5599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Prompts and completions</a:t>
            </a:r>
          </a:p>
        </p:txBody>
      </p:sp>
    </p:spTree>
  </p:cSld>
  <p:clrMapOvr>
    <a:masterClrMapping/>
  </p:clrMapOvr>
</p:sld>
</file>

<file path=ppt/slides/slide9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DB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576183" y="3303075"/>
            <a:ext cx="6190211" cy="5932665"/>
          </a:xfrm>
          <a:custGeom>
            <a:avLst/>
            <a:gdLst/>
            <a:ahLst/>
            <a:cxnLst/>
            <a:rect r="r" b="b" t="t" l="l"/>
            <a:pathLst>
              <a:path h="5932665" w="6190211">
                <a:moveTo>
                  <a:pt x="0" y="0"/>
                </a:moveTo>
                <a:lnTo>
                  <a:pt x="6190211" y="0"/>
                </a:lnTo>
                <a:lnTo>
                  <a:pt x="6190211" y="5932665"/>
                </a:lnTo>
                <a:lnTo>
                  <a:pt x="0" y="59326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48640" y="182880"/>
            <a:ext cx="17041197" cy="1145400"/>
          </a:xfrm>
          <a:custGeom>
            <a:avLst/>
            <a:gdLst/>
            <a:ahLst/>
            <a:cxnLst/>
            <a:rect r="r" b="b" t="t" l="l"/>
            <a:pathLst>
              <a:path h="1145400" w="17041197">
                <a:moveTo>
                  <a:pt x="0" y="0"/>
                </a:moveTo>
                <a:lnTo>
                  <a:pt x="17041197" y="0"/>
                </a:lnTo>
                <a:lnTo>
                  <a:pt x="17041197" y="1145400"/>
                </a:lnTo>
                <a:lnTo>
                  <a:pt x="0" y="11454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45938" y="2918327"/>
            <a:ext cx="4850701" cy="769496"/>
          </a:xfrm>
          <a:custGeom>
            <a:avLst/>
            <a:gdLst/>
            <a:ahLst/>
            <a:cxnLst/>
            <a:rect r="r" b="b" t="t" l="l"/>
            <a:pathLst>
              <a:path h="769496" w="4850701">
                <a:moveTo>
                  <a:pt x="0" y="0"/>
                </a:moveTo>
                <a:lnTo>
                  <a:pt x="4850701" y="0"/>
                </a:lnTo>
                <a:lnTo>
                  <a:pt x="4850701" y="769496"/>
                </a:lnTo>
                <a:lnTo>
                  <a:pt x="0" y="76949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784431" y="5021386"/>
            <a:ext cx="3866593" cy="3866593"/>
          </a:xfrm>
          <a:custGeom>
            <a:avLst/>
            <a:gdLst/>
            <a:ahLst/>
            <a:cxnLst/>
            <a:rect r="r" b="b" t="t" l="l"/>
            <a:pathLst>
              <a:path h="3866593" w="3866593">
                <a:moveTo>
                  <a:pt x="0" y="0"/>
                </a:moveTo>
                <a:lnTo>
                  <a:pt x="3866593" y="0"/>
                </a:lnTo>
                <a:lnTo>
                  <a:pt x="3866593" y="3866592"/>
                </a:lnTo>
                <a:lnTo>
                  <a:pt x="0" y="386659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48640" y="895350"/>
            <a:ext cx="15965919" cy="1193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Considerations for choosing a model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503385" y="6407312"/>
            <a:ext cx="2439001" cy="547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FFFFFF"/>
                </a:solidFill>
                <a:latin typeface="More Sugar"/>
                <a:ea typeface="More Sugar"/>
                <a:cs typeface="More Sugar"/>
                <a:sym typeface="More Sugar"/>
              </a:rPr>
              <a:t>Pretrained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776921" y="6166964"/>
            <a:ext cx="1788734" cy="547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FFFFFF"/>
                </a:solidFill>
                <a:latin typeface="More Sugar"/>
                <a:ea typeface="More Sugar"/>
                <a:cs typeface="More Sugar"/>
                <a:sym typeface="More Sugar"/>
              </a:rPr>
              <a:t>Custom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314754" y="7120004"/>
            <a:ext cx="805948" cy="4955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LLM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268314" y="6910326"/>
            <a:ext cx="805948" cy="4955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LLM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328201" y="2941760"/>
            <a:ext cx="5585003" cy="646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20"/>
              </a:lnSpc>
            </a:pPr>
            <a:r>
              <a:rPr lang="en-US" b="true" sz="3800">
                <a:solidFill>
                  <a:srgbClr val="000000"/>
                </a:solidFill>
                <a:latin typeface="Comic Sans Bold"/>
                <a:ea typeface="Comic Sans Bold"/>
                <a:cs typeface="Comic Sans Bold"/>
                <a:sym typeface="Comic Sans Bold"/>
              </a:rPr>
              <a:t>Foundation model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647526" y="3885515"/>
            <a:ext cx="5643328" cy="646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20"/>
              </a:lnSpc>
            </a:pPr>
            <a:r>
              <a:rPr lang="en-US" sz="3800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Train your own model</a:t>
            </a:r>
          </a:p>
        </p:txBody>
      </p:sp>
    </p:spTree>
  </p:cSld>
  <p:clrMapOvr>
    <a:masterClrMapping/>
  </p:clrMapOvr>
</p:sld>
</file>

<file path=ppt/slides/slide9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DB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22622" y="3834613"/>
            <a:ext cx="6190211" cy="5932665"/>
          </a:xfrm>
          <a:custGeom>
            <a:avLst/>
            <a:gdLst/>
            <a:ahLst/>
            <a:cxnLst/>
            <a:rect r="r" b="b" t="t" l="l"/>
            <a:pathLst>
              <a:path h="5932665" w="6190211">
                <a:moveTo>
                  <a:pt x="0" y="0"/>
                </a:moveTo>
                <a:lnTo>
                  <a:pt x="6190211" y="0"/>
                </a:lnTo>
                <a:lnTo>
                  <a:pt x="6190211" y="5932665"/>
                </a:lnTo>
                <a:lnTo>
                  <a:pt x="0" y="59326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48640" y="182880"/>
            <a:ext cx="17041197" cy="1145400"/>
          </a:xfrm>
          <a:custGeom>
            <a:avLst/>
            <a:gdLst/>
            <a:ahLst/>
            <a:cxnLst/>
            <a:rect r="r" b="b" t="t" l="l"/>
            <a:pathLst>
              <a:path h="1145400" w="17041197">
                <a:moveTo>
                  <a:pt x="0" y="0"/>
                </a:moveTo>
                <a:lnTo>
                  <a:pt x="17041197" y="0"/>
                </a:lnTo>
                <a:lnTo>
                  <a:pt x="17041197" y="1145400"/>
                </a:lnTo>
                <a:lnTo>
                  <a:pt x="0" y="11454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45938" y="2918327"/>
            <a:ext cx="4850701" cy="769496"/>
          </a:xfrm>
          <a:custGeom>
            <a:avLst/>
            <a:gdLst/>
            <a:ahLst/>
            <a:cxnLst/>
            <a:rect r="r" b="b" t="t" l="l"/>
            <a:pathLst>
              <a:path h="769496" w="4850701">
                <a:moveTo>
                  <a:pt x="0" y="0"/>
                </a:moveTo>
                <a:lnTo>
                  <a:pt x="4850701" y="0"/>
                </a:lnTo>
                <a:lnTo>
                  <a:pt x="4850701" y="769496"/>
                </a:lnTo>
                <a:lnTo>
                  <a:pt x="0" y="76949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647526" y="5472587"/>
            <a:ext cx="3866593" cy="3866593"/>
          </a:xfrm>
          <a:custGeom>
            <a:avLst/>
            <a:gdLst/>
            <a:ahLst/>
            <a:cxnLst/>
            <a:rect r="r" b="b" t="t" l="l"/>
            <a:pathLst>
              <a:path h="3866593" w="3866593">
                <a:moveTo>
                  <a:pt x="0" y="0"/>
                </a:moveTo>
                <a:lnTo>
                  <a:pt x="3866593" y="0"/>
                </a:lnTo>
                <a:lnTo>
                  <a:pt x="3866593" y="3866592"/>
                </a:lnTo>
                <a:lnTo>
                  <a:pt x="0" y="386659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48640" y="895350"/>
            <a:ext cx="15965919" cy="1193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Considerations for choosing a model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503385" y="6407312"/>
            <a:ext cx="2439001" cy="547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FFFFFF"/>
                </a:solidFill>
                <a:latin typeface="More Sugar"/>
                <a:ea typeface="More Sugar"/>
                <a:cs typeface="More Sugar"/>
                <a:sym typeface="More Sugar"/>
              </a:rPr>
              <a:t>Pretrained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751618" y="6493923"/>
            <a:ext cx="1788734" cy="547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FFFFFF"/>
                </a:solidFill>
                <a:latin typeface="More Sugar"/>
                <a:ea typeface="More Sugar"/>
                <a:cs typeface="More Sugar"/>
                <a:sym typeface="More Sugar"/>
              </a:rPr>
              <a:t>Custom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314754" y="7120004"/>
            <a:ext cx="805948" cy="4955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LLM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177451" y="7120004"/>
            <a:ext cx="805948" cy="4955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LLM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227830" y="4170630"/>
            <a:ext cx="5585003" cy="646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20"/>
              </a:lnSpc>
            </a:pPr>
            <a:r>
              <a:rPr lang="en-US" b="true" sz="3800">
                <a:solidFill>
                  <a:srgbClr val="000000"/>
                </a:solidFill>
                <a:latin typeface="Comic Sans Bold"/>
                <a:ea typeface="Comic Sans Bold"/>
                <a:cs typeface="Comic Sans Bold"/>
                <a:sym typeface="Comic Sans Bold"/>
              </a:rPr>
              <a:t>Foundation model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647526" y="3885515"/>
            <a:ext cx="5643328" cy="646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20"/>
              </a:lnSpc>
            </a:pPr>
            <a:r>
              <a:rPr lang="en-US" sz="3800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Train your own model</a:t>
            </a:r>
          </a:p>
        </p:txBody>
      </p:sp>
    </p:spTree>
  </p:cSld>
  <p:clrMapOvr>
    <a:masterClrMapping/>
  </p:clrMapOvr>
</p:sld>
</file>

<file path=ppt/slides/slide9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DB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71002" y="3756797"/>
            <a:ext cx="12764672" cy="6270203"/>
          </a:xfrm>
          <a:custGeom>
            <a:avLst/>
            <a:gdLst/>
            <a:ahLst/>
            <a:cxnLst/>
            <a:rect r="r" b="b" t="t" l="l"/>
            <a:pathLst>
              <a:path h="6270203" w="12764672">
                <a:moveTo>
                  <a:pt x="0" y="0"/>
                </a:moveTo>
                <a:lnTo>
                  <a:pt x="12764671" y="0"/>
                </a:lnTo>
                <a:lnTo>
                  <a:pt x="12764671" y="6270202"/>
                </a:lnTo>
                <a:lnTo>
                  <a:pt x="0" y="62702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10637" b="-85089"/>
            </a:stretch>
          </a:blipFill>
          <a:ln w="85725" cap="sq">
            <a:solidFill>
              <a:srgbClr val="674EA7"/>
            </a:solidFill>
            <a:prstDash val="solid"/>
            <a:miter/>
          </a:ln>
        </p:spPr>
      </p:sp>
      <p:sp>
        <p:nvSpPr>
          <p:cNvPr name="TextBox 3" id="3"/>
          <p:cNvSpPr txBox="true"/>
          <p:nvPr/>
        </p:nvSpPr>
        <p:spPr>
          <a:xfrm rot="0">
            <a:off x="1028700" y="895350"/>
            <a:ext cx="5154247" cy="1193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Model hubs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3549274" y="895350"/>
            <a:ext cx="4738726" cy="4248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Table of Contents</a:t>
            </a:r>
          </a:p>
          <a:p>
            <a:pPr algn="l">
              <a:lnSpc>
                <a:spcPts val="4200"/>
              </a:lnSpc>
            </a:pPr>
          </a:p>
          <a:p>
            <a:pPr algn="l" marL="647700" indent="-323850" lvl="1">
              <a:lnSpc>
                <a:spcPts val="4200"/>
              </a:lnSpc>
              <a:buAutoNum type="arabicPeriod" startAt="1"/>
            </a:pPr>
            <a:r>
              <a:rPr lang="en-US" sz="3000" u="sng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Model Details</a:t>
            </a:r>
          </a:p>
          <a:p>
            <a:pPr algn="l" marL="647700" indent="-323850" lvl="1">
              <a:lnSpc>
                <a:spcPts val="4200"/>
              </a:lnSpc>
              <a:buAutoNum type="arabicPeriod" startAt="1"/>
            </a:pPr>
            <a:r>
              <a:rPr lang="en-US" sz="3000" u="sng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Uses</a:t>
            </a:r>
          </a:p>
          <a:p>
            <a:pPr algn="l" marL="647700" indent="-323850" lvl="1">
              <a:lnSpc>
                <a:spcPts val="4200"/>
              </a:lnSpc>
              <a:buAutoNum type="arabicPeriod" startAt="1"/>
            </a:pPr>
            <a:r>
              <a:rPr lang="en-US" sz="3000" u="sng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Bias, Risks and Limitations</a:t>
            </a:r>
          </a:p>
          <a:p>
            <a:pPr algn="l" marL="647700" indent="-323850" lvl="1">
              <a:lnSpc>
                <a:spcPts val="4200"/>
              </a:lnSpc>
              <a:buAutoNum type="arabicPeriod" startAt="1"/>
            </a:pPr>
            <a:r>
              <a:rPr lang="en-US" sz="3000" u="sng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Training Details</a:t>
            </a:r>
          </a:p>
          <a:p>
            <a:pPr algn="l" marL="647700" indent="-323850" lvl="1">
              <a:lnSpc>
                <a:spcPts val="4200"/>
              </a:lnSpc>
              <a:buAutoNum type="arabicPeriod" startAt="1"/>
            </a:pPr>
            <a:r>
              <a:rPr lang="en-US" sz="3000" u="sng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Evaluation</a:t>
            </a:r>
          </a:p>
        </p:txBody>
      </p:sp>
    </p:spTree>
  </p:cSld>
  <p:clrMapOvr>
    <a:masterClrMapping/>
  </p:clrMapOvr>
</p:sld>
</file>

<file path=ppt/slides/slide9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DB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305982" y="917576"/>
            <a:ext cx="10559710" cy="42259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200"/>
              </a:lnSpc>
            </a:pPr>
            <a:r>
              <a:rPr lang="en-US" sz="8000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Model architectures and pre-training objectives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0661779" y="2590216"/>
            <a:ext cx="7347649" cy="7187337"/>
            <a:chOff x="0" y="0"/>
            <a:chExt cx="9796866" cy="958311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9796866" cy="9583116"/>
            </a:xfrm>
            <a:custGeom>
              <a:avLst/>
              <a:gdLst/>
              <a:ahLst/>
              <a:cxnLst/>
              <a:rect r="r" b="b" t="t" l="l"/>
              <a:pathLst>
                <a:path h="9583116" w="9796866">
                  <a:moveTo>
                    <a:pt x="0" y="0"/>
                  </a:moveTo>
                  <a:lnTo>
                    <a:pt x="9796866" y="0"/>
                  </a:lnTo>
                  <a:lnTo>
                    <a:pt x="9796866" y="9583116"/>
                  </a:lnTo>
                  <a:lnTo>
                    <a:pt x="0" y="95831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283513" y="840671"/>
              <a:ext cx="6140386" cy="6306386"/>
            </a:xfrm>
            <a:custGeom>
              <a:avLst/>
              <a:gdLst/>
              <a:ahLst/>
              <a:cxnLst/>
              <a:rect r="r" b="b" t="t" l="l"/>
              <a:pathLst>
                <a:path h="6306386" w="6140386">
                  <a:moveTo>
                    <a:pt x="0" y="0"/>
                  </a:moveTo>
                  <a:lnTo>
                    <a:pt x="6140385" y="0"/>
                  </a:lnTo>
                  <a:lnTo>
                    <a:pt x="6140385" y="6306386"/>
                  </a:lnTo>
                  <a:lnTo>
                    <a:pt x="0" y="63063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1028700" y="5011695"/>
            <a:ext cx="2609192" cy="1997875"/>
            <a:chOff x="0" y="0"/>
            <a:chExt cx="3478922" cy="266383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561144" cy="1603344"/>
            </a:xfrm>
            <a:custGeom>
              <a:avLst/>
              <a:gdLst/>
              <a:ahLst/>
              <a:cxnLst/>
              <a:rect r="r" b="b" t="t" l="l"/>
              <a:pathLst>
                <a:path h="1603344" w="1561144">
                  <a:moveTo>
                    <a:pt x="0" y="0"/>
                  </a:moveTo>
                  <a:lnTo>
                    <a:pt x="1561144" y="0"/>
                  </a:lnTo>
                  <a:lnTo>
                    <a:pt x="1561144" y="1603344"/>
                  </a:lnTo>
                  <a:lnTo>
                    <a:pt x="0" y="16033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917778" y="1060489"/>
              <a:ext cx="1561144" cy="1603344"/>
            </a:xfrm>
            <a:custGeom>
              <a:avLst/>
              <a:gdLst/>
              <a:ahLst/>
              <a:cxnLst/>
              <a:rect r="r" b="b" t="t" l="l"/>
              <a:pathLst>
                <a:path h="1603344" w="1561144">
                  <a:moveTo>
                    <a:pt x="0" y="0"/>
                  </a:moveTo>
                  <a:lnTo>
                    <a:pt x="1561144" y="0"/>
                  </a:lnTo>
                  <a:lnTo>
                    <a:pt x="1561144" y="1603344"/>
                  </a:lnTo>
                  <a:lnTo>
                    <a:pt x="0" y="16033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9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DB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18964" y="601285"/>
            <a:ext cx="13508412" cy="1193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LLM pre-training at a high level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226043" y="2443152"/>
            <a:ext cx="17835915" cy="7597864"/>
            <a:chOff x="0" y="0"/>
            <a:chExt cx="23781220" cy="1013048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1429944" y="7168896"/>
              <a:ext cx="6299200" cy="1887995"/>
            </a:xfrm>
            <a:custGeom>
              <a:avLst/>
              <a:gdLst/>
              <a:ahLst/>
              <a:cxnLst/>
              <a:rect r="r" b="b" t="t" l="l"/>
              <a:pathLst>
                <a:path h="1887995" w="6299200">
                  <a:moveTo>
                    <a:pt x="0" y="0"/>
                  </a:moveTo>
                  <a:lnTo>
                    <a:pt x="6299200" y="0"/>
                  </a:lnTo>
                  <a:lnTo>
                    <a:pt x="6299200" y="1887995"/>
                  </a:lnTo>
                  <a:lnTo>
                    <a:pt x="0" y="18879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9842957" y="1994878"/>
              <a:ext cx="4100436" cy="4092435"/>
            </a:xfrm>
            <a:custGeom>
              <a:avLst/>
              <a:gdLst/>
              <a:ahLst/>
              <a:cxnLst/>
              <a:rect r="r" b="b" t="t" l="l"/>
              <a:pathLst>
                <a:path h="4092435" w="4100436">
                  <a:moveTo>
                    <a:pt x="0" y="0"/>
                  </a:moveTo>
                  <a:lnTo>
                    <a:pt x="4100437" y="0"/>
                  </a:lnTo>
                  <a:lnTo>
                    <a:pt x="4100437" y="4092435"/>
                  </a:lnTo>
                  <a:lnTo>
                    <a:pt x="0" y="40924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9933965" y="6210986"/>
              <a:ext cx="1887995" cy="1887995"/>
            </a:xfrm>
            <a:custGeom>
              <a:avLst/>
              <a:gdLst/>
              <a:ahLst/>
              <a:cxnLst/>
              <a:rect r="r" b="b" t="t" l="l"/>
              <a:pathLst>
                <a:path h="1887995" w="1887995">
                  <a:moveTo>
                    <a:pt x="0" y="0"/>
                  </a:moveTo>
                  <a:lnTo>
                    <a:pt x="1887995" y="0"/>
                  </a:lnTo>
                  <a:lnTo>
                    <a:pt x="1887995" y="1887994"/>
                  </a:lnTo>
                  <a:lnTo>
                    <a:pt x="0" y="18879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9977577" y="840943"/>
              <a:ext cx="3831196" cy="1026401"/>
            </a:xfrm>
            <a:custGeom>
              <a:avLst/>
              <a:gdLst/>
              <a:ahLst/>
              <a:cxnLst/>
              <a:rect r="r" b="b" t="t" l="l"/>
              <a:pathLst>
                <a:path h="1026401" w="3831196">
                  <a:moveTo>
                    <a:pt x="0" y="0"/>
                  </a:moveTo>
                  <a:lnTo>
                    <a:pt x="3831196" y="0"/>
                  </a:lnTo>
                  <a:lnTo>
                    <a:pt x="3831196" y="1026402"/>
                  </a:lnTo>
                  <a:lnTo>
                    <a:pt x="0" y="10264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8" id="8"/>
            <p:cNvGrpSpPr>
              <a:grpSpLocks noChangeAspect="true"/>
            </p:cNvGrpSpPr>
            <p:nvPr/>
          </p:nvGrpSpPr>
          <p:grpSpPr>
            <a:xfrm rot="0">
              <a:off x="14230985" y="0"/>
              <a:ext cx="9550235" cy="8878202"/>
              <a:chOff x="0" y="0"/>
              <a:chExt cx="7162673" cy="6658648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68326" y="68326"/>
                <a:ext cx="1991614" cy="975233"/>
              </a:xfrm>
              <a:custGeom>
                <a:avLst/>
                <a:gdLst/>
                <a:ahLst/>
                <a:cxnLst/>
                <a:rect r="r" b="b" t="t" l="l"/>
                <a:pathLst>
                  <a:path h="975233" w="1991614">
                    <a:moveTo>
                      <a:pt x="0" y="0"/>
                    </a:moveTo>
                    <a:lnTo>
                      <a:pt x="1991614" y="0"/>
                    </a:lnTo>
                    <a:lnTo>
                      <a:pt x="1991614" y="975233"/>
                    </a:lnTo>
                    <a:lnTo>
                      <a:pt x="0" y="97523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FC5E8"/>
              </a:solidFill>
            </p:spPr>
          </p:sp>
          <p:sp>
            <p:nvSpPr>
              <p:cNvPr name="Freeform 10" id="10"/>
              <p:cNvSpPr/>
              <p:nvPr/>
            </p:nvSpPr>
            <p:spPr>
              <a:xfrm flipH="false" flipV="false" rot="0">
                <a:off x="2059940" y="68326"/>
                <a:ext cx="1196848" cy="975233"/>
              </a:xfrm>
              <a:custGeom>
                <a:avLst/>
                <a:gdLst/>
                <a:ahLst/>
                <a:cxnLst/>
                <a:rect r="r" b="b" t="t" l="l"/>
                <a:pathLst>
                  <a:path h="975233" w="1196848">
                    <a:moveTo>
                      <a:pt x="0" y="0"/>
                    </a:moveTo>
                    <a:lnTo>
                      <a:pt x="1196848" y="0"/>
                    </a:lnTo>
                    <a:lnTo>
                      <a:pt x="1196848" y="975233"/>
                    </a:lnTo>
                    <a:lnTo>
                      <a:pt x="0" y="97523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FC5E8"/>
              </a:solidFill>
            </p:spPr>
          </p:sp>
          <p:sp>
            <p:nvSpPr>
              <p:cNvPr name="Freeform 11" id="11"/>
              <p:cNvSpPr/>
              <p:nvPr/>
            </p:nvSpPr>
            <p:spPr>
              <a:xfrm flipH="false" flipV="false" rot="0">
                <a:off x="3256788" y="68326"/>
                <a:ext cx="3837686" cy="975233"/>
              </a:xfrm>
              <a:custGeom>
                <a:avLst/>
                <a:gdLst/>
                <a:ahLst/>
                <a:cxnLst/>
                <a:rect r="r" b="b" t="t" l="l"/>
                <a:pathLst>
                  <a:path h="975233" w="3837686">
                    <a:moveTo>
                      <a:pt x="0" y="0"/>
                    </a:moveTo>
                    <a:lnTo>
                      <a:pt x="3837686" y="0"/>
                    </a:lnTo>
                    <a:lnTo>
                      <a:pt x="3837686" y="975233"/>
                    </a:lnTo>
                    <a:lnTo>
                      <a:pt x="0" y="97523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FC5E8"/>
              </a:solidFill>
            </p:spPr>
          </p:sp>
          <p:sp>
            <p:nvSpPr>
              <p:cNvPr name="Freeform 12" id="12"/>
              <p:cNvSpPr/>
              <p:nvPr/>
            </p:nvSpPr>
            <p:spPr>
              <a:xfrm flipH="false" flipV="false" rot="0">
                <a:off x="68326" y="1043559"/>
                <a:ext cx="1991614" cy="975233"/>
              </a:xfrm>
              <a:custGeom>
                <a:avLst/>
                <a:gdLst/>
                <a:ahLst/>
                <a:cxnLst/>
                <a:rect r="r" b="b" t="t" l="l"/>
                <a:pathLst>
                  <a:path h="975233" w="1991614">
                    <a:moveTo>
                      <a:pt x="0" y="0"/>
                    </a:moveTo>
                    <a:lnTo>
                      <a:pt x="1991614" y="0"/>
                    </a:lnTo>
                    <a:lnTo>
                      <a:pt x="1991614" y="975233"/>
                    </a:lnTo>
                    <a:lnTo>
                      <a:pt x="0" y="97523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1DBFF"/>
              </a:solidFill>
            </p:spPr>
          </p:sp>
          <p:sp>
            <p:nvSpPr>
              <p:cNvPr name="Freeform 13" id="13"/>
              <p:cNvSpPr/>
              <p:nvPr/>
            </p:nvSpPr>
            <p:spPr>
              <a:xfrm flipH="false" flipV="false" rot="0">
                <a:off x="2059940" y="1043559"/>
                <a:ext cx="1196848" cy="975233"/>
              </a:xfrm>
              <a:custGeom>
                <a:avLst/>
                <a:gdLst/>
                <a:ahLst/>
                <a:cxnLst/>
                <a:rect r="r" b="b" t="t" l="l"/>
                <a:pathLst>
                  <a:path h="975233" w="1196848">
                    <a:moveTo>
                      <a:pt x="0" y="0"/>
                    </a:moveTo>
                    <a:lnTo>
                      <a:pt x="1196848" y="0"/>
                    </a:lnTo>
                    <a:lnTo>
                      <a:pt x="1196848" y="975233"/>
                    </a:lnTo>
                    <a:lnTo>
                      <a:pt x="0" y="97523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1DBFF"/>
              </a:solidFill>
            </p:spPr>
          </p:sp>
          <p:sp>
            <p:nvSpPr>
              <p:cNvPr name="Freeform 14" id="14"/>
              <p:cNvSpPr/>
              <p:nvPr/>
            </p:nvSpPr>
            <p:spPr>
              <a:xfrm flipH="false" flipV="false" rot="0">
                <a:off x="3256788" y="1043559"/>
                <a:ext cx="3837686" cy="975233"/>
              </a:xfrm>
              <a:custGeom>
                <a:avLst/>
                <a:gdLst/>
                <a:ahLst/>
                <a:cxnLst/>
                <a:rect r="r" b="b" t="t" l="l"/>
                <a:pathLst>
                  <a:path h="975233" w="3837686">
                    <a:moveTo>
                      <a:pt x="0" y="0"/>
                    </a:moveTo>
                    <a:lnTo>
                      <a:pt x="3837686" y="0"/>
                    </a:lnTo>
                    <a:lnTo>
                      <a:pt x="3837686" y="975233"/>
                    </a:lnTo>
                    <a:lnTo>
                      <a:pt x="0" y="97523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1DBFF"/>
              </a:solidFill>
            </p:spPr>
          </p:sp>
          <p:sp>
            <p:nvSpPr>
              <p:cNvPr name="Freeform 15" id="15"/>
              <p:cNvSpPr/>
              <p:nvPr/>
            </p:nvSpPr>
            <p:spPr>
              <a:xfrm flipH="false" flipV="false" rot="0">
                <a:off x="68326" y="2018792"/>
                <a:ext cx="1991614" cy="975233"/>
              </a:xfrm>
              <a:custGeom>
                <a:avLst/>
                <a:gdLst/>
                <a:ahLst/>
                <a:cxnLst/>
                <a:rect r="r" b="b" t="t" l="l"/>
                <a:pathLst>
                  <a:path h="975233" w="1991614">
                    <a:moveTo>
                      <a:pt x="0" y="0"/>
                    </a:moveTo>
                    <a:lnTo>
                      <a:pt x="1991614" y="0"/>
                    </a:lnTo>
                    <a:lnTo>
                      <a:pt x="1991614" y="975233"/>
                    </a:lnTo>
                    <a:lnTo>
                      <a:pt x="0" y="97523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1DBFF"/>
              </a:solidFill>
            </p:spPr>
          </p:sp>
          <p:sp>
            <p:nvSpPr>
              <p:cNvPr name="Freeform 16" id="16"/>
              <p:cNvSpPr/>
              <p:nvPr/>
            </p:nvSpPr>
            <p:spPr>
              <a:xfrm flipH="false" flipV="false" rot="0">
                <a:off x="2059940" y="2018792"/>
                <a:ext cx="1196848" cy="975233"/>
              </a:xfrm>
              <a:custGeom>
                <a:avLst/>
                <a:gdLst/>
                <a:ahLst/>
                <a:cxnLst/>
                <a:rect r="r" b="b" t="t" l="l"/>
                <a:pathLst>
                  <a:path h="975233" w="1196848">
                    <a:moveTo>
                      <a:pt x="0" y="0"/>
                    </a:moveTo>
                    <a:lnTo>
                      <a:pt x="1196848" y="0"/>
                    </a:lnTo>
                    <a:lnTo>
                      <a:pt x="1196848" y="975233"/>
                    </a:lnTo>
                    <a:lnTo>
                      <a:pt x="0" y="97523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1DBFF"/>
              </a:solidFill>
            </p:spPr>
          </p:sp>
          <p:sp>
            <p:nvSpPr>
              <p:cNvPr name="Freeform 17" id="17"/>
              <p:cNvSpPr/>
              <p:nvPr/>
            </p:nvSpPr>
            <p:spPr>
              <a:xfrm flipH="false" flipV="false" rot="0">
                <a:off x="3256788" y="2018792"/>
                <a:ext cx="3837686" cy="975233"/>
              </a:xfrm>
              <a:custGeom>
                <a:avLst/>
                <a:gdLst/>
                <a:ahLst/>
                <a:cxnLst/>
                <a:rect r="r" b="b" t="t" l="l"/>
                <a:pathLst>
                  <a:path h="975233" w="3837686">
                    <a:moveTo>
                      <a:pt x="0" y="0"/>
                    </a:moveTo>
                    <a:lnTo>
                      <a:pt x="3837686" y="0"/>
                    </a:lnTo>
                    <a:lnTo>
                      <a:pt x="3837686" y="975233"/>
                    </a:lnTo>
                    <a:lnTo>
                      <a:pt x="0" y="97523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1DBFF"/>
              </a:solidFill>
            </p:spPr>
          </p:sp>
          <p:sp>
            <p:nvSpPr>
              <p:cNvPr name="Freeform 18" id="18"/>
              <p:cNvSpPr/>
              <p:nvPr/>
            </p:nvSpPr>
            <p:spPr>
              <a:xfrm flipH="false" flipV="false" rot="0">
                <a:off x="68326" y="2994025"/>
                <a:ext cx="1991614" cy="975233"/>
              </a:xfrm>
              <a:custGeom>
                <a:avLst/>
                <a:gdLst/>
                <a:ahLst/>
                <a:cxnLst/>
                <a:rect r="r" b="b" t="t" l="l"/>
                <a:pathLst>
                  <a:path h="975233" w="1991614">
                    <a:moveTo>
                      <a:pt x="0" y="0"/>
                    </a:moveTo>
                    <a:lnTo>
                      <a:pt x="1991614" y="0"/>
                    </a:lnTo>
                    <a:lnTo>
                      <a:pt x="1991614" y="975233"/>
                    </a:lnTo>
                    <a:lnTo>
                      <a:pt x="0" y="97523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1DBFF"/>
              </a:solidFill>
            </p:spPr>
          </p:sp>
          <p:sp>
            <p:nvSpPr>
              <p:cNvPr name="Freeform 19" id="19"/>
              <p:cNvSpPr/>
              <p:nvPr/>
            </p:nvSpPr>
            <p:spPr>
              <a:xfrm flipH="false" flipV="false" rot="0">
                <a:off x="2059940" y="2994025"/>
                <a:ext cx="1196848" cy="975233"/>
              </a:xfrm>
              <a:custGeom>
                <a:avLst/>
                <a:gdLst/>
                <a:ahLst/>
                <a:cxnLst/>
                <a:rect r="r" b="b" t="t" l="l"/>
                <a:pathLst>
                  <a:path h="975233" w="1196848">
                    <a:moveTo>
                      <a:pt x="0" y="0"/>
                    </a:moveTo>
                    <a:lnTo>
                      <a:pt x="1196848" y="0"/>
                    </a:lnTo>
                    <a:lnTo>
                      <a:pt x="1196848" y="975233"/>
                    </a:lnTo>
                    <a:lnTo>
                      <a:pt x="0" y="97523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1DBFF"/>
              </a:solidFill>
            </p:spPr>
          </p:sp>
          <p:sp>
            <p:nvSpPr>
              <p:cNvPr name="Freeform 20" id="20"/>
              <p:cNvSpPr/>
              <p:nvPr/>
            </p:nvSpPr>
            <p:spPr>
              <a:xfrm flipH="false" flipV="false" rot="0">
                <a:off x="3256788" y="2994025"/>
                <a:ext cx="3837686" cy="975233"/>
              </a:xfrm>
              <a:custGeom>
                <a:avLst/>
                <a:gdLst/>
                <a:ahLst/>
                <a:cxnLst/>
                <a:rect r="r" b="b" t="t" l="l"/>
                <a:pathLst>
                  <a:path h="975233" w="3837686">
                    <a:moveTo>
                      <a:pt x="0" y="0"/>
                    </a:moveTo>
                    <a:lnTo>
                      <a:pt x="3837686" y="0"/>
                    </a:lnTo>
                    <a:lnTo>
                      <a:pt x="3837686" y="975233"/>
                    </a:lnTo>
                    <a:lnTo>
                      <a:pt x="0" y="97523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1DBFF"/>
              </a:solidFill>
            </p:spPr>
          </p:sp>
          <p:sp>
            <p:nvSpPr>
              <p:cNvPr name="Freeform 21" id="21"/>
              <p:cNvSpPr/>
              <p:nvPr/>
            </p:nvSpPr>
            <p:spPr>
              <a:xfrm flipH="false" flipV="false" rot="0">
                <a:off x="68326" y="3969385"/>
                <a:ext cx="1991614" cy="975233"/>
              </a:xfrm>
              <a:custGeom>
                <a:avLst/>
                <a:gdLst/>
                <a:ahLst/>
                <a:cxnLst/>
                <a:rect r="r" b="b" t="t" l="l"/>
                <a:pathLst>
                  <a:path h="975233" w="1991614">
                    <a:moveTo>
                      <a:pt x="0" y="0"/>
                    </a:moveTo>
                    <a:lnTo>
                      <a:pt x="1991614" y="0"/>
                    </a:lnTo>
                    <a:lnTo>
                      <a:pt x="1991614" y="975233"/>
                    </a:lnTo>
                    <a:lnTo>
                      <a:pt x="0" y="97523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1DBFF"/>
              </a:solidFill>
            </p:spPr>
          </p:sp>
          <p:sp>
            <p:nvSpPr>
              <p:cNvPr name="Freeform 22" id="22"/>
              <p:cNvSpPr/>
              <p:nvPr/>
            </p:nvSpPr>
            <p:spPr>
              <a:xfrm flipH="false" flipV="false" rot="0">
                <a:off x="2059940" y="3969385"/>
                <a:ext cx="1196848" cy="975233"/>
              </a:xfrm>
              <a:custGeom>
                <a:avLst/>
                <a:gdLst/>
                <a:ahLst/>
                <a:cxnLst/>
                <a:rect r="r" b="b" t="t" l="l"/>
                <a:pathLst>
                  <a:path h="975233" w="1196848">
                    <a:moveTo>
                      <a:pt x="0" y="0"/>
                    </a:moveTo>
                    <a:lnTo>
                      <a:pt x="1196848" y="0"/>
                    </a:lnTo>
                    <a:lnTo>
                      <a:pt x="1196848" y="975233"/>
                    </a:lnTo>
                    <a:lnTo>
                      <a:pt x="0" y="97523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1DBFF"/>
              </a:solidFill>
            </p:spPr>
          </p:sp>
          <p:sp>
            <p:nvSpPr>
              <p:cNvPr name="Freeform 23" id="23"/>
              <p:cNvSpPr/>
              <p:nvPr/>
            </p:nvSpPr>
            <p:spPr>
              <a:xfrm flipH="false" flipV="false" rot="0">
                <a:off x="3256788" y="3969385"/>
                <a:ext cx="3837686" cy="975233"/>
              </a:xfrm>
              <a:custGeom>
                <a:avLst/>
                <a:gdLst/>
                <a:ahLst/>
                <a:cxnLst/>
                <a:rect r="r" b="b" t="t" l="l"/>
                <a:pathLst>
                  <a:path h="975233" w="3837686">
                    <a:moveTo>
                      <a:pt x="0" y="0"/>
                    </a:moveTo>
                    <a:lnTo>
                      <a:pt x="3837686" y="0"/>
                    </a:lnTo>
                    <a:lnTo>
                      <a:pt x="3837686" y="975233"/>
                    </a:lnTo>
                    <a:lnTo>
                      <a:pt x="0" y="97523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1DBFF"/>
              </a:solidFill>
            </p:spPr>
          </p:sp>
          <p:sp>
            <p:nvSpPr>
              <p:cNvPr name="Freeform 24" id="24"/>
              <p:cNvSpPr/>
              <p:nvPr/>
            </p:nvSpPr>
            <p:spPr>
              <a:xfrm flipH="false" flipV="false" rot="0">
                <a:off x="68326" y="4944618"/>
                <a:ext cx="1991614" cy="975233"/>
              </a:xfrm>
              <a:custGeom>
                <a:avLst/>
                <a:gdLst/>
                <a:ahLst/>
                <a:cxnLst/>
                <a:rect r="r" b="b" t="t" l="l"/>
                <a:pathLst>
                  <a:path h="975233" w="1991614">
                    <a:moveTo>
                      <a:pt x="0" y="0"/>
                    </a:moveTo>
                    <a:lnTo>
                      <a:pt x="1991614" y="0"/>
                    </a:lnTo>
                    <a:lnTo>
                      <a:pt x="1991614" y="975233"/>
                    </a:lnTo>
                    <a:lnTo>
                      <a:pt x="0" y="97523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1DBFF"/>
              </a:solidFill>
            </p:spPr>
          </p:sp>
          <p:sp>
            <p:nvSpPr>
              <p:cNvPr name="Freeform 25" id="25"/>
              <p:cNvSpPr/>
              <p:nvPr/>
            </p:nvSpPr>
            <p:spPr>
              <a:xfrm flipH="false" flipV="false" rot="0">
                <a:off x="2059940" y="4944618"/>
                <a:ext cx="1196848" cy="975233"/>
              </a:xfrm>
              <a:custGeom>
                <a:avLst/>
                <a:gdLst/>
                <a:ahLst/>
                <a:cxnLst/>
                <a:rect r="r" b="b" t="t" l="l"/>
                <a:pathLst>
                  <a:path h="975233" w="1196848">
                    <a:moveTo>
                      <a:pt x="0" y="0"/>
                    </a:moveTo>
                    <a:lnTo>
                      <a:pt x="1196848" y="0"/>
                    </a:lnTo>
                    <a:lnTo>
                      <a:pt x="1196848" y="975233"/>
                    </a:lnTo>
                    <a:lnTo>
                      <a:pt x="0" y="97523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1DBFF"/>
              </a:solidFill>
            </p:spPr>
          </p:sp>
          <p:sp>
            <p:nvSpPr>
              <p:cNvPr name="Freeform 26" id="26"/>
              <p:cNvSpPr/>
              <p:nvPr/>
            </p:nvSpPr>
            <p:spPr>
              <a:xfrm flipH="false" flipV="false" rot="0">
                <a:off x="3256788" y="4944618"/>
                <a:ext cx="3837686" cy="975233"/>
              </a:xfrm>
              <a:custGeom>
                <a:avLst/>
                <a:gdLst/>
                <a:ahLst/>
                <a:cxnLst/>
                <a:rect r="r" b="b" t="t" l="l"/>
                <a:pathLst>
                  <a:path h="975233" w="3837686">
                    <a:moveTo>
                      <a:pt x="0" y="0"/>
                    </a:moveTo>
                    <a:lnTo>
                      <a:pt x="3837686" y="0"/>
                    </a:lnTo>
                    <a:lnTo>
                      <a:pt x="3837686" y="975233"/>
                    </a:lnTo>
                    <a:lnTo>
                      <a:pt x="0" y="97523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1DBFF"/>
              </a:solidFill>
            </p:spPr>
          </p:sp>
          <p:sp>
            <p:nvSpPr>
              <p:cNvPr name="Freeform 27" id="27"/>
              <p:cNvSpPr/>
              <p:nvPr/>
            </p:nvSpPr>
            <p:spPr>
              <a:xfrm flipH="false" flipV="false" rot="0">
                <a:off x="68326" y="5919851"/>
                <a:ext cx="1991614" cy="670433"/>
              </a:xfrm>
              <a:custGeom>
                <a:avLst/>
                <a:gdLst/>
                <a:ahLst/>
                <a:cxnLst/>
                <a:rect r="r" b="b" t="t" l="l"/>
                <a:pathLst>
                  <a:path h="670433" w="1991614">
                    <a:moveTo>
                      <a:pt x="0" y="0"/>
                    </a:moveTo>
                    <a:lnTo>
                      <a:pt x="1991614" y="0"/>
                    </a:lnTo>
                    <a:lnTo>
                      <a:pt x="1991614" y="670433"/>
                    </a:lnTo>
                    <a:lnTo>
                      <a:pt x="0" y="67043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1DBFF"/>
              </a:solidFill>
            </p:spPr>
          </p:sp>
          <p:sp>
            <p:nvSpPr>
              <p:cNvPr name="Freeform 28" id="28"/>
              <p:cNvSpPr/>
              <p:nvPr/>
            </p:nvSpPr>
            <p:spPr>
              <a:xfrm flipH="false" flipV="false" rot="0">
                <a:off x="2059940" y="5919851"/>
                <a:ext cx="1196848" cy="670433"/>
              </a:xfrm>
              <a:custGeom>
                <a:avLst/>
                <a:gdLst/>
                <a:ahLst/>
                <a:cxnLst/>
                <a:rect r="r" b="b" t="t" l="l"/>
                <a:pathLst>
                  <a:path h="670433" w="1196848">
                    <a:moveTo>
                      <a:pt x="0" y="0"/>
                    </a:moveTo>
                    <a:lnTo>
                      <a:pt x="1196848" y="0"/>
                    </a:lnTo>
                    <a:lnTo>
                      <a:pt x="1196848" y="670433"/>
                    </a:lnTo>
                    <a:lnTo>
                      <a:pt x="0" y="67043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1DBFF"/>
              </a:solidFill>
            </p:spPr>
          </p:sp>
          <p:sp>
            <p:nvSpPr>
              <p:cNvPr name="Freeform 29" id="29"/>
              <p:cNvSpPr/>
              <p:nvPr/>
            </p:nvSpPr>
            <p:spPr>
              <a:xfrm flipH="false" flipV="false" rot="0">
                <a:off x="3256788" y="5919851"/>
                <a:ext cx="3837686" cy="670433"/>
              </a:xfrm>
              <a:custGeom>
                <a:avLst/>
                <a:gdLst/>
                <a:ahLst/>
                <a:cxnLst/>
                <a:rect r="r" b="b" t="t" l="l"/>
                <a:pathLst>
                  <a:path h="670433" w="3837686">
                    <a:moveTo>
                      <a:pt x="0" y="0"/>
                    </a:moveTo>
                    <a:lnTo>
                      <a:pt x="3837686" y="0"/>
                    </a:lnTo>
                    <a:lnTo>
                      <a:pt x="3837686" y="670433"/>
                    </a:lnTo>
                    <a:lnTo>
                      <a:pt x="0" y="67043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1DBFF"/>
              </a:solidFill>
            </p:spPr>
          </p:sp>
          <p:sp>
            <p:nvSpPr>
              <p:cNvPr name="Freeform 30" id="30"/>
              <p:cNvSpPr/>
              <p:nvPr/>
            </p:nvSpPr>
            <p:spPr>
              <a:xfrm flipH="false" flipV="false" rot="0">
                <a:off x="63500" y="63500"/>
                <a:ext cx="9525" cy="6531610"/>
              </a:xfrm>
              <a:custGeom>
                <a:avLst/>
                <a:gdLst/>
                <a:ahLst/>
                <a:cxnLst/>
                <a:rect r="r" b="b" t="t" l="l"/>
                <a:pathLst>
                  <a:path h="6531610" w="9525">
                    <a:moveTo>
                      <a:pt x="9525" y="0"/>
                    </a:moveTo>
                    <a:lnTo>
                      <a:pt x="0" y="653161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9E9E"/>
              </a:solidFill>
            </p:spPr>
          </p:sp>
          <p:sp>
            <p:nvSpPr>
              <p:cNvPr name="Freeform 31" id="31"/>
              <p:cNvSpPr/>
              <p:nvPr/>
            </p:nvSpPr>
            <p:spPr>
              <a:xfrm flipH="false" flipV="false" rot="0">
                <a:off x="2055114" y="63500"/>
                <a:ext cx="9525" cy="6531610"/>
              </a:xfrm>
              <a:custGeom>
                <a:avLst/>
                <a:gdLst/>
                <a:ahLst/>
                <a:cxnLst/>
                <a:rect r="r" b="b" t="t" l="l"/>
                <a:pathLst>
                  <a:path h="6531610" w="9525">
                    <a:moveTo>
                      <a:pt x="9525" y="0"/>
                    </a:moveTo>
                    <a:lnTo>
                      <a:pt x="0" y="653161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9E9E"/>
              </a:solidFill>
            </p:spPr>
          </p:sp>
          <p:sp>
            <p:nvSpPr>
              <p:cNvPr name="Freeform 32" id="32"/>
              <p:cNvSpPr/>
              <p:nvPr/>
            </p:nvSpPr>
            <p:spPr>
              <a:xfrm flipH="false" flipV="false" rot="0">
                <a:off x="3252089" y="63500"/>
                <a:ext cx="9525" cy="6531610"/>
              </a:xfrm>
              <a:custGeom>
                <a:avLst/>
                <a:gdLst/>
                <a:ahLst/>
                <a:cxnLst/>
                <a:rect r="r" b="b" t="t" l="l"/>
                <a:pathLst>
                  <a:path h="6531610" w="9525">
                    <a:moveTo>
                      <a:pt x="9525" y="0"/>
                    </a:moveTo>
                    <a:lnTo>
                      <a:pt x="0" y="653161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9E9E"/>
              </a:solidFill>
            </p:spPr>
          </p:sp>
          <p:sp>
            <p:nvSpPr>
              <p:cNvPr name="Freeform 33" id="33"/>
              <p:cNvSpPr/>
              <p:nvPr/>
            </p:nvSpPr>
            <p:spPr>
              <a:xfrm flipH="false" flipV="false" rot="0">
                <a:off x="7089648" y="63500"/>
                <a:ext cx="9525" cy="6531610"/>
              </a:xfrm>
              <a:custGeom>
                <a:avLst/>
                <a:gdLst/>
                <a:ahLst/>
                <a:cxnLst/>
                <a:rect r="r" b="b" t="t" l="l"/>
                <a:pathLst>
                  <a:path h="6531610" w="9525">
                    <a:moveTo>
                      <a:pt x="9525" y="0"/>
                    </a:moveTo>
                    <a:lnTo>
                      <a:pt x="0" y="653161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9E9E"/>
              </a:solidFill>
            </p:spPr>
          </p:sp>
          <p:sp>
            <p:nvSpPr>
              <p:cNvPr name="Freeform 34" id="34"/>
              <p:cNvSpPr/>
              <p:nvPr/>
            </p:nvSpPr>
            <p:spPr>
              <a:xfrm flipH="false" flipV="false" rot="0">
                <a:off x="63500" y="63500"/>
                <a:ext cx="7035673" cy="9525"/>
              </a:xfrm>
              <a:custGeom>
                <a:avLst/>
                <a:gdLst/>
                <a:ahLst/>
                <a:cxnLst/>
                <a:rect r="r" b="b" t="t" l="l"/>
                <a:pathLst>
                  <a:path h="9525" w="7035673">
                    <a:moveTo>
                      <a:pt x="0" y="0"/>
                    </a:moveTo>
                    <a:lnTo>
                      <a:pt x="7035673" y="9525"/>
                    </a:lnTo>
                    <a:lnTo>
                      <a:pt x="0" y="9525"/>
                    </a:lnTo>
                    <a:close/>
                  </a:path>
                </a:pathLst>
              </a:custGeom>
              <a:solidFill>
                <a:srgbClr val="9E9E9E"/>
              </a:solidFill>
            </p:spPr>
          </p:sp>
          <p:sp>
            <p:nvSpPr>
              <p:cNvPr name="Freeform 35" id="35"/>
              <p:cNvSpPr/>
              <p:nvPr/>
            </p:nvSpPr>
            <p:spPr>
              <a:xfrm flipH="false" flipV="false" rot="0">
                <a:off x="63500" y="1038733"/>
                <a:ext cx="7035673" cy="9525"/>
              </a:xfrm>
              <a:custGeom>
                <a:avLst/>
                <a:gdLst/>
                <a:ahLst/>
                <a:cxnLst/>
                <a:rect r="r" b="b" t="t" l="l"/>
                <a:pathLst>
                  <a:path h="9525" w="7035673">
                    <a:moveTo>
                      <a:pt x="0" y="0"/>
                    </a:moveTo>
                    <a:lnTo>
                      <a:pt x="7035673" y="9525"/>
                    </a:lnTo>
                    <a:lnTo>
                      <a:pt x="0" y="9525"/>
                    </a:lnTo>
                    <a:close/>
                  </a:path>
                </a:pathLst>
              </a:custGeom>
              <a:solidFill>
                <a:srgbClr val="9E9E9E"/>
              </a:solidFill>
            </p:spPr>
          </p:sp>
          <p:sp>
            <p:nvSpPr>
              <p:cNvPr name="Freeform 36" id="36"/>
              <p:cNvSpPr/>
              <p:nvPr/>
            </p:nvSpPr>
            <p:spPr>
              <a:xfrm flipH="false" flipV="false" rot="0">
                <a:off x="63500" y="2014093"/>
                <a:ext cx="7035673" cy="9525"/>
              </a:xfrm>
              <a:custGeom>
                <a:avLst/>
                <a:gdLst/>
                <a:ahLst/>
                <a:cxnLst/>
                <a:rect r="r" b="b" t="t" l="l"/>
                <a:pathLst>
                  <a:path h="9525" w="7035673">
                    <a:moveTo>
                      <a:pt x="0" y="0"/>
                    </a:moveTo>
                    <a:lnTo>
                      <a:pt x="7035673" y="9525"/>
                    </a:lnTo>
                    <a:lnTo>
                      <a:pt x="0" y="9525"/>
                    </a:lnTo>
                    <a:close/>
                  </a:path>
                </a:pathLst>
              </a:custGeom>
              <a:solidFill>
                <a:srgbClr val="9E9E9E"/>
              </a:solidFill>
            </p:spPr>
          </p:sp>
          <p:sp>
            <p:nvSpPr>
              <p:cNvPr name="Freeform 37" id="37"/>
              <p:cNvSpPr/>
              <p:nvPr/>
            </p:nvSpPr>
            <p:spPr>
              <a:xfrm flipH="false" flipV="false" rot="0">
                <a:off x="63500" y="2989326"/>
                <a:ext cx="7035673" cy="9525"/>
              </a:xfrm>
              <a:custGeom>
                <a:avLst/>
                <a:gdLst/>
                <a:ahLst/>
                <a:cxnLst/>
                <a:rect r="r" b="b" t="t" l="l"/>
                <a:pathLst>
                  <a:path h="9525" w="7035673">
                    <a:moveTo>
                      <a:pt x="0" y="0"/>
                    </a:moveTo>
                    <a:lnTo>
                      <a:pt x="7035673" y="9525"/>
                    </a:lnTo>
                    <a:lnTo>
                      <a:pt x="0" y="9525"/>
                    </a:lnTo>
                    <a:close/>
                  </a:path>
                </a:pathLst>
              </a:custGeom>
              <a:solidFill>
                <a:srgbClr val="9E9E9E"/>
              </a:solidFill>
            </p:spPr>
          </p:sp>
          <p:sp>
            <p:nvSpPr>
              <p:cNvPr name="Freeform 38" id="38"/>
              <p:cNvSpPr/>
              <p:nvPr/>
            </p:nvSpPr>
            <p:spPr>
              <a:xfrm flipH="false" flipV="false" rot="0">
                <a:off x="63500" y="3964559"/>
                <a:ext cx="7035673" cy="9525"/>
              </a:xfrm>
              <a:custGeom>
                <a:avLst/>
                <a:gdLst/>
                <a:ahLst/>
                <a:cxnLst/>
                <a:rect r="r" b="b" t="t" l="l"/>
                <a:pathLst>
                  <a:path h="9525" w="7035673">
                    <a:moveTo>
                      <a:pt x="0" y="0"/>
                    </a:moveTo>
                    <a:lnTo>
                      <a:pt x="7035673" y="9525"/>
                    </a:lnTo>
                    <a:lnTo>
                      <a:pt x="0" y="9525"/>
                    </a:lnTo>
                    <a:close/>
                  </a:path>
                </a:pathLst>
              </a:custGeom>
              <a:solidFill>
                <a:srgbClr val="9E9E9E"/>
              </a:solidFill>
            </p:spPr>
          </p:sp>
          <p:sp>
            <p:nvSpPr>
              <p:cNvPr name="Freeform 39" id="39"/>
              <p:cNvSpPr/>
              <p:nvPr/>
            </p:nvSpPr>
            <p:spPr>
              <a:xfrm flipH="false" flipV="false" rot="0">
                <a:off x="63500" y="4939919"/>
                <a:ext cx="7035673" cy="9525"/>
              </a:xfrm>
              <a:custGeom>
                <a:avLst/>
                <a:gdLst/>
                <a:ahLst/>
                <a:cxnLst/>
                <a:rect r="r" b="b" t="t" l="l"/>
                <a:pathLst>
                  <a:path h="9525" w="7035673">
                    <a:moveTo>
                      <a:pt x="0" y="0"/>
                    </a:moveTo>
                    <a:lnTo>
                      <a:pt x="7035673" y="9525"/>
                    </a:lnTo>
                    <a:lnTo>
                      <a:pt x="0" y="9525"/>
                    </a:lnTo>
                    <a:close/>
                  </a:path>
                </a:pathLst>
              </a:custGeom>
              <a:solidFill>
                <a:srgbClr val="9E9E9E"/>
              </a:solidFill>
            </p:spPr>
          </p:sp>
          <p:sp>
            <p:nvSpPr>
              <p:cNvPr name="Freeform 40" id="40"/>
              <p:cNvSpPr/>
              <p:nvPr/>
            </p:nvSpPr>
            <p:spPr>
              <a:xfrm flipH="false" flipV="false" rot="0">
                <a:off x="63500" y="5915152"/>
                <a:ext cx="7035673" cy="9525"/>
              </a:xfrm>
              <a:custGeom>
                <a:avLst/>
                <a:gdLst/>
                <a:ahLst/>
                <a:cxnLst/>
                <a:rect r="r" b="b" t="t" l="l"/>
                <a:pathLst>
                  <a:path h="9525" w="7035673">
                    <a:moveTo>
                      <a:pt x="0" y="0"/>
                    </a:moveTo>
                    <a:lnTo>
                      <a:pt x="7035673" y="9525"/>
                    </a:lnTo>
                    <a:lnTo>
                      <a:pt x="0" y="9525"/>
                    </a:lnTo>
                    <a:close/>
                  </a:path>
                </a:pathLst>
              </a:custGeom>
              <a:solidFill>
                <a:srgbClr val="9E9E9E"/>
              </a:solidFill>
            </p:spPr>
          </p:sp>
          <p:sp>
            <p:nvSpPr>
              <p:cNvPr name="Freeform 41" id="41"/>
              <p:cNvSpPr/>
              <p:nvPr/>
            </p:nvSpPr>
            <p:spPr>
              <a:xfrm flipH="false" flipV="false" rot="0">
                <a:off x="63500" y="6585585"/>
                <a:ext cx="7035673" cy="9525"/>
              </a:xfrm>
              <a:custGeom>
                <a:avLst/>
                <a:gdLst/>
                <a:ahLst/>
                <a:cxnLst/>
                <a:rect r="r" b="b" t="t" l="l"/>
                <a:pathLst>
                  <a:path h="9525" w="7035673">
                    <a:moveTo>
                      <a:pt x="0" y="0"/>
                    </a:moveTo>
                    <a:lnTo>
                      <a:pt x="7035673" y="9525"/>
                    </a:lnTo>
                    <a:lnTo>
                      <a:pt x="0" y="9525"/>
                    </a:lnTo>
                    <a:close/>
                  </a:path>
                </a:pathLst>
              </a:custGeom>
              <a:solidFill>
                <a:srgbClr val="9E9E9E"/>
              </a:solidFill>
            </p:spPr>
          </p:sp>
        </p:grpSp>
        <p:sp>
          <p:nvSpPr>
            <p:cNvPr name="Freeform 42" id="42"/>
            <p:cNvSpPr/>
            <p:nvPr/>
          </p:nvSpPr>
          <p:spPr>
            <a:xfrm flipH="false" flipV="false" rot="0">
              <a:off x="11821973" y="6210986"/>
              <a:ext cx="1887995" cy="1887995"/>
            </a:xfrm>
            <a:custGeom>
              <a:avLst/>
              <a:gdLst/>
              <a:ahLst/>
              <a:cxnLst/>
              <a:rect r="r" b="b" t="t" l="l"/>
              <a:pathLst>
                <a:path h="1887995" w="1887995">
                  <a:moveTo>
                    <a:pt x="0" y="0"/>
                  </a:moveTo>
                  <a:lnTo>
                    <a:pt x="1887995" y="0"/>
                  </a:lnTo>
                  <a:lnTo>
                    <a:pt x="1887995" y="1887994"/>
                  </a:lnTo>
                  <a:lnTo>
                    <a:pt x="0" y="18879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3" id="43"/>
            <p:cNvSpPr/>
            <p:nvPr/>
          </p:nvSpPr>
          <p:spPr>
            <a:xfrm flipH="false" flipV="false" rot="0">
              <a:off x="9933965" y="6210986"/>
              <a:ext cx="3776002" cy="1887995"/>
            </a:xfrm>
            <a:custGeom>
              <a:avLst/>
              <a:gdLst/>
              <a:ahLst/>
              <a:cxnLst/>
              <a:rect r="r" b="b" t="t" l="l"/>
              <a:pathLst>
                <a:path h="1887995" w="3776002">
                  <a:moveTo>
                    <a:pt x="0" y="0"/>
                  </a:moveTo>
                  <a:lnTo>
                    <a:pt x="3776003" y="0"/>
                  </a:lnTo>
                  <a:lnTo>
                    <a:pt x="3776003" y="1887994"/>
                  </a:lnTo>
                  <a:lnTo>
                    <a:pt x="0" y="18879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 l="0" t="0" r="0" b="0"/>
              </a:stretch>
            </a:blipFill>
          </p:spPr>
        </p:sp>
        <p:sp>
          <p:nvSpPr>
            <p:cNvPr name="Freeform 44" id="44"/>
            <p:cNvSpPr/>
            <p:nvPr/>
          </p:nvSpPr>
          <p:spPr>
            <a:xfrm flipH="false" flipV="false" rot="0">
              <a:off x="0" y="1236205"/>
              <a:ext cx="10018598" cy="5600027"/>
            </a:xfrm>
            <a:custGeom>
              <a:avLst/>
              <a:gdLst/>
              <a:ahLst/>
              <a:cxnLst/>
              <a:rect r="r" b="b" t="t" l="l"/>
              <a:pathLst>
                <a:path h="5600027" w="10018598">
                  <a:moveTo>
                    <a:pt x="0" y="0"/>
                  </a:moveTo>
                  <a:lnTo>
                    <a:pt x="10018598" y="0"/>
                  </a:lnTo>
                  <a:lnTo>
                    <a:pt x="10018598" y="5600027"/>
                  </a:lnTo>
                  <a:lnTo>
                    <a:pt x="0" y="56000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5" id="45"/>
            <p:cNvSpPr/>
            <p:nvPr/>
          </p:nvSpPr>
          <p:spPr>
            <a:xfrm flipH="false" flipV="false" rot="0">
              <a:off x="15595867" y="8940089"/>
              <a:ext cx="6299200" cy="1190396"/>
            </a:xfrm>
            <a:custGeom>
              <a:avLst/>
              <a:gdLst/>
              <a:ahLst/>
              <a:cxnLst/>
              <a:rect r="r" b="b" t="t" l="l"/>
              <a:pathLst>
                <a:path h="1190396" w="6299200">
                  <a:moveTo>
                    <a:pt x="0" y="0"/>
                  </a:moveTo>
                  <a:lnTo>
                    <a:pt x="6299200" y="0"/>
                  </a:lnTo>
                  <a:lnTo>
                    <a:pt x="6299200" y="1190396"/>
                  </a:lnTo>
                  <a:lnTo>
                    <a:pt x="0" y="11903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6" id="46"/>
            <p:cNvSpPr/>
            <p:nvPr/>
          </p:nvSpPr>
          <p:spPr>
            <a:xfrm flipH="false" flipV="false" rot="0">
              <a:off x="84671" y="3470021"/>
              <a:ext cx="2245258" cy="2245258"/>
            </a:xfrm>
            <a:custGeom>
              <a:avLst/>
              <a:gdLst/>
              <a:ahLst/>
              <a:cxnLst/>
              <a:rect r="r" b="b" t="t" l="l"/>
              <a:pathLst>
                <a:path h="2245258" w="2245258">
                  <a:moveTo>
                    <a:pt x="0" y="0"/>
                  </a:moveTo>
                  <a:lnTo>
                    <a:pt x="2245258" y="0"/>
                  </a:lnTo>
                  <a:lnTo>
                    <a:pt x="2245258" y="2245258"/>
                  </a:lnTo>
                  <a:lnTo>
                    <a:pt x="0" y="22452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/>
              <a:stretch>
                <a:fillRect l="0" t="0" r="0" b="0"/>
              </a:stretch>
            </a:blipFill>
          </p:spPr>
        </p:sp>
        <p:sp>
          <p:nvSpPr>
            <p:cNvPr name="Freeform 47" id="47"/>
            <p:cNvSpPr/>
            <p:nvPr/>
          </p:nvSpPr>
          <p:spPr>
            <a:xfrm flipH="false" flipV="false" rot="0">
              <a:off x="5137658" y="1707807"/>
              <a:ext cx="1150836" cy="4657230"/>
            </a:xfrm>
            <a:custGeom>
              <a:avLst/>
              <a:gdLst/>
              <a:ahLst/>
              <a:cxnLst/>
              <a:rect r="r" b="b" t="t" l="l"/>
              <a:pathLst>
                <a:path h="4657230" w="1150836">
                  <a:moveTo>
                    <a:pt x="0" y="0"/>
                  </a:moveTo>
                  <a:lnTo>
                    <a:pt x="1150836" y="0"/>
                  </a:lnTo>
                  <a:lnTo>
                    <a:pt x="1150836" y="4657230"/>
                  </a:lnTo>
                  <a:lnTo>
                    <a:pt x="0" y="46572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8" id="48"/>
            <p:cNvSpPr/>
            <p:nvPr/>
          </p:nvSpPr>
          <p:spPr>
            <a:xfrm flipH="false" flipV="false" rot="0">
              <a:off x="6474320" y="171958"/>
              <a:ext cx="2888437" cy="4620412"/>
            </a:xfrm>
            <a:custGeom>
              <a:avLst/>
              <a:gdLst/>
              <a:ahLst/>
              <a:cxnLst/>
              <a:rect r="r" b="b" t="t" l="l"/>
              <a:pathLst>
                <a:path h="4620412" w="2888437">
                  <a:moveTo>
                    <a:pt x="0" y="0"/>
                  </a:moveTo>
                  <a:lnTo>
                    <a:pt x="2888437" y="0"/>
                  </a:lnTo>
                  <a:lnTo>
                    <a:pt x="2888437" y="4620412"/>
                  </a:lnTo>
                  <a:lnTo>
                    <a:pt x="0" y="46204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49" id="49"/>
            <p:cNvSpPr txBox="true"/>
            <p:nvPr/>
          </p:nvSpPr>
          <p:spPr>
            <a:xfrm rot="0">
              <a:off x="1429944" y="7695794"/>
              <a:ext cx="4793742" cy="6858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079"/>
                </a:lnSpc>
              </a:pPr>
              <a:r>
                <a:rPr lang="en-US" sz="3400">
                  <a:solidFill>
                    <a:srgbClr val="000000"/>
                  </a:solidFill>
                  <a:latin typeface="Comic Sans"/>
                  <a:ea typeface="Comic Sans"/>
                  <a:cs typeface="Comic Sans"/>
                  <a:sym typeface="Comic Sans"/>
                </a:rPr>
                <a:t>GB - TB - PB </a:t>
              </a:r>
            </a:p>
          </p:txBody>
        </p:sp>
        <p:sp>
          <p:nvSpPr>
            <p:cNvPr name="TextBox 50" id="50"/>
            <p:cNvSpPr txBox="true"/>
            <p:nvPr/>
          </p:nvSpPr>
          <p:spPr>
            <a:xfrm rot="0">
              <a:off x="618594" y="8597189"/>
              <a:ext cx="6416441" cy="6858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079"/>
                </a:lnSpc>
              </a:pPr>
              <a:r>
                <a:rPr lang="en-US" sz="3400">
                  <a:solidFill>
                    <a:srgbClr val="000000"/>
                  </a:solidFill>
                  <a:latin typeface="Comic Sans"/>
                  <a:ea typeface="Comic Sans"/>
                  <a:cs typeface="Comic Sans"/>
                  <a:sym typeface="Comic Sans"/>
                </a:rPr>
                <a:t>of unstructured data</a:t>
              </a:r>
            </a:p>
          </p:txBody>
        </p:sp>
        <p:sp>
          <p:nvSpPr>
            <p:cNvPr name="TextBox 51" id="51"/>
            <p:cNvSpPr txBox="true"/>
            <p:nvPr/>
          </p:nvSpPr>
          <p:spPr>
            <a:xfrm rot="0">
              <a:off x="17322140" y="9081326"/>
              <a:ext cx="4192666" cy="7516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759"/>
                </a:lnSpc>
              </a:pPr>
              <a:r>
                <a:rPr lang="en-US" sz="3400">
                  <a:solidFill>
                    <a:srgbClr val="000000"/>
                  </a:solidFill>
                  <a:latin typeface="Comic Sans"/>
                  <a:ea typeface="Comic Sans"/>
                  <a:cs typeface="Comic Sans"/>
                  <a:sym typeface="Comic Sans"/>
                </a:rPr>
                <a:t>Vocabulary</a:t>
              </a:r>
            </a:p>
          </p:txBody>
        </p:sp>
        <p:sp>
          <p:nvSpPr>
            <p:cNvPr name="TextBox 52" id="52"/>
            <p:cNvSpPr txBox="true"/>
            <p:nvPr/>
          </p:nvSpPr>
          <p:spPr>
            <a:xfrm rot="0">
              <a:off x="11415128" y="3733978"/>
              <a:ext cx="1350842" cy="72665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479"/>
                </a:lnSpc>
              </a:pPr>
              <a:r>
                <a:rPr lang="en-US" sz="3199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LLM</a:t>
              </a:r>
            </a:p>
          </p:txBody>
        </p:sp>
        <p:sp>
          <p:nvSpPr>
            <p:cNvPr name="TextBox 53" id="53"/>
            <p:cNvSpPr txBox="true"/>
            <p:nvPr/>
          </p:nvSpPr>
          <p:spPr>
            <a:xfrm rot="0">
              <a:off x="11260696" y="998677"/>
              <a:ext cx="1290180" cy="5786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640"/>
                </a:lnSpc>
              </a:pPr>
              <a:r>
                <a:rPr lang="en-US" sz="2600">
                  <a:solidFill>
                    <a:srgbClr val="4A86E8"/>
                  </a:solidFill>
                  <a:latin typeface="More Sugar"/>
                  <a:ea typeface="More Sugar"/>
                  <a:cs typeface="More Sugar"/>
                  <a:sym typeface="More Sugar"/>
                </a:rPr>
                <a:t>Model</a:t>
              </a:r>
            </a:p>
          </p:txBody>
        </p:sp>
        <p:sp>
          <p:nvSpPr>
            <p:cNvPr name="TextBox 54" id="54"/>
            <p:cNvSpPr txBox="true"/>
            <p:nvPr/>
          </p:nvSpPr>
          <p:spPr>
            <a:xfrm rot="0">
              <a:off x="14563306" y="273901"/>
              <a:ext cx="2298909" cy="4402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00"/>
                </a:lnSpc>
              </a:pPr>
              <a:r>
                <a:rPr lang="en-US" b="true" sz="2000">
                  <a:solidFill>
                    <a:srgbClr val="000000"/>
                  </a:solidFill>
                  <a:latin typeface="Comic Sans Bold"/>
                  <a:ea typeface="Comic Sans Bold"/>
                  <a:cs typeface="Comic Sans Bold"/>
                  <a:sym typeface="Comic Sans Bold"/>
                </a:rPr>
                <a:t>Token String</a:t>
              </a:r>
            </a:p>
          </p:txBody>
        </p:sp>
        <p:sp>
          <p:nvSpPr>
            <p:cNvPr name="TextBox 55" id="55"/>
            <p:cNvSpPr txBox="true"/>
            <p:nvPr/>
          </p:nvSpPr>
          <p:spPr>
            <a:xfrm rot="0">
              <a:off x="17218838" y="312001"/>
              <a:ext cx="1300040" cy="7874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400"/>
                </a:lnSpc>
              </a:pPr>
              <a:r>
                <a:rPr lang="en-US" b="true" sz="2000">
                  <a:solidFill>
                    <a:srgbClr val="000000"/>
                  </a:solidFill>
                  <a:latin typeface="Comic Sans Bold"/>
                  <a:ea typeface="Comic Sans Bold"/>
                  <a:cs typeface="Comic Sans Bold"/>
                  <a:sym typeface="Comic Sans Bold"/>
                </a:rPr>
                <a:t>Token ID</a:t>
              </a:r>
            </a:p>
          </p:txBody>
        </p:sp>
        <p:sp>
          <p:nvSpPr>
            <p:cNvPr name="TextBox 56" id="56"/>
            <p:cNvSpPr txBox="true"/>
            <p:nvPr/>
          </p:nvSpPr>
          <p:spPr>
            <a:xfrm rot="0">
              <a:off x="18814707" y="312001"/>
              <a:ext cx="3507943" cy="7874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400"/>
                </a:lnSpc>
              </a:pPr>
              <a:r>
                <a:rPr lang="en-US" b="true" sz="2000">
                  <a:solidFill>
                    <a:srgbClr val="000000"/>
                  </a:solidFill>
                  <a:latin typeface="Comic Sans Bold"/>
                  <a:ea typeface="Comic Sans Bold"/>
                  <a:cs typeface="Comic Sans Bold"/>
                  <a:sym typeface="Comic Sans Bold"/>
                </a:rPr>
                <a:t>Embedding / Vector Representation</a:t>
              </a:r>
            </a:p>
          </p:txBody>
        </p:sp>
        <p:sp>
          <p:nvSpPr>
            <p:cNvPr name="TextBox 57" id="57"/>
            <p:cNvSpPr txBox="true"/>
            <p:nvPr/>
          </p:nvSpPr>
          <p:spPr>
            <a:xfrm rot="0">
              <a:off x="14563306" y="8150949"/>
              <a:ext cx="621792" cy="4388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00"/>
                </a:lnSpc>
              </a:pPr>
              <a:r>
                <a:rPr lang="en-US" b="true" sz="2000" spc="40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...</a:t>
              </a:r>
            </a:p>
          </p:txBody>
        </p:sp>
        <p:sp>
          <p:nvSpPr>
            <p:cNvPr name="TextBox 58" id="58"/>
            <p:cNvSpPr txBox="true"/>
            <p:nvPr/>
          </p:nvSpPr>
          <p:spPr>
            <a:xfrm rot="0">
              <a:off x="14563306" y="1649108"/>
              <a:ext cx="1243584" cy="4388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00"/>
                </a:lnSpc>
              </a:pPr>
              <a:r>
                <a:rPr lang="en-US" b="true" sz="2000" spc="40">
                  <a:solidFill>
                    <a:srgbClr val="232F3E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'_The'</a:t>
              </a:r>
            </a:p>
          </p:txBody>
        </p:sp>
        <p:sp>
          <p:nvSpPr>
            <p:cNvPr name="TextBox 59" id="59"/>
            <p:cNvSpPr txBox="true"/>
            <p:nvPr/>
          </p:nvSpPr>
          <p:spPr>
            <a:xfrm rot="0">
              <a:off x="14563306" y="5550217"/>
              <a:ext cx="1243584" cy="4388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00"/>
                </a:lnSpc>
              </a:pPr>
              <a:r>
                <a:rPr lang="en-US" b="true" sz="2000" spc="40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'_the'</a:t>
              </a:r>
            </a:p>
          </p:txBody>
        </p:sp>
        <p:sp>
          <p:nvSpPr>
            <p:cNvPr name="TextBox 60" id="60"/>
            <p:cNvSpPr txBox="true"/>
            <p:nvPr/>
          </p:nvSpPr>
          <p:spPr>
            <a:xfrm rot="0">
              <a:off x="14563306" y="2949473"/>
              <a:ext cx="2072640" cy="4388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00"/>
                </a:lnSpc>
              </a:pPr>
              <a:r>
                <a:rPr lang="en-US" b="true" sz="2000" spc="40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'_teacher'</a:t>
              </a:r>
            </a:p>
          </p:txBody>
        </p:sp>
        <p:sp>
          <p:nvSpPr>
            <p:cNvPr name="TextBox 61" id="61"/>
            <p:cNvSpPr txBox="true"/>
            <p:nvPr/>
          </p:nvSpPr>
          <p:spPr>
            <a:xfrm rot="0">
              <a:off x="14563306" y="4249852"/>
              <a:ext cx="2072640" cy="4388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00"/>
                </a:lnSpc>
              </a:pPr>
              <a:r>
                <a:rPr lang="en-US" b="true" sz="2000" spc="40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'_teaches'</a:t>
              </a:r>
            </a:p>
          </p:txBody>
        </p:sp>
        <p:sp>
          <p:nvSpPr>
            <p:cNvPr name="TextBox 62" id="62"/>
            <p:cNvSpPr txBox="true"/>
            <p:nvPr/>
          </p:nvSpPr>
          <p:spPr>
            <a:xfrm rot="0">
              <a:off x="14563306" y="6850583"/>
              <a:ext cx="2072640" cy="4388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00"/>
                </a:lnSpc>
              </a:pPr>
              <a:r>
                <a:rPr lang="en-US" b="true" sz="2000" spc="40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'_student'</a:t>
              </a:r>
            </a:p>
          </p:txBody>
        </p:sp>
        <p:sp>
          <p:nvSpPr>
            <p:cNvPr name="TextBox 63" id="63"/>
            <p:cNvSpPr txBox="true"/>
            <p:nvPr/>
          </p:nvSpPr>
          <p:spPr>
            <a:xfrm rot="0">
              <a:off x="17218838" y="5550217"/>
              <a:ext cx="207264" cy="4388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00"/>
                </a:lnSpc>
              </a:pPr>
              <a:r>
                <a:rPr lang="en-US" b="true" sz="2000" spc="40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8</a:t>
              </a:r>
            </a:p>
          </p:txBody>
        </p:sp>
        <p:sp>
          <p:nvSpPr>
            <p:cNvPr name="TextBox 64" id="64"/>
            <p:cNvSpPr txBox="true"/>
            <p:nvPr/>
          </p:nvSpPr>
          <p:spPr>
            <a:xfrm rot="0">
              <a:off x="17218838" y="1649108"/>
              <a:ext cx="414528" cy="4388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00"/>
                </a:lnSpc>
              </a:pPr>
              <a:r>
                <a:rPr lang="en-US" b="true" sz="2000" spc="40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37</a:t>
              </a:r>
            </a:p>
          </p:txBody>
        </p:sp>
        <p:sp>
          <p:nvSpPr>
            <p:cNvPr name="TextBox 65" id="65"/>
            <p:cNvSpPr txBox="true"/>
            <p:nvPr/>
          </p:nvSpPr>
          <p:spPr>
            <a:xfrm rot="0">
              <a:off x="17218838" y="8150949"/>
              <a:ext cx="621792" cy="4388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00"/>
                </a:lnSpc>
              </a:pPr>
              <a:r>
                <a:rPr lang="en-US" b="true" sz="2000" spc="40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...</a:t>
              </a:r>
            </a:p>
          </p:txBody>
        </p:sp>
        <p:sp>
          <p:nvSpPr>
            <p:cNvPr name="TextBox 66" id="66"/>
            <p:cNvSpPr txBox="true"/>
            <p:nvPr/>
          </p:nvSpPr>
          <p:spPr>
            <a:xfrm rot="0">
              <a:off x="17218838" y="2949473"/>
              <a:ext cx="829056" cy="4388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00"/>
                </a:lnSpc>
              </a:pPr>
              <a:r>
                <a:rPr lang="en-US" b="true" sz="2000" spc="40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3145</a:t>
              </a:r>
            </a:p>
          </p:txBody>
        </p:sp>
        <p:sp>
          <p:nvSpPr>
            <p:cNvPr name="TextBox 67" id="67"/>
            <p:cNvSpPr txBox="true"/>
            <p:nvPr/>
          </p:nvSpPr>
          <p:spPr>
            <a:xfrm rot="0">
              <a:off x="17218838" y="6850583"/>
              <a:ext cx="829056" cy="4388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00"/>
                </a:lnSpc>
              </a:pPr>
              <a:r>
                <a:rPr lang="en-US" b="true" sz="2000" spc="40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1236</a:t>
              </a:r>
            </a:p>
          </p:txBody>
        </p:sp>
        <p:sp>
          <p:nvSpPr>
            <p:cNvPr name="TextBox 68" id="68"/>
            <p:cNvSpPr txBox="true"/>
            <p:nvPr/>
          </p:nvSpPr>
          <p:spPr>
            <a:xfrm rot="0">
              <a:off x="17218838" y="4249852"/>
              <a:ext cx="1036320" cy="4388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00"/>
                </a:lnSpc>
              </a:pPr>
              <a:r>
                <a:rPr lang="en-US" b="true" sz="2000" spc="40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11749</a:t>
              </a:r>
            </a:p>
          </p:txBody>
        </p:sp>
        <p:sp>
          <p:nvSpPr>
            <p:cNvPr name="TextBox 69" id="69"/>
            <p:cNvSpPr txBox="true"/>
            <p:nvPr/>
          </p:nvSpPr>
          <p:spPr>
            <a:xfrm rot="0">
              <a:off x="18814707" y="8150949"/>
              <a:ext cx="621792" cy="4388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00"/>
                </a:lnSpc>
              </a:pPr>
              <a:r>
                <a:rPr lang="en-US" b="true" sz="2000" spc="40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...</a:t>
              </a:r>
            </a:p>
          </p:txBody>
        </p:sp>
        <p:sp>
          <p:nvSpPr>
            <p:cNvPr name="TextBox 70" id="70"/>
            <p:cNvSpPr txBox="true"/>
            <p:nvPr/>
          </p:nvSpPr>
          <p:spPr>
            <a:xfrm rot="0">
              <a:off x="18814707" y="1687208"/>
              <a:ext cx="3938016" cy="8071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400"/>
                </a:lnSpc>
              </a:pPr>
              <a:r>
                <a:rPr lang="en-US" b="true" sz="2000" spc="40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[-0.0513, -0.0584, 0.0230, ...]</a:t>
              </a:r>
            </a:p>
          </p:txBody>
        </p:sp>
        <p:sp>
          <p:nvSpPr>
            <p:cNvPr name="TextBox 71" id="71"/>
            <p:cNvSpPr txBox="true"/>
            <p:nvPr/>
          </p:nvSpPr>
          <p:spPr>
            <a:xfrm rot="0">
              <a:off x="18814707" y="2987573"/>
              <a:ext cx="3938016" cy="8071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400"/>
                </a:lnSpc>
              </a:pPr>
              <a:r>
                <a:rPr lang="en-US" b="true" sz="2000" spc="40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[-0.0335, 0.0167, 0.0484, ...]</a:t>
              </a:r>
            </a:p>
          </p:txBody>
        </p:sp>
        <p:sp>
          <p:nvSpPr>
            <p:cNvPr name="TextBox 72" id="72"/>
            <p:cNvSpPr txBox="true"/>
            <p:nvPr/>
          </p:nvSpPr>
          <p:spPr>
            <a:xfrm rot="0">
              <a:off x="18814707" y="4287952"/>
              <a:ext cx="3938016" cy="8071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400"/>
                </a:lnSpc>
              </a:pPr>
              <a:r>
                <a:rPr lang="en-US" b="true" sz="2000" spc="40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[-0.0151, -0.0516, 0.0309, ...]</a:t>
              </a:r>
            </a:p>
          </p:txBody>
        </p:sp>
        <p:sp>
          <p:nvSpPr>
            <p:cNvPr name="TextBox 73" id="73"/>
            <p:cNvSpPr txBox="true"/>
            <p:nvPr/>
          </p:nvSpPr>
          <p:spPr>
            <a:xfrm rot="0">
              <a:off x="18814707" y="5588317"/>
              <a:ext cx="3938016" cy="8071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400"/>
                </a:lnSpc>
              </a:pPr>
              <a:r>
                <a:rPr lang="en-US" b="true" sz="2000" spc="40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[-0.0498, -0.0428, 0.0275, ...]</a:t>
              </a:r>
            </a:p>
          </p:txBody>
        </p:sp>
        <p:sp>
          <p:nvSpPr>
            <p:cNvPr name="TextBox 74" id="74"/>
            <p:cNvSpPr txBox="true"/>
            <p:nvPr/>
          </p:nvSpPr>
          <p:spPr>
            <a:xfrm rot="0">
              <a:off x="18814707" y="6888683"/>
              <a:ext cx="3938016" cy="8071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400"/>
                </a:lnSpc>
              </a:pPr>
              <a:r>
                <a:rPr lang="en-US" b="true" sz="2000" spc="40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[-0.0460, 0.0031, 0.0545, ...]</a:t>
              </a:r>
            </a:p>
          </p:txBody>
        </p:sp>
        <p:sp>
          <p:nvSpPr>
            <p:cNvPr name="TextBox 75" id="75"/>
            <p:cNvSpPr txBox="true"/>
            <p:nvPr/>
          </p:nvSpPr>
          <p:spPr>
            <a:xfrm rot="0">
              <a:off x="2368042" y="1643482"/>
              <a:ext cx="2238451" cy="24220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2879"/>
                </a:lnSpc>
              </a:pPr>
              <a:r>
                <a:rPr lang="en-US" b="true" sz="2400" spc="48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TEXT[...] TEXT[...] TEXT[...] TEXT[...] TEXT[...]</a:t>
              </a:r>
            </a:p>
          </p:txBody>
        </p:sp>
        <p:sp>
          <p:nvSpPr>
            <p:cNvPr name="TextBox 76" id="76"/>
            <p:cNvSpPr txBox="true"/>
            <p:nvPr/>
          </p:nvSpPr>
          <p:spPr>
            <a:xfrm rot="0">
              <a:off x="2368042" y="4081882"/>
              <a:ext cx="2238451" cy="24220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2879"/>
                </a:lnSpc>
              </a:pPr>
              <a:r>
                <a:rPr lang="en-US" b="true" sz="2400" spc="48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TEXT[...] TEXT[...] TEXT[...] TEXT[...] TEXT[...]</a:t>
              </a:r>
            </a:p>
          </p:txBody>
        </p:sp>
        <p:sp>
          <p:nvSpPr>
            <p:cNvPr name="TextBox 77" id="77"/>
            <p:cNvSpPr txBox="true"/>
            <p:nvPr/>
          </p:nvSpPr>
          <p:spPr>
            <a:xfrm rot="0">
              <a:off x="6806641" y="3492386"/>
              <a:ext cx="2238451" cy="5189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59"/>
                </a:lnSpc>
              </a:pPr>
              <a:r>
                <a:rPr lang="en-US" b="true" sz="2400" spc="48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TEXT[...]</a:t>
              </a:r>
            </a:p>
          </p:txBody>
        </p:sp>
        <p:sp>
          <p:nvSpPr>
            <p:cNvPr name="TextBox 78" id="78"/>
            <p:cNvSpPr txBox="true"/>
            <p:nvPr/>
          </p:nvSpPr>
          <p:spPr>
            <a:xfrm rot="5400000">
              <a:off x="3797630" y="3717252"/>
              <a:ext cx="3866515" cy="63534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19"/>
                </a:lnSpc>
              </a:pPr>
              <a:r>
                <a:rPr lang="en-US" sz="2799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Data Quality Filter</a:t>
              </a:r>
            </a:p>
          </p:txBody>
        </p:sp>
        <p:sp>
          <p:nvSpPr>
            <p:cNvPr name="TextBox 79" id="79"/>
            <p:cNvSpPr txBox="true"/>
            <p:nvPr/>
          </p:nvSpPr>
          <p:spPr>
            <a:xfrm rot="0">
              <a:off x="6910235" y="341465"/>
              <a:ext cx="1850873" cy="18288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3600"/>
                </a:lnSpc>
              </a:pPr>
              <a:r>
                <a:rPr lang="en-US" sz="3000">
                  <a:solidFill>
                    <a:srgbClr val="000000"/>
                  </a:solidFill>
                  <a:latin typeface="Comic Sans"/>
                  <a:ea typeface="Comic Sans"/>
                  <a:cs typeface="Comic Sans"/>
                  <a:sym typeface="Comic Sans"/>
                </a:rPr>
                <a:t>1-3% of original tokens</a:t>
              </a:r>
            </a:p>
          </p:txBody>
        </p:sp>
      </p:grpSp>
    </p:spTree>
  </p:cSld>
  <p:clrMapOvr>
    <a:masterClrMapping/>
  </p:clrMapOvr>
</p:sld>
</file>

<file path=ppt/slides/slide9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DB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21696" y="0"/>
            <a:ext cx="19479257" cy="10015633"/>
            <a:chOff x="0" y="0"/>
            <a:chExt cx="25972342" cy="1335417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2041232" y="3391337"/>
              <a:ext cx="6823353" cy="9942638"/>
            </a:xfrm>
            <a:custGeom>
              <a:avLst/>
              <a:gdLst/>
              <a:ahLst/>
              <a:cxnLst/>
              <a:rect r="r" b="b" t="t" l="l"/>
              <a:pathLst>
                <a:path h="9942638" w="6823353">
                  <a:moveTo>
                    <a:pt x="0" y="0"/>
                  </a:moveTo>
                  <a:lnTo>
                    <a:pt x="6823353" y="0"/>
                  </a:lnTo>
                  <a:lnTo>
                    <a:pt x="6823353" y="9942638"/>
                  </a:lnTo>
                  <a:lnTo>
                    <a:pt x="0" y="99426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5972342" cy="13354177"/>
            </a:xfrm>
            <a:custGeom>
              <a:avLst/>
              <a:gdLst/>
              <a:ahLst/>
              <a:cxnLst/>
              <a:rect r="r" b="b" t="t" l="l"/>
              <a:pathLst>
                <a:path h="13354177" w="25972342">
                  <a:moveTo>
                    <a:pt x="0" y="0"/>
                  </a:moveTo>
                  <a:lnTo>
                    <a:pt x="25972342" y="0"/>
                  </a:lnTo>
                  <a:lnTo>
                    <a:pt x="25972342" y="13354177"/>
                  </a:lnTo>
                  <a:lnTo>
                    <a:pt x="0" y="133541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5" id="5"/>
            <p:cNvSpPr txBox="true"/>
            <p:nvPr/>
          </p:nvSpPr>
          <p:spPr>
            <a:xfrm rot="0">
              <a:off x="19653094" y="7268708"/>
              <a:ext cx="4010330" cy="16275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010"/>
                </a:lnSpc>
              </a:pPr>
              <a:r>
                <a:rPr lang="en-US" b="true" sz="3630">
                  <a:solidFill>
                    <a:srgbClr val="000000"/>
                  </a:solidFill>
                  <a:latin typeface="Comic Sans Bold"/>
                  <a:ea typeface="Comic Sans Bold"/>
                  <a:cs typeface="Comic Sans Bold"/>
                  <a:sym typeface="Comic Sans Bold"/>
                </a:rPr>
                <a:t>Decoder Only Models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10983444" y="7268708"/>
              <a:ext cx="5145136" cy="16275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010"/>
                </a:lnSpc>
              </a:pPr>
              <a:r>
                <a:rPr lang="en-US" b="true" sz="3630">
                  <a:solidFill>
                    <a:srgbClr val="000000"/>
                  </a:solidFill>
                  <a:latin typeface="Comic Sans Bold"/>
                  <a:ea typeface="Comic Sans Bold"/>
                  <a:cs typeface="Comic Sans Bold"/>
                  <a:sym typeface="Comic Sans Bold"/>
                </a:rPr>
                <a:t>Encoder Decoder Models 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3413838" y="7268708"/>
              <a:ext cx="4010330" cy="16275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010"/>
                </a:lnSpc>
              </a:pPr>
              <a:r>
                <a:rPr lang="en-US" b="true" sz="3630">
                  <a:solidFill>
                    <a:srgbClr val="000000"/>
                  </a:solidFill>
                  <a:latin typeface="Comic Sans Bold"/>
                  <a:ea typeface="Comic Sans Bold"/>
                  <a:cs typeface="Comic Sans Bold"/>
                  <a:sym typeface="Comic Sans Bold"/>
                </a:rPr>
                <a:t>Encoder Only Models </a:t>
              </a: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7012498" y="9448324"/>
            <a:ext cx="829504" cy="497653"/>
          </a:xfrm>
          <a:custGeom>
            <a:avLst/>
            <a:gdLst/>
            <a:ahLst/>
            <a:cxnLst/>
            <a:rect r="r" b="b" t="t" l="l"/>
            <a:pathLst>
              <a:path h="497653" w="829504">
                <a:moveTo>
                  <a:pt x="0" y="0"/>
                </a:moveTo>
                <a:lnTo>
                  <a:pt x="829503" y="0"/>
                </a:lnTo>
                <a:lnTo>
                  <a:pt x="829503" y="497652"/>
                </a:lnTo>
                <a:lnTo>
                  <a:pt x="0" y="49765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729615" y="189252"/>
            <a:ext cx="6213928" cy="1193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Transformers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370392" y="2626994"/>
            <a:ext cx="932374" cy="4166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Output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957361" y="9021423"/>
            <a:ext cx="690810" cy="4166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Input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082926" y="8841696"/>
            <a:ext cx="846258" cy="4166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Inputs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929185" y="1326871"/>
            <a:ext cx="932374" cy="4166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Output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4256531" y="9021423"/>
            <a:ext cx="690810" cy="4166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Input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4947342" y="1325902"/>
            <a:ext cx="932374" cy="4166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Output</a:t>
            </a:r>
          </a:p>
        </p:txBody>
      </p:sp>
    </p:spTree>
  </p:cSld>
  <p:clrMapOvr>
    <a:masterClrMapping/>
  </p:clrMapOvr>
</p:sld>
</file>

<file path=ppt/slides/slide9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DB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82498" y="5944804"/>
            <a:ext cx="1683944" cy="1683944"/>
          </a:xfrm>
          <a:custGeom>
            <a:avLst/>
            <a:gdLst/>
            <a:ahLst/>
            <a:cxnLst/>
            <a:rect r="r" b="b" t="t" l="l"/>
            <a:pathLst>
              <a:path h="1683944" w="1683944">
                <a:moveTo>
                  <a:pt x="0" y="0"/>
                </a:moveTo>
                <a:lnTo>
                  <a:pt x="1683944" y="0"/>
                </a:lnTo>
                <a:lnTo>
                  <a:pt x="1683944" y="1683944"/>
                </a:lnTo>
                <a:lnTo>
                  <a:pt x="0" y="168394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166442" y="4762500"/>
            <a:ext cx="3266761" cy="3174111"/>
          </a:xfrm>
          <a:custGeom>
            <a:avLst/>
            <a:gdLst/>
            <a:ahLst/>
            <a:cxnLst/>
            <a:rect r="r" b="b" t="t" l="l"/>
            <a:pathLst>
              <a:path h="3174111" w="3266761">
                <a:moveTo>
                  <a:pt x="0" y="0"/>
                </a:moveTo>
                <a:lnTo>
                  <a:pt x="3266761" y="0"/>
                </a:lnTo>
                <a:lnTo>
                  <a:pt x="3266761" y="3174111"/>
                </a:lnTo>
                <a:lnTo>
                  <a:pt x="0" y="317411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5223827" y="3681403"/>
            <a:ext cx="2698804" cy="5048260"/>
            <a:chOff x="0" y="0"/>
            <a:chExt cx="3598405" cy="673101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2620454"/>
              <a:ext cx="1759941" cy="4110558"/>
            </a:xfrm>
            <a:custGeom>
              <a:avLst/>
              <a:gdLst/>
              <a:ahLst/>
              <a:cxnLst/>
              <a:rect r="r" b="b" t="t" l="l"/>
              <a:pathLst>
                <a:path h="4110558" w="1759941">
                  <a:moveTo>
                    <a:pt x="0" y="0"/>
                  </a:moveTo>
                  <a:lnTo>
                    <a:pt x="1759941" y="0"/>
                  </a:lnTo>
                  <a:lnTo>
                    <a:pt x="1759941" y="4110559"/>
                  </a:lnTo>
                  <a:lnTo>
                    <a:pt x="0" y="41105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1838465" y="0"/>
              <a:ext cx="1759941" cy="6731000"/>
            </a:xfrm>
            <a:custGeom>
              <a:avLst/>
              <a:gdLst/>
              <a:ahLst/>
              <a:cxnLst/>
              <a:rect r="r" b="b" t="t" l="l"/>
              <a:pathLst>
                <a:path h="6731000" w="1759941">
                  <a:moveTo>
                    <a:pt x="0" y="0"/>
                  </a:moveTo>
                  <a:lnTo>
                    <a:pt x="1759940" y="0"/>
                  </a:lnTo>
                  <a:lnTo>
                    <a:pt x="1759940" y="6731000"/>
                  </a:lnTo>
                  <a:lnTo>
                    <a:pt x="0" y="6731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9514408" y="5283154"/>
            <a:ext cx="2653457" cy="2653457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495F1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  <a:r>
                <a:rPr lang="en-US" b="true" sz="2400" spc="48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Encoder-only LLM</a:t>
              </a:r>
            </a:p>
          </p:txBody>
        </p:sp>
      </p:grpSp>
      <p:graphicFrame>
        <p:nvGraphicFramePr>
          <p:cNvPr name="Table 10" id="10"/>
          <p:cNvGraphicFramePr>
            <a:graphicFrameLocks noGrp="true"/>
          </p:cNvGraphicFramePr>
          <p:nvPr/>
        </p:nvGraphicFramePr>
        <p:xfrm>
          <a:off x="6246064" y="2867754"/>
          <a:ext cx="9190143" cy="1275621"/>
        </p:xfrm>
        <a:graphic>
          <a:graphicData uri="http://schemas.openxmlformats.org/drawingml/2006/table">
            <a:tbl>
              <a:tblPr/>
              <a:tblGrid>
                <a:gridCol w="1461479"/>
                <a:gridCol w="1956619"/>
                <a:gridCol w="1785073"/>
                <a:gridCol w="1770950"/>
                <a:gridCol w="2216022"/>
              </a:tblGrid>
              <a:tr h="127562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000000"/>
                          </a:solidFill>
                          <a:latin typeface="Comic Sans"/>
                          <a:ea typeface="Comic Sans"/>
                          <a:cs typeface="Comic Sans"/>
                          <a:sym typeface="Comic Sans"/>
                        </a:rPr>
                        <a:t>The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000000"/>
                          </a:solidFill>
                          <a:latin typeface="Comic Sans"/>
                          <a:ea typeface="Comic Sans"/>
                          <a:cs typeface="Comic Sans"/>
                          <a:sym typeface="Comic Sans"/>
                        </a:rPr>
                        <a:t>teacher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b="true">
                          <a:solidFill>
                            <a:srgbClr val="000000"/>
                          </a:solidFill>
                          <a:latin typeface="Comic Sans Bold"/>
                          <a:ea typeface="Comic Sans Bold"/>
                          <a:cs typeface="Comic Sans Bold"/>
                          <a:sym typeface="Comic Sans Bold"/>
                        </a:rPr>
                        <a:t>&lt;MASK&gt;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Comic Sans"/>
                          <a:ea typeface="Comic Sans"/>
                          <a:cs typeface="Comic Sans"/>
                          <a:sym typeface="Comic Sans"/>
                        </a:rPr>
                        <a:t>the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Comic Sans"/>
                          <a:ea typeface="Comic Sans"/>
                          <a:cs typeface="Comic Sans"/>
                          <a:sym typeface="Comic Sans"/>
                        </a:rPr>
                        <a:t>student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11" id="11"/>
          <p:cNvSpPr txBox="true"/>
          <p:nvPr/>
        </p:nvSpPr>
        <p:spPr>
          <a:xfrm rot="0">
            <a:off x="7553254" y="9404241"/>
            <a:ext cx="907887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b="true" sz="2400" spc="48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The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188255" y="9394917"/>
            <a:ext cx="1305763" cy="398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b="true" sz="2400" spc="48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teaches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888058" y="9394917"/>
            <a:ext cx="559613" cy="398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b="true" sz="2400" spc="48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the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53839" y="401071"/>
            <a:ext cx="13198831" cy="1193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Autoencoding models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819794" y="7277628"/>
            <a:ext cx="932688" cy="351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9"/>
              </a:lnSpc>
            </a:pPr>
            <a:r>
              <a:rPr lang="en-US" sz="2400" spc="48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[...]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680597" y="5806630"/>
            <a:ext cx="2238451" cy="1085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9"/>
              </a:lnSpc>
            </a:pPr>
            <a:r>
              <a:rPr lang="en-US" b="true" sz="2400" spc="48">
                <a:solidFill>
                  <a:srgbClr val="000000"/>
                </a:solidFill>
                <a:latin typeface="Comic Sans Bold"/>
                <a:ea typeface="Comic Sans Bold"/>
                <a:cs typeface="Comic Sans Bold"/>
                <a:sym typeface="Comic Sans Bold"/>
              </a:rPr>
              <a:t>The teacher teaches the student. 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819794" y="4874260"/>
            <a:ext cx="2238451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Original text</a:t>
            </a:r>
            <a:r>
              <a:rPr lang="en-US" b="true" sz="2799">
                <a:solidFill>
                  <a:srgbClr val="000000"/>
                </a:solidFill>
                <a:latin typeface="Comic Sans Bold"/>
                <a:ea typeface="Comic Sans Bold"/>
                <a:cs typeface="Comic Sans Bold"/>
                <a:sym typeface="Comic Sans Bold"/>
              </a:rPr>
              <a:t> 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758452" y="2234024"/>
            <a:ext cx="6587292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b="true" sz="2799">
                <a:solidFill>
                  <a:srgbClr val="000000"/>
                </a:solidFill>
                <a:latin typeface="Comic Sans Bold"/>
                <a:ea typeface="Comic Sans Bold"/>
                <a:cs typeface="Comic Sans Bold"/>
                <a:sym typeface="Comic Sans Bold"/>
              </a:rPr>
              <a:t>Masked Language Modeling (MLM)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7182661" y="8265686"/>
            <a:ext cx="7882954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Objective: Reconstruct text ("denoising")</a:t>
            </a:r>
          </a:p>
        </p:txBody>
      </p:sp>
      <p:sp>
        <p:nvSpPr>
          <p:cNvPr name="Freeform 20" id="20"/>
          <p:cNvSpPr/>
          <p:nvPr/>
        </p:nvSpPr>
        <p:spPr>
          <a:xfrm flipH="false" flipV="false" rot="0">
            <a:off x="7254702" y="9131989"/>
            <a:ext cx="7738872" cy="960196"/>
          </a:xfrm>
          <a:custGeom>
            <a:avLst/>
            <a:gdLst/>
            <a:ahLst/>
            <a:cxnLst/>
            <a:rect r="r" b="b" t="t" l="l"/>
            <a:pathLst>
              <a:path h="960196" w="7738872">
                <a:moveTo>
                  <a:pt x="0" y="0"/>
                </a:moveTo>
                <a:lnTo>
                  <a:pt x="7738872" y="0"/>
                </a:lnTo>
                <a:lnTo>
                  <a:pt x="7738872" y="960196"/>
                </a:lnTo>
                <a:lnTo>
                  <a:pt x="0" y="96019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8690057" y="9394917"/>
            <a:ext cx="1498198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b="true" sz="2400" spc="48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teacher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3098314" y="9394917"/>
            <a:ext cx="1577644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b="true" sz="2400" spc="48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student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5476060" y="9169864"/>
            <a:ext cx="2839107" cy="824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FF0000"/>
                </a:solidFill>
                <a:latin typeface="Comic Sans"/>
                <a:ea typeface="Comic Sans"/>
                <a:cs typeface="Comic Sans"/>
                <a:sym typeface="Comic Sans"/>
              </a:rPr>
              <a:t>Bidirectional context</a:t>
            </a:r>
          </a:p>
        </p:txBody>
      </p:sp>
    </p:spTree>
  </p:cSld>
  <p:clrMapOvr>
    <a:masterClrMapping/>
  </p:clrMapOvr>
</p:sld>
</file>

<file path=ppt/slides/slide9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DB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29615" y="189252"/>
            <a:ext cx="14875451" cy="1193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9799"/>
              </a:lnSpc>
            </a:pPr>
            <a:r>
              <a:rPr lang="en-US" sz="6999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Autoencoding models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028700" y="2258378"/>
            <a:ext cx="8072437" cy="5770245"/>
            <a:chOff x="0" y="0"/>
            <a:chExt cx="10763249" cy="7693660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-66675"/>
              <a:ext cx="8074839" cy="8718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520"/>
                </a:lnSpc>
              </a:pPr>
              <a:r>
                <a:rPr lang="en-US" sz="4000">
                  <a:solidFill>
                    <a:srgbClr val="000000"/>
                  </a:solidFill>
                  <a:latin typeface="Comic Sans"/>
                  <a:ea typeface="Comic Sans"/>
                  <a:cs typeface="Comic Sans"/>
                  <a:sym typeface="Comic Sans"/>
                </a:rPr>
                <a:t>Good use cases: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1155522" y="1221105"/>
              <a:ext cx="9607727" cy="27260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519"/>
                </a:lnSpc>
              </a:pPr>
              <a:r>
                <a:rPr lang="en-US" sz="3999">
                  <a:solidFill>
                    <a:srgbClr val="000000"/>
                  </a:solidFill>
                  <a:latin typeface="Comic Sans"/>
                  <a:ea typeface="Comic Sans"/>
                  <a:cs typeface="Comic Sans"/>
                  <a:sym typeface="Comic Sans"/>
                </a:rPr>
                <a:t>●Sentiment analysis </a:t>
              </a:r>
            </a:p>
            <a:p>
              <a:pPr algn="l">
                <a:lnSpc>
                  <a:spcPts val="5520"/>
                </a:lnSpc>
              </a:pPr>
              <a:r>
                <a:rPr lang="en-US" sz="4000">
                  <a:solidFill>
                    <a:srgbClr val="000000"/>
                  </a:solidFill>
                  <a:latin typeface="Comic Sans"/>
                  <a:ea typeface="Comic Sans"/>
                  <a:cs typeface="Comic Sans"/>
                  <a:sym typeface="Comic Sans"/>
                </a:rPr>
                <a:t>●Named entity recognition ●Word classiﬁcation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4606925"/>
              <a:ext cx="8074839" cy="8718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520"/>
                </a:lnSpc>
              </a:pPr>
              <a:r>
                <a:rPr lang="en-US" sz="4000">
                  <a:solidFill>
                    <a:srgbClr val="000000"/>
                  </a:solidFill>
                  <a:latin typeface="Comic Sans"/>
                  <a:ea typeface="Comic Sans"/>
                  <a:cs typeface="Comic Sans"/>
                  <a:sym typeface="Comic Sans"/>
                </a:rPr>
                <a:t>Example models: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1155522" y="5894705"/>
              <a:ext cx="4421410" cy="17989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519"/>
                </a:lnSpc>
              </a:pPr>
              <a:r>
                <a:rPr lang="en-US" sz="3999">
                  <a:solidFill>
                    <a:srgbClr val="000000"/>
                  </a:solidFill>
                  <a:latin typeface="Comic Sans"/>
                  <a:ea typeface="Comic Sans"/>
                  <a:cs typeface="Comic Sans"/>
                  <a:sym typeface="Comic Sans"/>
                </a:rPr>
                <a:t>●BERT </a:t>
              </a:r>
            </a:p>
            <a:p>
              <a:pPr algn="l">
                <a:lnSpc>
                  <a:spcPts val="5520"/>
                </a:lnSpc>
              </a:pPr>
              <a:r>
                <a:rPr lang="en-US" sz="4000">
                  <a:solidFill>
                    <a:srgbClr val="000000"/>
                  </a:solidFill>
                  <a:latin typeface="Comic Sans"/>
                  <a:ea typeface="Comic Sans"/>
                  <a:cs typeface="Comic Sans"/>
                  <a:sym typeface="Comic Sans"/>
                </a:rPr>
                <a:t>●ROBERTA</a:t>
              </a: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-4829616" y="1704536"/>
            <a:ext cx="23342024" cy="9217053"/>
          </a:xfrm>
          <a:custGeom>
            <a:avLst/>
            <a:gdLst/>
            <a:ahLst/>
            <a:cxnLst/>
            <a:rect r="r" b="b" t="t" l="l"/>
            <a:pathLst>
              <a:path h="9217053" w="23342024">
                <a:moveTo>
                  <a:pt x="0" y="0"/>
                </a:moveTo>
                <a:lnTo>
                  <a:pt x="23342024" y="0"/>
                </a:lnTo>
                <a:lnTo>
                  <a:pt x="23342024" y="9217053"/>
                </a:lnTo>
                <a:lnTo>
                  <a:pt x="0" y="92170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DB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012498" y="9448324"/>
            <a:ext cx="829504" cy="497653"/>
          </a:xfrm>
          <a:custGeom>
            <a:avLst/>
            <a:gdLst/>
            <a:ahLst/>
            <a:cxnLst/>
            <a:rect r="r" b="b" t="t" l="l"/>
            <a:pathLst>
              <a:path h="497653" w="829504">
                <a:moveTo>
                  <a:pt x="0" y="0"/>
                </a:moveTo>
                <a:lnTo>
                  <a:pt x="829503" y="0"/>
                </a:lnTo>
                <a:lnTo>
                  <a:pt x="829503" y="497652"/>
                </a:lnTo>
                <a:lnTo>
                  <a:pt x="0" y="4976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95300" y="4007548"/>
            <a:ext cx="1683944" cy="1683944"/>
          </a:xfrm>
          <a:custGeom>
            <a:avLst/>
            <a:gdLst/>
            <a:ahLst/>
            <a:cxnLst/>
            <a:rect r="r" b="b" t="t" l="l"/>
            <a:pathLst>
              <a:path h="1683944" w="1683944">
                <a:moveTo>
                  <a:pt x="0" y="0"/>
                </a:moveTo>
                <a:lnTo>
                  <a:pt x="1683944" y="0"/>
                </a:lnTo>
                <a:lnTo>
                  <a:pt x="1683944" y="1683944"/>
                </a:lnTo>
                <a:lnTo>
                  <a:pt x="0" y="168394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48640" y="182880"/>
            <a:ext cx="17041197" cy="1145400"/>
          </a:xfrm>
          <a:custGeom>
            <a:avLst/>
            <a:gdLst/>
            <a:ahLst/>
            <a:cxnLst/>
            <a:rect r="r" b="b" t="t" l="l"/>
            <a:pathLst>
              <a:path h="1145400" w="17041197">
                <a:moveTo>
                  <a:pt x="0" y="0"/>
                </a:moveTo>
                <a:lnTo>
                  <a:pt x="17041197" y="0"/>
                </a:lnTo>
                <a:lnTo>
                  <a:pt x="17041197" y="1145400"/>
                </a:lnTo>
                <a:lnTo>
                  <a:pt x="0" y="11454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652203" y="1725578"/>
            <a:ext cx="6233198" cy="1777536"/>
          </a:xfrm>
          <a:custGeom>
            <a:avLst/>
            <a:gdLst/>
            <a:ahLst/>
            <a:cxnLst/>
            <a:rect r="r" b="b" t="t" l="l"/>
            <a:pathLst>
              <a:path h="1777536" w="6233198">
                <a:moveTo>
                  <a:pt x="0" y="0"/>
                </a:moveTo>
                <a:lnTo>
                  <a:pt x="6233198" y="0"/>
                </a:lnTo>
                <a:lnTo>
                  <a:pt x="6233198" y="1777536"/>
                </a:lnTo>
                <a:lnTo>
                  <a:pt x="0" y="177753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678816" y="3660505"/>
            <a:ext cx="9230735" cy="5548303"/>
          </a:xfrm>
          <a:custGeom>
            <a:avLst/>
            <a:gdLst/>
            <a:ahLst/>
            <a:cxnLst/>
            <a:rect r="r" b="b" t="t" l="l"/>
            <a:pathLst>
              <a:path h="5548303" w="9230735">
                <a:moveTo>
                  <a:pt x="0" y="0"/>
                </a:moveTo>
                <a:lnTo>
                  <a:pt x="9230734" y="0"/>
                </a:lnTo>
                <a:lnTo>
                  <a:pt x="9230734" y="5548303"/>
                </a:lnTo>
                <a:lnTo>
                  <a:pt x="0" y="554830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95300" y="4007548"/>
            <a:ext cx="1683944" cy="1683944"/>
          </a:xfrm>
          <a:custGeom>
            <a:avLst/>
            <a:gdLst/>
            <a:ahLst/>
            <a:cxnLst/>
            <a:rect r="r" b="b" t="t" l="l"/>
            <a:pathLst>
              <a:path h="1683944" w="1683944">
                <a:moveTo>
                  <a:pt x="0" y="0"/>
                </a:moveTo>
                <a:lnTo>
                  <a:pt x="1683944" y="0"/>
                </a:lnTo>
                <a:lnTo>
                  <a:pt x="1683944" y="1683944"/>
                </a:lnTo>
                <a:lnTo>
                  <a:pt x="0" y="1683944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810950" y="3009205"/>
            <a:ext cx="3266761" cy="3174111"/>
          </a:xfrm>
          <a:custGeom>
            <a:avLst/>
            <a:gdLst/>
            <a:ahLst/>
            <a:cxnLst/>
            <a:rect r="r" b="b" t="t" l="l"/>
            <a:pathLst>
              <a:path h="3174111" w="3266761">
                <a:moveTo>
                  <a:pt x="0" y="0"/>
                </a:moveTo>
                <a:lnTo>
                  <a:pt x="3266761" y="0"/>
                </a:lnTo>
                <a:lnTo>
                  <a:pt x="3266761" y="3174111"/>
                </a:lnTo>
                <a:lnTo>
                  <a:pt x="0" y="3174111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7369035" y="7905083"/>
            <a:ext cx="4619577" cy="867975"/>
          </a:xfrm>
          <a:custGeom>
            <a:avLst/>
            <a:gdLst/>
            <a:ahLst/>
            <a:cxnLst/>
            <a:rect r="r" b="b" t="t" l="l"/>
            <a:pathLst>
              <a:path h="867975" w="4619577">
                <a:moveTo>
                  <a:pt x="0" y="0"/>
                </a:moveTo>
                <a:lnTo>
                  <a:pt x="4619578" y="0"/>
                </a:lnTo>
                <a:lnTo>
                  <a:pt x="4619578" y="867975"/>
                </a:lnTo>
                <a:lnTo>
                  <a:pt x="0" y="867975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7423366" y="2635139"/>
            <a:ext cx="4619577" cy="867975"/>
          </a:xfrm>
          <a:custGeom>
            <a:avLst/>
            <a:gdLst/>
            <a:ahLst/>
            <a:cxnLst/>
            <a:rect r="r" b="b" t="t" l="l"/>
            <a:pathLst>
              <a:path h="867975" w="4619577">
                <a:moveTo>
                  <a:pt x="0" y="0"/>
                </a:moveTo>
                <a:lnTo>
                  <a:pt x="4619577" y="0"/>
                </a:lnTo>
                <a:lnTo>
                  <a:pt x="4619577" y="867975"/>
                </a:lnTo>
                <a:lnTo>
                  <a:pt x="0" y="867975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4545399" y="4448061"/>
            <a:ext cx="1319955" cy="3082919"/>
          </a:xfrm>
          <a:custGeom>
            <a:avLst/>
            <a:gdLst/>
            <a:ahLst/>
            <a:cxnLst/>
            <a:rect r="r" b="b" t="t" l="l"/>
            <a:pathLst>
              <a:path h="3082919" w="1319955">
                <a:moveTo>
                  <a:pt x="0" y="0"/>
                </a:moveTo>
                <a:lnTo>
                  <a:pt x="1319955" y="0"/>
                </a:lnTo>
                <a:lnTo>
                  <a:pt x="1319955" y="3082918"/>
                </a:lnTo>
                <a:lnTo>
                  <a:pt x="0" y="3082918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5924247" y="2482720"/>
            <a:ext cx="1319955" cy="5048250"/>
          </a:xfrm>
          <a:custGeom>
            <a:avLst/>
            <a:gdLst/>
            <a:ahLst/>
            <a:cxnLst/>
            <a:rect r="r" b="b" t="t" l="l"/>
            <a:pathLst>
              <a:path h="5048250" w="1319955">
                <a:moveTo>
                  <a:pt x="0" y="0"/>
                </a:moveTo>
                <a:lnTo>
                  <a:pt x="1319956" y="0"/>
                </a:lnTo>
                <a:lnTo>
                  <a:pt x="1319956" y="5048250"/>
                </a:lnTo>
                <a:lnTo>
                  <a:pt x="0" y="5048250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729615" y="189252"/>
            <a:ext cx="10564568" cy="1193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Autoregressive models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442077" y="4186606"/>
            <a:ext cx="2238451" cy="1085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9"/>
              </a:lnSpc>
            </a:pPr>
            <a:r>
              <a:rPr lang="en-US" b="true" sz="2400" spc="48">
                <a:solidFill>
                  <a:srgbClr val="000000"/>
                </a:solidFill>
                <a:latin typeface="Comic Sans Bold"/>
                <a:ea typeface="Comic Sans Bold"/>
                <a:cs typeface="Comic Sans Bold"/>
                <a:sym typeface="Comic Sans Bold"/>
              </a:rPr>
              <a:t>The teacher teaches the student. 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294894" y="5006845"/>
            <a:ext cx="2696994" cy="8364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73"/>
              </a:lnSpc>
            </a:pPr>
            <a:r>
              <a:rPr lang="en-US" sz="2799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Decoder-only LLM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509624" y="7205253"/>
            <a:ext cx="5628102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Objective: Predict next token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182698" y="1892275"/>
            <a:ext cx="6772361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Causal Language Modeling (CLM)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360228" y="5573754"/>
            <a:ext cx="932688" cy="361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9"/>
              </a:lnSpc>
            </a:pPr>
            <a:r>
              <a:rPr lang="en-US" sz="2400" spc="48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[...]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7680960" y="8137789"/>
            <a:ext cx="613934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spc="48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The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7735281" y="2867835"/>
            <a:ext cx="961511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spc="48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The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8696792" y="8155772"/>
            <a:ext cx="1305763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b="true" sz="2400" spc="48">
                <a:solidFill>
                  <a:srgbClr val="000000"/>
                </a:solidFill>
                <a:latin typeface="Comic Sans Bold"/>
                <a:ea typeface="Comic Sans Bold"/>
                <a:cs typeface="Comic Sans Bold"/>
                <a:sym typeface="Comic Sans Bold"/>
              </a:rPr>
              <a:t>teacher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8751113" y="2867835"/>
            <a:ext cx="1572563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spc="48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teac</a:t>
            </a:r>
            <a:r>
              <a:rPr lang="en-US" b="true" sz="2400" spc="48">
                <a:solidFill>
                  <a:srgbClr val="000000"/>
                </a:solidFill>
                <a:latin typeface="Comic Sans Bold"/>
                <a:ea typeface="Comic Sans Bold"/>
                <a:cs typeface="Comic Sans Bold"/>
                <a:sym typeface="Comic Sans Bold"/>
              </a:rPr>
              <a:t>?</a:t>
            </a:r>
            <a:r>
              <a:rPr lang="en-US" sz="2400" spc="48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her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1023349" y="2885818"/>
            <a:ext cx="186538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b="true" sz="2400" spc="48">
                <a:solidFill>
                  <a:srgbClr val="000000"/>
                </a:solidFill>
                <a:latin typeface="Comic Sans Bold"/>
                <a:ea typeface="Comic Sans Bold"/>
                <a:cs typeface="Comic Sans Bold"/>
                <a:sym typeface="Comic Sans Bold"/>
              </a:rPr>
              <a:t>?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0420293" y="8155772"/>
            <a:ext cx="1305763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b="true" sz="2400" spc="48">
                <a:solidFill>
                  <a:srgbClr val="000000"/>
                </a:solidFill>
                <a:latin typeface="Comic Sans Bold"/>
                <a:ea typeface="Comic Sans Bold"/>
                <a:cs typeface="Comic Sans Bold"/>
                <a:sym typeface="Comic Sans Bold"/>
              </a:rPr>
              <a:t>teaches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2436021" y="8522075"/>
            <a:ext cx="3038075" cy="824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4A86E8"/>
                </a:solidFill>
                <a:latin typeface="Comic Sans"/>
                <a:ea typeface="Comic Sans"/>
                <a:cs typeface="Comic Sans"/>
                <a:sym typeface="Comic Sans"/>
              </a:rPr>
              <a:t>Unidirectional context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2442077" y="3234433"/>
            <a:ext cx="2238451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Original text</a:t>
            </a:r>
          </a:p>
        </p:txBody>
      </p:sp>
    </p:spTree>
  </p:cSld>
  <p:clrMapOvr>
    <a:masterClrMapping/>
  </p:clrMapOvr>
</p:sld>
</file>

<file path=ppt/slides/slide9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DB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29615" y="189252"/>
            <a:ext cx="14875451" cy="1193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Autoregressive models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1794669"/>
            <a:ext cx="6056129" cy="670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20"/>
              </a:lnSpc>
            </a:pPr>
            <a:r>
              <a:rPr lang="en-US" sz="4000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Good use cases: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895342" y="2760504"/>
            <a:ext cx="7205795" cy="1365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19"/>
              </a:lnSpc>
            </a:pPr>
            <a:r>
              <a:rPr lang="en-US" sz="3999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●</a:t>
            </a:r>
            <a:r>
              <a:rPr lang="en-US" sz="3999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 </a:t>
            </a:r>
            <a:r>
              <a:rPr lang="en-US" sz="3999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Translation </a:t>
            </a:r>
          </a:p>
          <a:p>
            <a:pPr algn="l">
              <a:lnSpc>
                <a:spcPts val="5520"/>
              </a:lnSpc>
            </a:pPr>
            <a:r>
              <a:rPr lang="en-US" sz="4000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●Other emergent behavior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67928" y="5401855"/>
            <a:ext cx="6056129" cy="670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20"/>
              </a:lnSpc>
            </a:pPr>
            <a:r>
              <a:rPr lang="en-US" sz="4000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Example models: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895342" y="6367690"/>
            <a:ext cx="3316057" cy="1365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19"/>
              </a:lnSpc>
            </a:pPr>
            <a:r>
              <a:rPr lang="en-US" sz="3999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●T5 </a:t>
            </a:r>
          </a:p>
          <a:p>
            <a:pPr algn="l">
              <a:lnSpc>
                <a:spcPts val="5520"/>
              </a:lnSpc>
            </a:pPr>
            <a:r>
              <a:rPr lang="en-US" sz="4000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●</a:t>
            </a:r>
            <a:r>
              <a:rPr lang="en-US" sz="4000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 </a:t>
            </a:r>
            <a:r>
              <a:rPr lang="en-US" sz="4000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BART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-5054024" y="1463888"/>
            <a:ext cx="23342024" cy="9217053"/>
          </a:xfrm>
          <a:custGeom>
            <a:avLst/>
            <a:gdLst/>
            <a:ahLst/>
            <a:cxnLst/>
            <a:rect r="r" b="b" t="t" l="l"/>
            <a:pathLst>
              <a:path h="9217053" w="23342024">
                <a:moveTo>
                  <a:pt x="0" y="0"/>
                </a:moveTo>
                <a:lnTo>
                  <a:pt x="23342024" y="0"/>
                </a:lnTo>
                <a:lnTo>
                  <a:pt x="23342024" y="9217054"/>
                </a:lnTo>
                <a:lnTo>
                  <a:pt x="0" y="92170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351638" y="4257937"/>
            <a:ext cx="5792362" cy="613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77240" indent="-388620" lvl="1">
              <a:lnSpc>
                <a:spcPts val="5040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Depends on model size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DAGTPvROKyU</dc:identifier>
  <dcterms:modified xsi:type="dcterms:W3CDTF">2011-08-01T06:04:30Z</dcterms:modified>
  <cp:revision>1</cp:revision>
  <dc:title>generative AI</dc:title>
</cp:coreProperties>
</file>